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256" r:id="rId2"/>
    <p:sldId id="258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889" autoAdjust="0"/>
  </p:normalViewPr>
  <p:slideViewPr>
    <p:cSldViewPr>
      <p:cViewPr varScale="1">
        <p:scale>
          <a:sx n="74" d="100"/>
          <a:sy n="74" d="100"/>
        </p:scale>
        <p:origin x="-108" y="-6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97BDB-B722-442E-8B2C-C5683BE21F5E}" type="datetimeFigureOut">
              <a:rPr lang="cs-CZ" smtClean="0"/>
              <a:t>23.1.2019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B8CDD-C6D9-40B7-9381-F1F48B1B054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8679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nna.vejsicka@sujb.cz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lanka.vegh@sujb.cz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 případě dotazů týkajících se organizace písemné a ústní části zkoušky kontaktujte prosím paní Annu </a:t>
            </a:r>
            <a:r>
              <a:rPr lang="cs-CZ" dirty="0" err="1" smtClean="0"/>
              <a:t>Vejšickou</a:t>
            </a:r>
            <a:r>
              <a:rPr lang="cs-CZ" dirty="0" smtClean="0"/>
              <a:t> tel. 221 624 754,  email: </a:t>
            </a:r>
            <a:r>
              <a:rPr lang="cs-CZ" dirty="0" smtClean="0">
                <a:hlinkClick r:id="rId3"/>
              </a:rPr>
              <a:t>anna.vejsicka@sujb.cz</a:t>
            </a:r>
            <a:r>
              <a:rPr lang="cs-CZ" dirty="0" smtClean="0"/>
              <a:t>. </a:t>
            </a:r>
          </a:p>
          <a:p>
            <a:endParaRPr lang="cs-CZ" dirty="0" smtClean="0"/>
          </a:p>
          <a:p>
            <a:r>
              <a:rPr lang="cs-CZ" dirty="0" smtClean="0"/>
              <a:t>* Změna termínů praktické části zkoušky vyhrazena z důvodu možného přizpůsobení aktuálních časových možností zúčastněných stran.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B8CDD-C6D9-40B7-9381-F1F48B1B054F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1942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 smtClean="0"/>
              <a:t>Zkoušení jedné</a:t>
            </a:r>
            <a:r>
              <a:rPr lang="cs-CZ" baseline="0" dirty="0" smtClean="0"/>
              <a:t> modality trvá obvykle 2,5-3h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 smtClean="0"/>
              <a:t>Termíny a místo konání praktické části zkoušky pro zdroje používané v radioterapii se domlouvají s Ing. Blankou Végh, email: </a:t>
            </a:r>
            <a:r>
              <a:rPr lang="cs-CZ" dirty="0" smtClean="0">
                <a:hlinkClick r:id="rId3"/>
              </a:rPr>
              <a:t>blanka.vegh@sujb.cz</a:t>
            </a:r>
            <a:r>
              <a:rPr lang="cs-CZ" dirty="0" smtClean="0"/>
              <a:t>, tel. 221 624 223.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B8CDD-C6D9-40B7-9381-F1F48B1B054F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5897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 smtClean="0"/>
              <a:t>* Kurz radiační ochrany na SÚRO je</a:t>
            </a:r>
            <a:r>
              <a:rPr lang="cs-CZ" sz="1200" baseline="0" dirty="0" smtClean="0"/>
              <a:t> d</a:t>
            </a:r>
            <a:r>
              <a:rPr lang="cs-CZ" sz="1200" dirty="0" smtClean="0"/>
              <a:t>oporučen jako součást přípravy na praktickou zkoušku (i pro osoby, které nemají povinnost jej absolvovat).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B8CDD-C6D9-40B7-9381-F1F48B1B054F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5897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F0724-DEDE-4A7C-A277-90A4A319AAB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3604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F0724-DEDE-4A7C-A277-90A4A319AAB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899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46863" y="958850"/>
            <a:ext cx="2070100" cy="54371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33388" y="958850"/>
            <a:ext cx="6061075" cy="543718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F0724-DEDE-4A7C-A277-90A4A319AAB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088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F0724-DEDE-4A7C-A277-90A4A319AAB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8831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F0724-DEDE-4A7C-A277-90A4A319AAB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783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33388" y="1847850"/>
            <a:ext cx="4065587" cy="4548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1375" y="1847850"/>
            <a:ext cx="4065588" cy="4548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F0724-DEDE-4A7C-A277-90A4A319AAB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4388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F0724-DEDE-4A7C-A277-90A4A319AAB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9330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F0724-DEDE-4A7C-A277-90A4A319AAB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0208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F0724-DEDE-4A7C-A277-90A4A319AAB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6032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F0724-DEDE-4A7C-A277-90A4A319AAB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508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F0724-DEDE-4A7C-A277-90A4A319AAB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4945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9" descr="šipka v kolečku_SUJB2_malá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00000">
            <a:off x="388938" y="966788"/>
            <a:ext cx="6318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0"/>
          <p:cNvSpPr>
            <a:spLocks noChangeArrowheads="1"/>
          </p:cNvSpPr>
          <p:nvPr/>
        </p:nvSpPr>
        <p:spPr bwMode="auto">
          <a:xfrm>
            <a:off x="0" y="6524625"/>
            <a:ext cx="9144000" cy="333375"/>
          </a:xfrm>
          <a:prstGeom prst="rect">
            <a:avLst/>
          </a:prstGeom>
          <a:solidFill>
            <a:srgbClr val="6E8FA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67650" y="6564313"/>
            <a:ext cx="946150" cy="29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B6FF0724-DEDE-4A7C-A277-90A4A319AAB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29" name="Rectangle 19"/>
          <p:cNvSpPr>
            <a:spLocks noChangeArrowheads="1"/>
          </p:cNvSpPr>
          <p:nvPr/>
        </p:nvSpPr>
        <p:spPr bwMode="auto">
          <a:xfrm>
            <a:off x="0" y="681038"/>
            <a:ext cx="9144000" cy="107950"/>
          </a:xfrm>
          <a:prstGeom prst="rect">
            <a:avLst/>
          </a:prstGeom>
          <a:solidFill>
            <a:srgbClr val="6E8FA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1271588" y="1042988"/>
            <a:ext cx="76946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2600" b="1">
                <a:solidFill>
                  <a:srgbClr val="38546E"/>
                </a:solidFill>
                <a:latin typeface="Arial" charset="0"/>
              </a:defRPr>
            </a:lvl1pPr>
            <a:lvl2pPr algn="ctr">
              <a:defRPr sz="2600" b="1">
                <a:solidFill>
                  <a:srgbClr val="38546E"/>
                </a:solidFill>
                <a:latin typeface="Arial" charset="0"/>
              </a:defRPr>
            </a:lvl2pPr>
            <a:lvl3pPr algn="ctr">
              <a:defRPr sz="2600" b="1">
                <a:solidFill>
                  <a:srgbClr val="38546E"/>
                </a:solidFill>
                <a:latin typeface="Arial" charset="0"/>
              </a:defRPr>
            </a:lvl3pPr>
            <a:lvl4pPr algn="ctr">
              <a:defRPr sz="2600" b="1">
                <a:solidFill>
                  <a:srgbClr val="38546E"/>
                </a:solidFill>
                <a:latin typeface="Arial" charset="0"/>
              </a:defRPr>
            </a:lvl4pPr>
            <a:lvl5pPr algn="ctr">
              <a:defRPr sz="2600" b="1">
                <a:solidFill>
                  <a:srgbClr val="38546E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cs-CZ" altLang="cs-CZ" dirty="0" smtClean="0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1449388" y="1258888"/>
            <a:ext cx="76946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2600" b="1">
                <a:solidFill>
                  <a:srgbClr val="38546E"/>
                </a:solidFill>
                <a:latin typeface="Arial" charset="0"/>
              </a:defRPr>
            </a:lvl1pPr>
            <a:lvl2pPr algn="ctr">
              <a:defRPr sz="2600" b="1">
                <a:solidFill>
                  <a:srgbClr val="38546E"/>
                </a:solidFill>
                <a:latin typeface="Arial" charset="0"/>
              </a:defRPr>
            </a:lvl2pPr>
            <a:lvl3pPr algn="ctr">
              <a:defRPr sz="2600" b="1">
                <a:solidFill>
                  <a:srgbClr val="38546E"/>
                </a:solidFill>
                <a:latin typeface="Arial" charset="0"/>
              </a:defRPr>
            </a:lvl3pPr>
            <a:lvl4pPr algn="ctr">
              <a:defRPr sz="2600" b="1">
                <a:solidFill>
                  <a:srgbClr val="38546E"/>
                </a:solidFill>
                <a:latin typeface="Arial" charset="0"/>
              </a:defRPr>
            </a:lvl4pPr>
            <a:lvl5pPr algn="ctr">
              <a:defRPr sz="2600" b="1">
                <a:solidFill>
                  <a:srgbClr val="38546E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cs-CZ" altLang="cs-CZ" dirty="0" smtClean="0"/>
          </a:p>
        </p:txBody>
      </p:sp>
      <p:sp>
        <p:nvSpPr>
          <p:cNvPr id="103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125538" y="958850"/>
            <a:ext cx="7561262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3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3388" y="1847850"/>
            <a:ext cx="8283575" cy="454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pic>
        <p:nvPicPr>
          <p:cNvPr id="1034" name="Picture 27" descr="horní lišta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5" Type="http://schemas.openxmlformats.org/officeDocument/2006/relationships/hyperlink" Target="https://www.sujb.cz/radiacni-ochrana/zkousky-zvlastni-odborne-zpusobilosti/odbor-usmernovani-expozic-hodnoceni-vlastnosti-ziz-pouzivanych-pro-lekarske-ozareni/" TargetMode="External"/><Relationship Id="rId4" Type="http://schemas.openxmlformats.org/officeDocument/2006/relationships/hyperlink" Target="https://www.sujb.cz/fileadmin/sujb/docs/radiacni-ochrana/formulare/Prihlaska_ZOZ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hyperlink" Target="../../../../2_Praktick&#225;%20zk%20ZOZ/ulohy_prakticke_ZOZ_RT_2018-09-17.doc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hyperlink" Target="https://www.suro.cz/cz/produkty-sluzby-cenik/kurzy-radiacni-ochrany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Zkušenosti z praktických zkoušek ZOZ</a:t>
            </a:r>
            <a:br>
              <a:rPr lang="cs-CZ" dirty="0" smtClean="0"/>
            </a:br>
            <a:r>
              <a:rPr lang="cs-CZ" dirty="0" smtClean="0"/>
              <a:t>(radioterapie)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Blanka Végh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97659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5538" y="1034058"/>
            <a:ext cx="7561262" cy="666750"/>
          </a:xfrm>
        </p:spPr>
        <p:txBody>
          <a:bodyPr/>
          <a:lstStyle/>
          <a:p>
            <a:r>
              <a:rPr lang="cs-CZ" dirty="0"/>
              <a:t>Průběh zkoušek </a:t>
            </a:r>
            <a:r>
              <a:rPr lang="cs-CZ" dirty="0" smtClean="0"/>
              <a:t>ZOZ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3388" y="1905148"/>
            <a:ext cx="8283575" cy="454818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Symbol" panose="05050102010706020507" pitchFamily="18" charset="2"/>
              <a:buChar char=""/>
            </a:pPr>
            <a:r>
              <a:rPr lang="cs-CZ" sz="1800" dirty="0"/>
              <a:t>Žadatel o ZOZ si vyplní </a:t>
            </a:r>
            <a:r>
              <a:rPr lang="cs-CZ" sz="1800" dirty="0">
                <a:hlinkClick r:id="rId4"/>
              </a:rPr>
              <a:t>přihlášku</a:t>
            </a:r>
            <a:r>
              <a:rPr lang="cs-CZ" sz="1800" dirty="0"/>
              <a:t> </a:t>
            </a:r>
            <a:r>
              <a:rPr lang="cs-CZ" sz="1800" dirty="0" smtClean="0"/>
              <a:t>se </a:t>
            </a:r>
            <a:r>
              <a:rPr lang="cs-CZ" sz="1800" dirty="0"/>
              <a:t>specifikací činností a zašle e-mailem nebo poštou tajemnici zkušební komise na SÚJB.</a:t>
            </a:r>
          </a:p>
          <a:p>
            <a:pPr>
              <a:spcAft>
                <a:spcPts val="300"/>
              </a:spcAft>
              <a:buFont typeface="Symbol" panose="05050102010706020507" pitchFamily="18" charset="2"/>
              <a:buChar char=""/>
            </a:pPr>
            <a:r>
              <a:rPr lang="cs-CZ" sz="1800" dirty="0">
                <a:hlinkClick r:id="rId5"/>
              </a:rPr>
              <a:t>Termíny písemných a ústních </a:t>
            </a:r>
            <a:r>
              <a:rPr lang="cs-CZ" sz="1800" dirty="0" smtClean="0">
                <a:hlinkClick r:id="rId5"/>
              </a:rPr>
              <a:t>částí, praktických částí </a:t>
            </a:r>
            <a:r>
              <a:rPr lang="cs-CZ" sz="1800" dirty="0">
                <a:hlinkClick r:id="rId5"/>
              </a:rPr>
              <a:t>zkoušek ZOZ </a:t>
            </a:r>
            <a:r>
              <a:rPr lang="cs-CZ" sz="1800" dirty="0"/>
              <a:t>jsou zveřejněny na webových stránkách </a:t>
            </a:r>
            <a:r>
              <a:rPr lang="cs-CZ" sz="1800" dirty="0" smtClean="0"/>
              <a:t>SÚJB.</a:t>
            </a:r>
          </a:p>
          <a:p>
            <a:pPr>
              <a:spcAft>
                <a:spcPts val="300"/>
              </a:spcAft>
              <a:buFont typeface="Symbol" panose="05050102010706020507" pitchFamily="18" charset="2"/>
              <a:buChar char=""/>
            </a:pPr>
            <a:endParaRPr lang="cs-CZ" sz="120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cs-CZ" sz="1800" b="1" dirty="0" smtClean="0"/>
              <a:t>Písemná a ústní část zkoušky ZOZ:</a:t>
            </a:r>
          </a:p>
          <a:p>
            <a:pPr>
              <a:spcAft>
                <a:spcPts val="300"/>
              </a:spcAft>
            </a:pPr>
            <a:r>
              <a:rPr lang="cs-CZ" sz="1800" dirty="0"/>
              <a:t>t</a:t>
            </a:r>
            <a:r>
              <a:rPr lang="cs-CZ" sz="1800" dirty="0" smtClean="0"/>
              <a:t>estové otázky, početní úlohy (konzultace se SÚRO)</a:t>
            </a:r>
          </a:p>
          <a:p>
            <a:pPr>
              <a:spcAft>
                <a:spcPts val="300"/>
              </a:spcAft>
            </a:pPr>
            <a:r>
              <a:rPr lang="cs-CZ" sz="1800" dirty="0"/>
              <a:t>o</a:t>
            </a:r>
            <a:r>
              <a:rPr lang="cs-CZ" sz="1800" dirty="0" smtClean="0"/>
              <a:t>tázky z oblasti vykonávané činnosti, právních předpisů, biologických účinků IZ na člověka</a:t>
            </a:r>
          </a:p>
          <a:p>
            <a:pPr>
              <a:spcAft>
                <a:spcPts val="300"/>
              </a:spcAft>
            </a:pPr>
            <a:endParaRPr lang="cs-CZ" sz="1800" dirty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F0724-DEDE-4A7C-A277-90A4A319AAB7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3592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5538" y="1052736"/>
            <a:ext cx="7561262" cy="666750"/>
          </a:xfrm>
        </p:spPr>
        <p:txBody>
          <a:bodyPr/>
          <a:lstStyle/>
          <a:p>
            <a:r>
              <a:rPr lang="cs-CZ" dirty="0"/>
              <a:t>Průběh zkoušek </a:t>
            </a:r>
            <a:r>
              <a:rPr lang="cs-CZ" dirty="0" smtClean="0"/>
              <a:t>ZOZ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3388" y="1833140"/>
            <a:ext cx="8283575" cy="4548188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cs-CZ" sz="1800" b="1" dirty="0" smtClean="0"/>
              <a:t>Praktická část </a:t>
            </a:r>
            <a:r>
              <a:rPr lang="cs-CZ" sz="1800" b="1" dirty="0"/>
              <a:t>zkoušky ZOZ:</a:t>
            </a:r>
          </a:p>
          <a:p>
            <a:pPr>
              <a:spcAft>
                <a:spcPts val="300"/>
              </a:spcAft>
            </a:pPr>
            <a:r>
              <a:rPr lang="cs-CZ" sz="1800" dirty="0"/>
              <a:t>p</a:t>
            </a:r>
            <a:r>
              <a:rPr lang="cs-CZ" sz="1800" dirty="0" smtClean="0"/>
              <a:t>o </a:t>
            </a:r>
            <a:r>
              <a:rPr lang="cs-CZ" sz="1800" dirty="0"/>
              <a:t>úspěšném složení písemné a ústní části </a:t>
            </a:r>
            <a:r>
              <a:rPr lang="cs-CZ" sz="1800" dirty="0" smtClean="0"/>
              <a:t>zkoušky</a:t>
            </a:r>
          </a:p>
          <a:p>
            <a:pPr>
              <a:spcAft>
                <a:spcPts val="300"/>
              </a:spcAft>
            </a:pPr>
            <a:r>
              <a:rPr lang="cs-CZ" sz="1800" dirty="0"/>
              <a:t>ž</a:t>
            </a:r>
            <a:r>
              <a:rPr lang="cs-CZ" sz="1800" dirty="0" smtClean="0"/>
              <a:t>adatel o ZOZ </a:t>
            </a:r>
            <a:r>
              <a:rPr lang="cs-CZ" sz="1800" dirty="0"/>
              <a:t>provádí vybrané testy </a:t>
            </a:r>
            <a:r>
              <a:rPr lang="cs-CZ" sz="1800" dirty="0" smtClean="0"/>
              <a:t>PZ </a:t>
            </a:r>
            <a:r>
              <a:rPr lang="cs-CZ" sz="1800" dirty="0"/>
              <a:t>a </a:t>
            </a:r>
            <a:r>
              <a:rPr lang="cs-CZ" sz="1800" dirty="0" smtClean="0"/>
              <a:t>ZDS stejným </a:t>
            </a:r>
            <a:r>
              <a:rPr lang="cs-CZ" sz="1800" dirty="0"/>
              <a:t>způsobem jako při standardním </a:t>
            </a:r>
            <a:r>
              <a:rPr lang="cs-CZ" sz="1800" dirty="0" smtClean="0"/>
              <a:t>měření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1800" dirty="0" smtClean="0">
                <a:hlinkClick r:id="rId4" action="ppaction://hlinkfile"/>
              </a:rPr>
              <a:t>Seznam úkolů pro praktickou zkoušku (RT)</a:t>
            </a:r>
            <a:endParaRPr lang="cs-CZ" sz="1800" dirty="0" smtClean="0"/>
          </a:p>
          <a:p>
            <a:pPr>
              <a:spcAft>
                <a:spcPts val="300"/>
              </a:spcAft>
            </a:pPr>
            <a:r>
              <a:rPr lang="cs-CZ" sz="1800" dirty="0" smtClean="0"/>
              <a:t>žadatel o ZOZ si zajistí </a:t>
            </a:r>
            <a:r>
              <a:rPr lang="cs-CZ" sz="1800" dirty="0"/>
              <a:t>přístroje a pomůcky potřebné pro provedení PZ nebo ZDS na daném zařízení (dle vyplněné </a:t>
            </a:r>
            <a:r>
              <a:rPr lang="cs-CZ" sz="1800" dirty="0" smtClean="0"/>
              <a:t>přihlášky ke zkoušce ZOZ)</a:t>
            </a:r>
          </a:p>
          <a:p>
            <a:pPr>
              <a:spcAft>
                <a:spcPts val="300"/>
              </a:spcAft>
            </a:pPr>
            <a:r>
              <a:rPr lang="cs-CZ" sz="1800" dirty="0" smtClean="0"/>
              <a:t>využití </a:t>
            </a:r>
            <a:r>
              <a:rPr lang="cs-CZ" sz="1800" dirty="0"/>
              <a:t>vlastního výpočetního protokolu a </a:t>
            </a:r>
            <a:r>
              <a:rPr lang="cs-CZ" sz="1800" dirty="0" smtClean="0"/>
              <a:t>metodiky </a:t>
            </a:r>
          </a:p>
          <a:p>
            <a:pPr>
              <a:spcAft>
                <a:spcPts val="300"/>
              </a:spcAft>
            </a:pPr>
            <a:r>
              <a:rPr lang="cs-CZ" sz="1800" dirty="0" smtClean="0"/>
              <a:t>možnost nahlédnutí </a:t>
            </a:r>
            <a:r>
              <a:rPr lang="cs-CZ" sz="1800" dirty="0"/>
              <a:t>do libovolné odborné </a:t>
            </a:r>
            <a:r>
              <a:rPr lang="cs-CZ" sz="1800" dirty="0" smtClean="0"/>
              <a:t>literatury</a:t>
            </a:r>
          </a:p>
          <a:p>
            <a:pPr>
              <a:spcAft>
                <a:spcPts val="300"/>
              </a:spcAft>
            </a:pPr>
            <a:endParaRPr lang="cs-CZ" sz="1800" dirty="0"/>
          </a:p>
          <a:p>
            <a:pPr>
              <a:spcAft>
                <a:spcPts val="300"/>
              </a:spcAft>
            </a:pPr>
            <a:endParaRPr lang="cs-CZ" sz="1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F0724-DEDE-4A7C-A277-90A4A319AAB7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90906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5538" y="1052736"/>
            <a:ext cx="7561262" cy="666750"/>
          </a:xfrm>
        </p:spPr>
        <p:txBody>
          <a:bodyPr/>
          <a:lstStyle/>
          <a:p>
            <a:r>
              <a:rPr lang="cs-CZ" dirty="0"/>
              <a:t>Zkušenosti z praktických zkoušek ZOZ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3388" y="1905148"/>
            <a:ext cx="8283575" cy="4548188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cs-CZ" sz="1800" b="1" dirty="0" smtClean="0"/>
              <a:t>Doporučuje se, aby žadatel o ZOZ </a:t>
            </a:r>
            <a:r>
              <a:rPr lang="cs-CZ" sz="1800" b="1" dirty="0"/>
              <a:t>k </a:t>
            </a:r>
            <a:r>
              <a:rPr lang="cs-CZ" sz="1800" b="1" dirty="0" smtClean="0"/>
              <a:t>hodnocení</a:t>
            </a:r>
            <a:r>
              <a:rPr lang="cs-CZ" sz="1800" b="1" dirty="0"/>
              <a:t> </a:t>
            </a:r>
            <a:r>
              <a:rPr lang="cs-CZ" sz="1800" b="1" dirty="0" smtClean="0"/>
              <a:t>vlastností </a:t>
            </a:r>
            <a:r>
              <a:rPr lang="cs-CZ" sz="1800" b="1" dirty="0"/>
              <a:t>ZIZ v </a:t>
            </a:r>
            <a:r>
              <a:rPr lang="cs-CZ" sz="1800" b="1" dirty="0" smtClean="0"/>
              <a:t>RT:</a:t>
            </a:r>
            <a:endParaRPr lang="cs-CZ" sz="1800" b="1" dirty="0"/>
          </a:p>
          <a:p>
            <a:pPr lvl="0"/>
            <a:r>
              <a:rPr lang="cs-CZ" sz="1800" u="sng" dirty="0" smtClean="0"/>
              <a:t>prakticky vykonával měření</a:t>
            </a:r>
            <a:r>
              <a:rPr lang="cs-CZ" sz="1800" dirty="0" smtClean="0"/>
              <a:t> </a:t>
            </a:r>
            <a:r>
              <a:rPr lang="cs-CZ" sz="1800" dirty="0"/>
              <a:t>na daném </a:t>
            </a:r>
            <a:r>
              <a:rPr lang="cs-CZ" sz="1800" dirty="0" smtClean="0"/>
              <a:t>ozařovači</a:t>
            </a:r>
            <a:r>
              <a:rPr lang="cs-CZ" sz="1800" dirty="0"/>
              <a:t> </a:t>
            </a:r>
            <a:r>
              <a:rPr lang="cs-CZ" sz="1800" dirty="0" smtClean="0"/>
              <a:t>(</a:t>
            </a:r>
            <a:r>
              <a:rPr lang="cs-CZ" sz="1800" dirty="0"/>
              <a:t>osoby, které žádají o ZOZ poprvé např. formou </a:t>
            </a:r>
            <a:r>
              <a:rPr lang="cs-CZ" sz="1800" dirty="0" smtClean="0"/>
              <a:t>ZPS)</a:t>
            </a:r>
            <a:endParaRPr lang="cs-CZ" sz="1800" dirty="0"/>
          </a:p>
          <a:p>
            <a:pPr lvl="0"/>
            <a:r>
              <a:rPr lang="cs-CZ" sz="1800" dirty="0" smtClean="0"/>
              <a:t>měl k dispozici </a:t>
            </a:r>
            <a:r>
              <a:rPr lang="cs-CZ" sz="1800" u="sng" dirty="0" smtClean="0"/>
              <a:t>vlastní </a:t>
            </a:r>
            <a:r>
              <a:rPr lang="cs-CZ" sz="1800" u="sng" dirty="0"/>
              <a:t>zkušební vybavení</a:t>
            </a:r>
            <a:r>
              <a:rPr lang="cs-CZ" sz="1800" dirty="0"/>
              <a:t> (zapůjčit lze po dohodě pouze automatický vodní fantom pracoviště, pokud se zkouška neprovádí na vlastním pracovišti žadatele</a:t>
            </a:r>
            <a:r>
              <a:rPr lang="cs-CZ" sz="1800" dirty="0" smtClean="0"/>
              <a:t>)</a:t>
            </a:r>
            <a:endParaRPr lang="cs-CZ" sz="1800" dirty="0"/>
          </a:p>
          <a:p>
            <a:pPr lvl="0"/>
            <a:r>
              <a:rPr lang="cs-CZ" sz="1800" dirty="0" smtClean="0"/>
              <a:t>měl </a:t>
            </a:r>
            <a:r>
              <a:rPr lang="cs-CZ" sz="1800" u="sng" dirty="0" smtClean="0"/>
              <a:t>funkční </a:t>
            </a:r>
            <a:r>
              <a:rPr lang="cs-CZ" sz="1800" u="sng" dirty="0"/>
              <a:t>záznamový </a:t>
            </a:r>
            <a:r>
              <a:rPr lang="cs-CZ" sz="1800" u="sng" dirty="0" smtClean="0"/>
              <a:t>formulář</a:t>
            </a:r>
            <a:r>
              <a:rPr lang="cs-CZ" sz="1800" dirty="0" smtClean="0"/>
              <a:t>, se kterým je dobře obeznámen</a:t>
            </a:r>
          </a:p>
          <a:p>
            <a:pPr lvl="0"/>
            <a:endParaRPr lang="cs-CZ" sz="1800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1800" dirty="0" smtClean="0"/>
              <a:t>Součástí </a:t>
            </a:r>
            <a:r>
              <a:rPr lang="cs-CZ" sz="1800" dirty="0"/>
              <a:t>zkoušky je stanovení výsledků a diskuse nad výsledkem. Problematické činnosti zjištěné při praktických zkouškách, nejčastější  chyby a správné postupy jsou uvedeny v přednáškách </a:t>
            </a:r>
            <a:r>
              <a:rPr lang="cs-CZ" sz="1800" dirty="0">
                <a:hlinkClick r:id="rId4"/>
              </a:rPr>
              <a:t>kurzu radiační ochrany na </a:t>
            </a:r>
            <a:r>
              <a:rPr lang="cs-CZ" sz="1800" dirty="0" smtClean="0">
                <a:hlinkClick r:id="rId4"/>
              </a:rPr>
              <a:t>SÚRO</a:t>
            </a:r>
            <a:r>
              <a:rPr lang="cs-CZ" sz="1800" dirty="0" smtClean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F0724-DEDE-4A7C-A277-90A4A319AAB7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57170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731" y="3717032"/>
            <a:ext cx="3096344" cy="1360930"/>
          </a:xfrm>
          <a:prstGeom prst="rect">
            <a:avLst/>
          </a:prstGeom>
          <a:ln w="19050" cap="sq">
            <a:solidFill>
              <a:srgbClr val="000000"/>
            </a:solidFill>
            <a:prstDash val="solid"/>
            <a:miter lim="800000"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2881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ÚJB_předloha2">
  <a:themeElements>
    <a:clrScheme name="SÚJB_předloha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ÚJB_předloha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ÚJB_předloha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ÚJB_předloha2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SÚJB_předloha2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SÚJB_předloha2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4.xml><?xml version="1.0" encoding="utf-8"?>
<a:themeOverride xmlns:a="http://schemas.openxmlformats.org/drawingml/2006/main">
  <a:clrScheme name="SÚJB_předloha2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940</TotalTime>
  <Words>214</Words>
  <Application>Microsoft Office PowerPoint</Application>
  <PresentationFormat>Předvádění na obrazovce (4:3)</PresentationFormat>
  <Paragraphs>39</Paragraphs>
  <Slides>5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SÚJB_předloha2</vt:lpstr>
      <vt:lpstr>Zkušenosti z praktických zkoušek ZOZ (radioterapie)</vt:lpstr>
      <vt:lpstr>Průběh zkoušek ZOZ I.</vt:lpstr>
      <vt:lpstr>Průběh zkoušek ZOZ II.</vt:lpstr>
      <vt:lpstr>Zkušenosti z praktických zkoušek ZOZ</vt:lpstr>
      <vt:lpstr>Děkuji za pozornost</vt:lpstr>
    </vt:vector>
  </TitlesOfParts>
  <Company>SÚJB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Nejistoty</dc:title>
  <dc:creator>Blanka Kotrčová</dc:creator>
  <cp:lastModifiedBy>Blanka Végh</cp:lastModifiedBy>
  <cp:revision>64</cp:revision>
  <dcterms:created xsi:type="dcterms:W3CDTF">2018-01-19T08:14:44Z</dcterms:created>
  <dcterms:modified xsi:type="dcterms:W3CDTF">2019-01-23T12:36:13Z</dcterms:modified>
</cp:coreProperties>
</file>