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9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8FAD"/>
    <a:srgbClr val="006600"/>
    <a:srgbClr val="38546E"/>
    <a:srgbClr val="5F8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 snapToGrid="0">
      <p:cViewPr>
        <p:scale>
          <a:sx n="69" d="100"/>
          <a:sy n="69" d="100"/>
        </p:scale>
        <p:origin x="-119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621A52-4BE1-4809-8848-5292FD5D9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1584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A86ADC-BDFF-435E-B457-BDCFE6630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6127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A86ADC-BDFF-435E-B457-BDCFE6630B8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700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1488-173C-4989-AD57-A9879D46CB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005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53023-A1D6-4E57-81E1-89940355BA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07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6863" y="958850"/>
            <a:ext cx="2070100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61075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00C8-79BA-4940-B9AB-1825A67117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801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0A969-FC53-4B2D-A871-CCF44C826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02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6DD7-4143-4B92-AE8C-28129DB27B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023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AE16B-732E-478D-80ED-324CE68190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899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C4ABC-B4BF-4210-80B5-1A370A6DC4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635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8E19-D975-4AB5-9380-3C3EC8A903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153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861A-EA68-434D-955E-C5C328A618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089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EE3D-CF56-4808-BD4F-D20BA54BD6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205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54CC-DC9D-4B6B-A1E5-6A315CA316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64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418A-619D-47BA-A5B5-96C8B39D1F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065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886E-8F85-43D5-88E7-B0ACA608F5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99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FBFA-2529-4B4C-AD46-B05EB5CD6B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9207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62F7-486E-4B68-829A-3D8468A753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966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03B6A-8B6A-42F8-BDFF-23170E78E9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30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8" y="1847850"/>
            <a:ext cx="4065587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1375" y="1847850"/>
            <a:ext cx="4065588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7C34-F493-4842-8A22-1E7F93AA0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052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EA7FC-1960-4DA5-BA9F-786E590F23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610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010D-BCE0-4D9C-830E-0A8CBDF13B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31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2D5B-BF6E-4536-A0DC-5107989956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118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AE53-293F-46DA-B4B2-F04701B5DF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1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B0B8C-F83E-4B89-800A-46BC3C36A6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747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8" y="966788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7650" y="6564313"/>
            <a:ext cx="946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268B58-CDCC-4BFC-BE7A-67B59AA018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271588" y="1042988"/>
            <a:ext cx="7694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449388" y="1258888"/>
            <a:ext cx="7694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958850"/>
            <a:ext cx="756126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847850"/>
            <a:ext cx="8283575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34" name="Picture 27" descr="horní lišta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84844-AEA7-496C-B086-A021F5F10C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jb.cz/radiacni-ochrana/formulare-spravni-rizeni-tld-audit-hlaseni-dovozu-atd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fuchsova@sujb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jb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jb.cz/fileadmin/sujb/docs/radiacni-ochrana/formulare/web_registrant/REGISTRACNI_FORMULAR_A1_zuby_vet_K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5799" y="1440874"/>
            <a:ext cx="7772400" cy="2161308"/>
          </a:xfrm>
        </p:spPr>
        <p:txBody>
          <a:bodyPr/>
          <a:lstStyle/>
          <a:p>
            <a:r>
              <a:rPr lang="cs-CZ" altLang="cs-CZ" sz="3200" dirty="0" smtClean="0"/>
              <a:t>Používání veterinárních rentgenových zařízení podle zákona č. 263/2016 Sb., atomový zákon</a:t>
            </a:r>
            <a:endParaRPr lang="en-GB" altLang="cs-CZ" sz="32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3338944" y="5075605"/>
            <a:ext cx="2466110" cy="574964"/>
          </a:xfrm>
        </p:spPr>
        <p:txBody>
          <a:bodyPr anchor="ctr"/>
          <a:lstStyle/>
          <a:p>
            <a:r>
              <a:rPr lang="cs-CZ" altLang="cs-CZ" dirty="0" smtClean="0">
                <a:latin typeface="+mj-lt"/>
                <a:ea typeface="+mj-ea"/>
                <a:cs typeface="+mj-cs"/>
              </a:rPr>
              <a:t>18.1.2017</a:t>
            </a:r>
            <a:endParaRPr lang="en-GB" altLang="cs-CZ" dirty="0">
              <a:latin typeface="+mj-lt"/>
              <a:ea typeface="+mj-ea"/>
              <a:cs typeface="+mj-cs"/>
            </a:endParaRPr>
          </a:p>
        </p:txBody>
      </p:sp>
      <p:sp>
        <p:nvSpPr>
          <p:cNvPr id="307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11CBDF-340F-4D1C-91EA-1CEA3ACD1D09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701635" y="5775260"/>
            <a:ext cx="3740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cs-CZ" sz="2400" dirty="0">
                <a:latin typeface="+mj-lt"/>
                <a:ea typeface="+mj-ea"/>
                <a:cs typeface="+mj-cs"/>
              </a:rPr>
              <a:t>Dagmar</a:t>
            </a:r>
            <a:r>
              <a:rPr lang="cs-CZ" sz="1800" dirty="0">
                <a:latin typeface="Lucida Calligraphy" panose="03010101010101010101" pitchFamily="66" charset="0"/>
                <a:ea typeface="+mj-ea"/>
                <a:cs typeface="+mj-cs"/>
              </a:rPr>
              <a:t> </a:t>
            </a:r>
            <a:r>
              <a:rPr lang="cs-CZ" sz="2400" dirty="0">
                <a:latin typeface="+mj-lt"/>
                <a:ea typeface="+mj-ea"/>
                <a:cs typeface="+mj-cs"/>
              </a:rPr>
              <a:t>Fuchsová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247" y="983671"/>
            <a:ext cx="7159480" cy="655781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Informace o registraci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473" y="1828800"/>
            <a:ext cx="8190490" cy="4378036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sz="2400" dirty="0" smtClean="0">
                <a:hlinkClick r:id="rId3"/>
              </a:rPr>
              <a:t>http</a:t>
            </a:r>
            <a:r>
              <a:rPr lang="cs-CZ" altLang="cs-CZ" sz="2400" dirty="0">
                <a:hlinkClick r:id="rId3"/>
              </a:rPr>
              <a:t>://</a:t>
            </a:r>
            <a:r>
              <a:rPr lang="cs-CZ" altLang="cs-CZ" sz="2400" dirty="0" smtClean="0">
                <a:hlinkClick r:id="rId3"/>
              </a:rPr>
              <a:t>www.sujb.cz/radiacni-ochrana/formulare-spravni-rizeni-tld-audit-hlaseni-dovozu-atd/</a:t>
            </a:r>
            <a:endParaRPr lang="cs-CZ" altLang="cs-CZ" sz="2400" dirty="0" smtClean="0"/>
          </a:p>
          <a:p>
            <a:pPr eaLnBrk="1" hangingPunct="1">
              <a:spcAft>
                <a:spcPts val="600"/>
              </a:spcAft>
            </a:pPr>
            <a:endParaRPr lang="cs-CZ" altLang="cs-CZ" sz="2400" dirty="0" smtClean="0"/>
          </a:p>
          <a:p>
            <a:pPr eaLnBrk="1" hangingPunct="1">
              <a:spcBef>
                <a:spcPts val="1800"/>
              </a:spcBef>
              <a:spcAft>
                <a:spcPts val="0"/>
              </a:spcAft>
            </a:pPr>
            <a:r>
              <a:rPr lang="cs-CZ" altLang="cs-CZ" sz="2400" dirty="0" smtClean="0"/>
              <a:t>Regionální centrum Brno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 smtClean="0"/>
              <a:t>tř. Kpt. Jaroše 5</a:t>
            </a:r>
            <a:br>
              <a:rPr lang="cs-CZ" altLang="cs-CZ" sz="2400" dirty="0" smtClean="0"/>
            </a:br>
            <a:r>
              <a:rPr lang="cs-CZ" altLang="cs-CZ" sz="2400" dirty="0" smtClean="0"/>
              <a:t>602 </a:t>
            </a:r>
            <a:r>
              <a:rPr lang="cs-CZ" altLang="cs-CZ" sz="2400" smtClean="0"/>
              <a:t>00 </a:t>
            </a:r>
            <a:r>
              <a:rPr lang="cs-CZ" altLang="cs-CZ" sz="2400" smtClean="0"/>
              <a:t>Brno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118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25782" y="2292413"/>
            <a:ext cx="5292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73927" y="5467852"/>
            <a:ext cx="3796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hlinkClick r:id="rId2"/>
              </a:rPr>
              <a:t>dagmar.fuchsova@sujb.cz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956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392" y="931140"/>
            <a:ext cx="7007080" cy="66675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Legislativa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27" y="1607127"/>
            <a:ext cx="8176636" cy="484909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400" b="1" dirty="0" smtClean="0"/>
              <a:t>Od 1.1.2017</a:t>
            </a:r>
          </a:p>
          <a:p>
            <a:pPr eaLnBrk="1" hangingPunct="1"/>
            <a:r>
              <a:rPr lang="cs-CZ" altLang="cs-CZ" sz="2400" dirty="0" smtClean="0"/>
              <a:t>Zákon č. 263/2016 Sb., atomový zákon (NAZ)</a:t>
            </a:r>
          </a:p>
          <a:p>
            <a:pPr eaLnBrk="1" hangingPunct="1"/>
            <a:r>
              <a:rPr lang="cs-CZ" altLang="cs-CZ" sz="2400" dirty="0" smtClean="0"/>
              <a:t>Vyhláška č. 422/2016 Sb., o radiační ochraně a zabezpečení radionuklidového zdroje (NOVRO)</a:t>
            </a:r>
          </a:p>
          <a:p>
            <a:pPr eaLnBrk="1" hangingPunct="1"/>
            <a:r>
              <a:rPr lang="cs-CZ" altLang="cs-CZ" sz="2400" dirty="0" smtClean="0"/>
              <a:t>Vyhláška č. 409/2016 Sb., o činnostech zvláště důležitých z hlediska jaderné bezpečnosti a radiační ochrany, zvláštní odborné způsobilosti a přípravě osoby zajišťující radiační ochranu registranta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/>
              <a:t>Do 31.12.2016</a:t>
            </a:r>
          </a:p>
          <a:p>
            <a:pPr eaLnBrk="1" hangingPunct="1"/>
            <a:r>
              <a:rPr lang="cs-CZ" altLang="cs-CZ" sz="2400" dirty="0" smtClean="0"/>
              <a:t>Zákon č. 18/1997 Sb., ve znění pozdějších předpisů</a:t>
            </a:r>
          </a:p>
          <a:p>
            <a:pPr eaLnBrk="1" hangingPunct="1"/>
            <a:r>
              <a:rPr lang="cs-CZ" altLang="cs-CZ" sz="2400" dirty="0" smtClean="0"/>
              <a:t>Vyhláška č. 307/2002 Sb., o radiační ochraně, ve znění pozdějších předpisů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247" y="983671"/>
            <a:ext cx="7007080" cy="655781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Novinky dle NAZ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27" y="1981200"/>
            <a:ext cx="8176636" cy="4378036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>Registrace</a:t>
            </a:r>
            <a:r>
              <a:rPr lang="cs-CZ" altLang="cs-CZ" sz="2400" dirty="0" smtClean="0"/>
              <a:t> – používat veterinární rentgenové zařízení lze pouze po provedení registrace této činnosti (§10 NAZ)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b="1" dirty="0" smtClean="0"/>
              <a:t>Osoba zajišťující radiační ochranu registranta </a:t>
            </a:r>
            <a:r>
              <a:rPr lang="cs-CZ" altLang="cs-CZ" sz="2400" dirty="0" smtClean="0"/>
              <a:t>– registrant je povinen ustanovit osobu zajišťující RO registranta a zajistit její přípravu a přítomnost na pracovišti, používá-li veterinární rentgenové zařízení (§70 NAZ)</a:t>
            </a:r>
          </a:p>
        </p:txBody>
      </p:sp>
    </p:spTree>
    <p:extLst>
      <p:ext uri="{BB962C8B-B14F-4D97-AF65-F5344CB8AC3E}">
        <p14:creationId xmlns:p14="http://schemas.microsoft.com/office/powerpoint/2010/main" val="3098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91" y="931140"/>
            <a:ext cx="8104909" cy="66675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Mám platné povolení dle zákona č. 18/1997 Sb.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27" y="2272144"/>
            <a:ext cx="8176636" cy="418407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Od 1.1.2017 automaticky registranti dle NAZ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Registrace je platná do doby platnosti uvedené v rozhodnutí o povolení, </a:t>
            </a:r>
            <a:r>
              <a:rPr lang="cs-CZ" altLang="cs-CZ" b="1" dirty="0" smtClean="0"/>
              <a:t>nejdéle však 5 let </a:t>
            </a:r>
            <a:r>
              <a:rPr lang="cs-CZ" altLang="cs-CZ" dirty="0" smtClean="0"/>
              <a:t>(to i v případě, že povolení bylo vydáno na dobu neurčitou) → pak je nutno požádat o novou registraci</a:t>
            </a:r>
          </a:p>
        </p:txBody>
      </p:sp>
    </p:spTree>
    <p:extLst>
      <p:ext uri="{BB962C8B-B14F-4D97-AF65-F5344CB8AC3E}">
        <p14:creationId xmlns:p14="http://schemas.microsoft.com/office/powerpoint/2010/main" val="8302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92" y="931139"/>
            <a:ext cx="7813964" cy="828387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Nemám platné povolení dle zákona č. 18/1997 Sb. a chci používat veterinární RTG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745" y="2078182"/>
            <a:ext cx="8121218" cy="4378036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Nutno požádat SÚJB o registraci</a:t>
            </a:r>
          </a:p>
          <a:p>
            <a:pPr marL="0" indent="0" eaLnBrk="1" hangingPunct="1">
              <a:buNone/>
            </a:pPr>
            <a:endParaRPr lang="cs-CZ" altLang="cs-CZ" sz="1800" dirty="0" smtClean="0"/>
          </a:p>
          <a:p>
            <a:pPr marL="0" indent="0" eaLnBrk="1" hangingPunct="1">
              <a:buNone/>
            </a:pPr>
            <a:r>
              <a:rPr lang="cs-CZ" altLang="cs-CZ" dirty="0" smtClean="0"/>
              <a:t>Podmínky registrace (§</a:t>
            </a:r>
            <a:r>
              <a:rPr lang="cs-CZ" altLang="cs-CZ" dirty="0"/>
              <a:t>13 NAZ)</a:t>
            </a:r>
          </a:p>
          <a:p>
            <a:pPr eaLnBrk="1" hangingPunct="1"/>
            <a:r>
              <a:rPr lang="cs-CZ" altLang="cs-CZ" dirty="0" smtClean="0"/>
              <a:t>Svéprávnost </a:t>
            </a:r>
          </a:p>
          <a:p>
            <a:pPr eaLnBrk="1" hangingPunct="1"/>
            <a:r>
              <a:rPr lang="cs-CZ" altLang="cs-CZ" dirty="0" smtClean="0"/>
              <a:t>Bezúhonnost (§14 NAZ)</a:t>
            </a:r>
          </a:p>
          <a:p>
            <a:pPr eaLnBrk="1" hangingPunct="1"/>
            <a:r>
              <a:rPr lang="cs-CZ" altLang="cs-CZ" dirty="0" smtClean="0"/>
              <a:t>Odborná způsobilost (§15 NAZ)</a:t>
            </a:r>
          </a:p>
          <a:p>
            <a:pPr eaLnBrk="1" hangingPunct="1"/>
            <a:r>
              <a:rPr lang="cs-CZ" altLang="cs-CZ" dirty="0" smtClean="0"/>
              <a:t>Ustanovení osoby zajišťující RO registranta – </a:t>
            </a:r>
            <a:r>
              <a:rPr lang="cs-CZ" altLang="cs-CZ" b="1" dirty="0" smtClean="0"/>
              <a:t>nelze zajistit externě! </a:t>
            </a:r>
            <a:r>
              <a:rPr lang="cs-CZ" altLang="cs-CZ" dirty="0" smtClean="0"/>
              <a:t>(náplň práce §63 NOVRO)</a:t>
            </a:r>
          </a:p>
        </p:txBody>
      </p:sp>
    </p:spTree>
    <p:extLst>
      <p:ext uri="{BB962C8B-B14F-4D97-AF65-F5344CB8AC3E}">
        <p14:creationId xmlns:p14="http://schemas.microsoft.com/office/powerpoint/2010/main" val="18288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91" y="931140"/>
            <a:ext cx="8104909" cy="66675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Osoba zajišťující radiační ochranu registranta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27" y="1953490"/>
            <a:ext cx="8176636" cy="4502727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cs-CZ" altLang="cs-CZ" dirty="0" smtClean="0"/>
              <a:t>Držitel oprávnění ZOZ dle zákona č. 18/1997 Sb.</a:t>
            </a:r>
          </a:p>
          <a:p>
            <a:pPr eaLnBrk="1" hangingPunct="1"/>
            <a:r>
              <a:rPr lang="cs-CZ" altLang="cs-CZ" dirty="0" smtClean="0"/>
              <a:t>Platnost oprávnění skončí uplynutím doby platnosti uvedené v rozhodnutí (§231 NAZ)</a:t>
            </a:r>
          </a:p>
          <a:p>
            <a:pPr eaLnBrk="1" hangingPunct="1"/>
            <a:r>
              <a:rPr lang="cs-CZ" altLang="cs-CZ" dirty="0" smtClean="0"/>
              <a:t>Do 5 let nutno zúčastnit se odborné přípravy (§231 NAZ) a doklad doložit SÚJB – kurz není ukončen zkouškou na SÚJB</a:t>
            </a:r>
          </a:p>
        </p:txBody>
      </p:sp>
    </p:spTree>
    <p:extLst>
      <p:ext uri="{BB962C8B-B14F-4D97-AF65-F5344CB8AC3E}">
        <p14:creationId xmlns:p14="http://schemas.microsoft.com/office/powerpoint/2010/main" val="24262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91" y="931140"/>
            <a:ext cx="8104909" cy="66675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Osoba zajišťující radiační ochranu registranta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27" y="1856508"/>
            <a:ext cx="8176636" cy="4599709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cs-CZ" altLang="cs-CZ" dirty="0" smtClean="0"/>
              <a:t>Bez oprávnění ZOZ dle </a:t>
            </a:r>
            <a:r>
              <a:rPr lang="cs-CZ" altLang="cs-CZ" dirty="0"/>
              <a:t>zákona č. 18/1197 Sb.</a:t>
            </a:r>
          </a:p>
          <a:p>
            <a:pPr eaLnBrk="1" hangingPunct="1"/>
            <a:r>
              <a:rPr lang="cs-CZ" altLang="cs-CZ" dirty="0" smtClean="0"/>
              <a:t>Nutno absolvovat odbornou přípravu (vzdělávací kurz) </a:t>
            </a:r>
            <a:r>
              <a:rPr lang="cs-CZ" altLang="cs-CZ" b="1" dirty="0" smtClean="0"/>
              <a:t>do 31.12.2017 </a:t>
            </a:r>
            <a:r>
              <a:rPr lang="cs-CZ" altLang="cs-CZ" dirty="0" smtClean="0"/>
              <a:t>a doklad doložit SÚJB</a:t>
            </a:r>
          </a:p>
          <a:p>
            <a:pPr eaLnBrk="1" hangingPunct="1"/>
            <a:r>
              <a:rPr lang="cs-CZ" altLang="cs-CZ" dirty="0" smtClean="0"/>
              <a:t>Kurz každých 5 let – není ukončen zkouškou na SÚJB</a:t>
            </a:r>
          </a:p>
          <a:p>
            <a:pPr eaLnBrk="1" hangingPunct="1"/>
            <a:r>
              <a:rPr lang="cs-CZ" altLang="cs-CZ" dirty="0" smtClean="0"/>
              <a:t>Vzdělávací kurz v délce 6 hodin zajišťují osoby s povolením SÚJB – seznam k nalezení na </a:t>
            </a:r>
            <a:r>
              <a:rPr lang="cs-CZ" altLang="cs-CZ" dirty="0" smtClean="0">
                <a:hlinkClick r:id="rId3"/>
              </a:rPr>
              <a:t>www.sujb.cz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035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247" y="983671"/>
            <a:ext cx="7007080" cy="655781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Žádost o registraci (§17 NAZ)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473" y="1828800"/>
            <a:ext cx="8190490" cy="4378036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sz="2400" dirty="0" smtClean="0">
                <a:hlinkClick r:id="rId3"/>
              </a:rPr>
              <a:t>Registrační formulář </a:t>
            </a:r>
            <a:r>
              <a:rPr lang="cs-CZ" altLang="cs-CZ" sz="2400" dirty="0" smtClean="0"/>
              <a:t>– příloha č. 21 NOVRO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K žádosti nutno doložit:</a:t>
            </a:r>
          </a:p>
          <a:p>
            <a:pPr eaLnBrk="1" hangingPunct="1"/>
            <a:r>
              <a:rPr lang="cs-CZ" altLang="cs-CZ" sz="2400" dirty="0" smtClean="0"/>
              <a:t>Doklad prokazující odbornou způsobilost</a:t>
            </a:r>
          </a:p>
          <a:p>
            <a:pPr eaLnBrk="1" hangingPunct="1"/>
            <a:r>
              <a:rPr lang="cs-CZ" altLang="cs-CZ" sz="2400" dirty="0" smtClean="0"/>
              <a:t>Doklad o ustanovení fyzické osoby zajišťující RO registranta</a:t>
            </a:r>
          </a:p>
          <a:p>
            <a:pPr eaLnBrk="1" hangingPunct="1"/>
            <a:r>
              <a:rPr lang="cs-CZ" altLang="cs-CZ" sz="2400" dirty="0" smtClean="0"/>
              <a:t>Protokol přejímací zkoušky nebo poslední zkoušky dlouhodobé stability zdroje ionizujícího záření</a:t>
            </a:r>
          </a:p>
          <a:p>
            <a:pPr eaLnBrk="1" hangingPunct="1"/>
            <a:r>
              <a:rPr lang="cs-CZ" altLang="cs-CZ" sz="2400" dirty="0" smtClean="0"/>
              <a:t>Doklad absolvování přípravy osoby zajišťující RO registranta</a:t>
            </a:r>
          </a:p>
          <a:p>
            <a:pPr eaLnBrk="1" hangingPunct="1"/>
            <a:r>
              <a:rPr lang="cs-CZ" altLang="cs-CZ" sz="2400" dirty="0" smtClean="0"/>
              <a:t>Správní poplatek 500 Kč (kolek nebo bezhotovostní platba)</a:t>
            </a:r>
          </a:p>
        </p:txBody>
      </p:sp>
    </p:spTree>
    <p:extLst>
      <p:ext uri="{BB962C8B-B14F-4D97-AF65-F5344CB8AC3E}">
        <p14:creationId xmlns:p14="http://schemas.microsoft.com/office/powerpoint/2010/main" val="36193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247" y="872837"/>
            <a:ext cx="7159480" cy="997527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Povinnosti registranta </a:t>
            </a:r>
            <a:br>
              <a:rPr lang="cs-CZ" altLang="cs-CZ" sz="3200" dirty="0" smtClean="0"/>
            </a:br>
            <a:r>
              <a:rPr lang="cs-CZ" altLang="cs-CZ" sz="3200" dirty="0" smtClean="0"/>
              <a:t>(§68, 70 NAZ + NOVRO)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473" y="2022764"/>
            <a:ext cx="8190490" cy="435032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sz="2400" dirty="0"/>
              <a:t>P</a:t>
            </a:r>
            <a:r>
              <a:rPr lang="cs-CZ" altLang="cs-CZ" sz="2400" dirty="0" smtClean="0"/>
              <a:t>řejímací zkouška RTG  – před uvedením do provozu, provádí osoba s příslušným povolením SÚJB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 smtClean="0"/>
              <a:t>Zkoušky dlouhodobé stability – 1x za 36 měsíců (§29 NOVRO) – veterinární RTG = jednoduché zdroje IZ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 smtClean="0"/>
              <a:t>Zkoušky provozní stálosti (§31 NOVRO) – v rozsahu a četnosti dle přílohy č. 13 NOVRO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 smtClean="0"/>
              <a:t>Evidence zdrojů (§40 NOVRO) a zasílání údajů o zdrojích SÚJB (§41 NOVRO)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 smtClean="0"/>
              <a:t>Postupy pro zajištění RO registrantem – příloha č. 20 NOVRO</a:t>
            </a:r>
          </a:p>
        </p:txBody>
      </p:sp>
    </p:spTree>
    <p:extLst>
      <p:ext uri="{BB962C8B-B14F-4D97-AF65-F5344CB8AC3E}">
        <p14:creationId xmlns:p14="http://schemas.microsoft.com/office/powerpoint/2010/main" val="33296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542</Words>
  <Application>Microsoft Office PowerPoint</Application>
  <PresentationFormat>Předvádění na obrazovce (4:3)</PresentationFormat>
  <Paragraphs>76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SÚJB_předloha2</vt:lpstr>
      <vt:lpstr>Vlastní návrh</vt:lpstr>
      <vt:lpstr>Používání veterinárních rentgenových zařízení podle zákona č. 263/2016 Sb., atomový zákon</vt:lpstr>
      <vt:lpstr>Legislativa</vt:lpstr>
      <vt:lpstr>Novinky dle NAZ</vt:lpstr>
      <vt:lpstr>Mám platné povolení dle zákona č. 18/1997 Sb.</vt:lpstr>
      <vt:lpstr>Nemám platné povolení dle zákona č. 18/1997 Sb. a chci používat veterinární RTG</vt:lpstr>
      <vt:lpstr>Osoba zajišťující radiační ochranu registranta</vt:lpstr>
      <vt:lpstr>Osoba zajišťující radiační ochranu registranta</vt:lpstr>
      <vt:lpstr>Žádost o registraci (§17 NAZ)</vt:lpstr>
      <vt:lpstr>Povinnosti registranta  (§68, 70 NAZ + NOVRO)</vt:lpstr>
      <vt:lpstr>Informace o registraci</vt:lpstr>
      <vt:lpstr>Prezentace aplikace PowerPoint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Barbora Havránková</cp:lastModifiedBy>
  <cp:revision>94</cp:revision>
  <dcterms:created xsi:type="dcterms:W3CDTF">2012-06-25T10:54:14Z</dcterms:created>
  <dcterms:modified xsi:type="dcterms:W3CDTF">2017-02-07T13:58:24Z</dcterms:modified>
</cp:coreProperties>
</file>