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99" r:id="rId4"/>
    <p:sldId id="306" r:id="rId5"/>
    <p:sldId id="308" r:id="rId6"/>
    <p:sldId id="271" r:id="rId7"/>
    <p:sldId id="279" r:id="rId8"/>
    <p:sldId id="318" r:id="rId9"/>
    <p:sldId id="322" r:id="rId10"/>
    <p:sldId id="272" r:id="rId11"/>
    <p:sldId id="320" r:id="rId12"/>
    <p:sldId id="321" r:id="rId13"/>
    <p:sldId id="273" r:id="rId14"/>
    <p:sldId id="275" r:id="rId15"/>
    <p:sldId id="309" r:id="rId16"/>
    <p:sldId id="313" r:id="rId17"/>
    <p:sldId id="314" r:id="rId18"/>
    <p:sldId id="315" r:id="rId19"/>
    <p:sldId id="278" r:id="rId20"/>
    <p:sldId id="310" r:id="rId21"/>
    <p:sldId id="316" r:id="rId22"/>
    <p:sldId id="317" r:id="rId23"/>
    <p:sldId id="311" r:id="rId24"/>
    <p:sldId id="302" r:id="rId25"/>
    <p:sldId id="303" r:id="rId26"/>
    <p:sldId id="323" r:id="rId27"/>
    <p:sldId id="324" r:id="rId28"/>
    <p:sldId id="325" r:id="rId29"/>
    <p:sldId id="326" r:id="rId30"/>
    <p:sldId id="327" r:id="rId31"/>
    <p:sldId id="328" r:id="rId32"/>
    <p:sldId id="301" r:id="rId3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A2F8FC"/>
    <a:srgbClr val="FF99FF"/>
    <a:srgbClr val="FFCC66"/>
    <a:srgbClr val="003366"/>
    <a:srgbClr val="CC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8167A6EE-DCB1-43EA-84B2-999B89D89A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33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3D692E21-DA59-40BC-8950-6A0513BDD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92E21-DA59-40BC-8950-6A0513BDDAE5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7C5BA98C-1795-4EB4-B727-CC90DB5FA18F}" type="slidenum">
              <a:rPr lang="cs-CZ" smtClean="0"/>
              <a:pPr defTabSz="955675"/>
              <a:t>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6169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1238F0AB-6C57-4D6D-9D3D-88FD90F0C99F}" type="slidenum">
              <a:rPr lang="cs-CZ" smtClean="0"/>
              <a:pPr defTabSz="955675"/>
              <a:t>19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5927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475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475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01FA-4769-48A9-AF93-44D87456BC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A329-9875-4AE5-8FBE-A94BE929AF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9923-FB88-4110-B01C-3E949A578E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320D-C2F0-44A5-A4B0-24F73A0BC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E487-AAF4-41CC-B463-9C766034F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D025-B4F1-4693-98E4-3BAA849FD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A4C1A-89BD-406D-A454-C08CDF417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8E38-4B0D-4225-80DA-F6C850E20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2E4D-06CD-4BB2-9AF0-2D09C27428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9E3A-A953-46E7-A128-C0A257C72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7FA3-FB51-49C8-B411-38DD76898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64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64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6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6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1464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46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65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5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5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AE2D2E-89AA-4C97-97CD-F4D392E75F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65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1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8" name="Object 66"/>
          <p:cNvGraphicFramePr>
            <a:graphicFrameLocks noChangeAspect="1"/>
          </p:cNvGraphicFramePr>
          <p:nvPr/>
        </p:nvGraphicFramePr>
        <p:xfrm>
          <a:off x="250825" y="2133600"/>
          <a:ext cx="4021138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r:id="rId3" imgW="3952381" imgH="4133333" progId="">
                  <p:embed/>
                </p:oleObj>
              </mc:Choice>
              <mc:Fallback>
                <p:oleObj r:id="rId3" imgW="3952381" imgH="4133333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4021138" cy="420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0" name="Picture 13" descr="EDU_letec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49275"/>
            <a:ext cx="46085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1" name="Text Box 8"/>
          <p:cNvSpPr txBox="1">
            <a:spLocks noChangeArrowheads="1"/>
          </p:cNvSpPr>
          <p:nvPr/>
        </p:nvSpPr>
        <p:spPr bwMode="auto">
          <a:xfrm>
            <a:off x="-252413" y="333375"/>
            <a:ext cx="4897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4000" b="1">
                <a:solidFill>
                  <a:srgbClr val="FFFF00"/>
                </a:solidFill>
              </a:rPr>
              <a:t>Lidé a 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altLang="cs-CZ" sz="4000" b="1">
                <a:solidFill>
                  <a:srgbClr val="FFFF00"/>
                </a:solidFill>
              </a:rPr>
              <a:t>ionizující záření</a:t>
            </a:r>
            <a:endParaRPr lang="cs-CZ" altLang="cs-CZ" sz="2000">
              <a:solidFill>
                <a:srgbClr val="FFFFFF"/>
              </a:solidFill>
            </a:endParaRPr>
          </a:p>
        </p:txBody>
      </p:sp>
      <p:sp>
        <p:nvSpPr>
          <p:cNvPr id="3142" name="AutoShape 11"/>
          <p:cNvSpPr>
            <a:spLocks noChangeAspect="1"/>
          </p:cNvSpPr>
          <p:nvPr/>
        </p:nvSpPr>
        <p:spPr bwMode="auto">
          <a:xfrm>
            <a:off x="4373563" y="4665663"/>
            <a:ext cx="244475" cy="1049337"/>
          </a:xfrm>
          <a:prstGeom prst="leftBracket">
            <a:avLst>
              <a:gd name="adj" fmla="val 5639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43" name="AutoShape 12"/>
          <p:cNvSpPr>
            <a:spLocks noChangeAspect="1"/>
          </p:cNvSpPr>
          <p:nvPr/>
        </p:nvSpPr>
        <p:spPr bwMode="auto">
          <a:xfrm rot="10800000">
            <a:off x="8278813" y="4652963"/>
            <a:ext cx="215900" cy="1050925"/>
          </a:xfrm>
          <a:prstGeom prst="leftBracket">
            <a:avLst>
              <a:gd name="adj" fmla="val 7094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44" name="Text Box 16"/>
          <p:cNvSpPr txBox="1">
            <a:spLocks noChangeArrowheads="1"/>
          </p:cNvSpPr>
          <p:nvPr/>
        </p:nvSpPr>
        <p:spPr bwMode="auto">
          <a:xfrm>
            <a:off x="4373563" y="4770438"/>
            <a:ext cx="38877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2000" b="1">
                <a:solidFill>
                  <a:srgbClr val="FFFF00"/>
                </a:solidFill>
              </a:rPr>
              <a:t>minimum z radiační ochrany 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altLang="cs-CZ">
                <a:solidFill>
                  <a:srgbClr val="FFFFFF"/>
                </a:solidFill>
              </a:rPr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476375" y="184150"/>
            <a:ext cx="6407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Jak popisujeme účinek záření ?</a:t>
            </a:r>
          </a:p>
        </p:txBody>
      </p:sp>
      <p:sp>
        <p:nvSpPr>
          <p:cNvPr id="23554" name="Text Box 47"/>
          <p:cNvSpPr txBox="1">
            <a:spLocks noChangeArrowheads="1"/>
          </p:cNvSpPr>
          <p:nvPr/>
        </p:nvSpPr>
        <p:spPr bwMode="auto">
          <a:xfrm>
            <a:off x="395288" y="908050"/>
            <a:ext cx="79930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</a:rPr>
              <a:t>Množstvím energie, které předá záření ozářenému objektu</a:t>
            </a:r>
            <a:r>
              <a:rPr lang="cs-CZ" altLang="cs-CZ" sz="2400" dirty="0">
                <a:solidFill>
                  <a:srgbClr val="FFFFFF"/>
                </a:solidFill>
              </a:rPr>
              <a:t>, tedy </a:t>
            </a:r>
            <a:r>
              <a:rPr lang="cs-CZ" altLang="cs-CZ" sz="2400" b="1" dirty="0">
                <a:solidFill>
                  <a:srgbClr val="FFFF00"/>
                </a:solidFill>
              </a:rPr>
              <a:t>veličinami vztaženými k terči</a:t>
            </a:r>
            <a:r>
              <a:rPr lang="cs-CZ" altLang="cs-CZ" sz="2400" dirty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FFFFFF"/>
                </a:solidFill>
              </a:rPr>
              <a:t>Míra předané energie se vyjadřuje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FF00"/>
                </a:solidFill>
              </a:rPr>
              <a:t>dávkou</a:t>
            </a:r>
            <a:r>
              <a:rPr lang="cs-CZ" altLang="cs-CZ" sz="2000" b="1" dirty="0"/>
              <a:t>, </a:t>
            </a:r>
            <a:r>
              <a:rPr lang="cs-CZ" altLang="cs-CZ" sz="2000" dirty="0">
                <a:solidFill>
                  <a:srgbClr val="FFFFFF"/>
                </a:solidFill>
              </a:rPr>
              <a:t>jednotkou je</a:t>
            </a:r>
            <a:r>
              <a:rPr lang="cs-CZ" altLang="cs-CZ" sz="2000" dirty="0"/>
              <a:t>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</a:t>
            </a:r>
            <a:r>
              <a:rPr lang="cs-CZ" altLang="cs-CZ" sz="2000" dirty="0" err="1">
                <a:solidFill>
                  <a:srgbClr val="FFFFFF"/>
                </a:solidFill>
              </a:rPr>
              <a:t>gray</a:t>
            </a:r>
            <a:r>
              <a:rPr lang="cs-CZ" altLang="cs-CZ" sz="2000" dirty="0">
                <a:solidFill>
                  <a:srgbClr val="FFFFFF"/>
                </a:solidFill>
              </a:rPr>
              <a:t>) nebo</a:t>
            </a:r>
            <a:r>
              <a:rPr lang="cs-CZ" altLang="cs-CZ" sz="2000" dirty="0"/>
              <a:t>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</a:t>
            </a:r>
            <a:r>
              <a:rPr lang="cs-CZ" altLang="cs-CZ" sz="2000" dirty="0" err="1">
                <a:solidFill>
                  <a:srgbClr val="FFFFFF"/>
                </a:solidFill>
              </a:rPr>
              <a:t>sievert</a:t>
            </a:r>
            <a:r>
              <a:rPr lang="cs-CZ" altLang="cs-CZ" sz="2000" dirty="0">
                <a:solidFill>
                  <a:srgbClr val="FFFFFF"/>
                </a:solidFill>
              </a:rPr>
              <a:t>), dříve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FF00"/>
                </a:solidFill>
              </a:rPr>
              <a:t>R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(rentgen).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FF00"/>
                </a:solidFill>
              </a:rPr>
              <a:t>Ekvivalentní dávka </a:t>
            </a:r>
            <a:r>
              <a:rPr lang="cs-CZ" altLang="cs-CZ" sz="2000" dirty="0">
                <a:solidFill>
                  <a:srgbClr val="FFFFFF"/>
                </a:solidFill>
              </a:rPr>
              <a:t>popisuje účinek na orgán nebo tkáň. </a:t>
            </a:r>
            <a:r>
              <a:rPr lang="cs-CZ" altLang="cs-CZ" sz="2000" b="1" dirty="0">
                <a:solidFill>
                  <a:srgbClr val="FFFF00"/>
                </a:solidFill>
              </a:rPr>
              <a:t>Efektivní dávka</a:t>
            </a:r>
            <a:r>
              <a:rPr lang="cs-CZ" altLang="cs-CZ" sz="2000" b="1" dirty="0">
                <a:solidFill>
                  <a:srgbClr val="FFFFFF"/>
                </a:solidFill>
              </a:rPr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popisuje účinek na celé tělo.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FFFFFF"/>
                </a:solidFill>
              </a:rPr>
              <a:t>Pokud vztáhneme dávku k času, mluvíme o </a:t>
            </a:r>
            <a:r>
              <a:rPr lang="cs-CZ" altLang="cs-CZ" sz="2000" b="1" dirty="0">
                <a:solidFill>
                  <a:srgbClr val="FFFF00"/>
                </a:solidFill>
              </a:rPr>
              <a:t>dávkovém příkonu</a:t>
            </a:r>
            <a:r>
              <a:rPr lang="cs-CZ" altLang="cs-CZ" sz="2000" dirty="0"/>
              <a:t> :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>
                <a:solidFill>
                  <a:srgbClr val="FFFF00"/>
                </a:solidFill>
              </a:rPr>
              <a:t>/h</a:t>
            </a:r>
            <a:r>
              <a:rPr lang="cs-CZ" altLang="cs-CZ" sz="2000" dirty="0"/>
              <a:t> resp.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b="1" dirty="0">
                <a:solidFill>
                  <a:srgbClr val="FFFF00"/>
                </a:solidFill>
              </a:rPr>
              <a:t>/h </a:t>
            </a:r>
            <a:r>
              <a:rPr lang="cs-CZ" altLang="cs-CZ" sz="2000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FF00"/>
                </a:solidFill>
              </a:rPr>
              <a:t>1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>
                <a:solidFill>
                  <a:srgbClr val="FFFF00"/>
                </a:solidFill>
              </a:rPr>
              <a:t> a 1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b="1" dirty="0">
                <a:solidFill>
                  <a:srgbClr val="FFFF00"/>
                </a:solidFill>
              </a:rPr>
              <a:t> představují velmi velké dávky</a:t>
            </a:r>
            <a:r>
              <a:rPr lang="cs-CZ" altLang="cs-CZ" sz="2000" dirty="0">
                <a:solidFill>
                  <a:srgbClr val="FFFFFF"/>
                </a:solidFill>
              </a:rPr>
              <a:t>, proto v praxi používáme jednotky tisíckrát menší: </a:t>
            </a:r>
            <a:r>
              <a:rPr lang="cs-CZ" altLang="cs-CZ" sz="2000" b="1" dirty="0">
                <a:solidFill>
                  <a:srgbClr val="FFFFFF"/>
                </a:solidFill>
              </a:rPr>
              <a:t>1 </a:t>
            </a:r>
            <a:r>
              <a:rPr lang="cs-CZ" altLang="cs-CZ" sz="2000" b="1" dirty="0" err="1">
                <a:solidFill>
                  <a:srgbClr val="FFFFFF"/>
                </a:solidFill>
              </a:rPr>
              <a:t>mGy</a:t>
            </a:r>
            <a:r>
              <a:rPr lang="cs-CZ" altLang="cs-CZ" sz="2000" b="1" dirty="0">
                <a:solidFill>
                  <a:srgbClr val="FFFFFF"/>
                </a:solidFill>
              </a:rPr>
              <a:t>, 1 </a:t>
            </a:r>
            <a:r>
              <a:rPr lang="cs-CZ" altLang="cs-CZ" sz="2000" b="1" dirty="0" err="1">
                <a:solidFill>
                  <a:srgbClr val="FFFFFF"/>
                </a:solidFill>
              </a:rPr>
              <a:t>mSv</a:t>
            </a:r>
            <a:r>
              <a:rPr lang="cs-CZ" altLang="cs-CZ" sz="2000" dirty="0">
                <a:solidFill>
                  <a:srgbClr val="FFFFFF"/>
                </a:solidFill>
              </a:rPr>
              <a:t> nebo milionkrát menší: </a:t>
            </a:r>
            <a:r>
              <a:rPr lang="cs-CZ" altLang="cs-CZ" sz="2000" b="1" dirty="0">
                <a:solidFill>
                  <a:srgbClr val="FFFF00"/>
                </a:solidFill>
              </a:rPr>
              <a:t>1 </a:t>
            </a:r>
            <a:r>
              <a:rPr lang="el-GR" altLang="cs-CZ" sz="2000" b="1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cs-CZ" altLang="cs-CZ" sz="2000" b="1" dirty="0" err="1">
                <a:solidFill>
                  <a:srgbClr val="FFFF00"/>
                </a:solidFill>
                <a:cs typeface="Arial" charset="0"/>
              </a:rPr>
              <a:t>Gy</a:t>
            </a:r>
            <a:r>
              <a:rPr lang="cs-CZ" altLang="cs-CZ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cs-CZ" altLang="cs-CZ" sz="2000" b="1" dirty="0">
                <a:solidFill>
                  <a:srgbClr val="FFFF00"/>
                </a:solidFill>
                <a:cs typeface="Arial" charset="0"/>
              </a:rPr>
              <a:t>1 </a:t>
            </a:r>
            <a:r>
              <a:rPr lang="el-GR" altLang="cs-CZ" sz="2000" b="1" dirty="0">
                <a:solidFill>
                  <a:srgbClr val="FFFF00"/>
                </a:solidFill>
              </a:rPr>
              <a:t>μ</a:t>
            </a:r>
            <a:r>
              <a:rPr lang="cs-CZ" altLang="cs-CZ" sz="2000" b="1" dirty="0" err="1" smtClean="0">
                <a:solidFill>
                  <a:srgbClr val="FFFF00"/>
                </a:solidFill>
              </a:rPr>
              <a:t>Sv</a:t>
            </a:r>
            <a:endParaRPr lang="cs-CZ" altLang="cs-CZ" sz="2000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FFFF00"/>
                </a:solidFill>
              </a:rPr>
              <a:t>Dávky pod 100mSv považujeme za nízké dávky. </a:t>
            </a:r>
            <a:endParaRPr lang="cs-CZ" altLang="cs-CZ" sz="2000" b="1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FFFF"/>
                </a:solidFill>
              </a:rPr>
              <a:t>Poznámka</a:t>
            </a:r>
            <a:r>
              <a:rPr lang="cs-CZ" altLang="cs-CZ" sz="2000" dirty="0">
                <a:solidFill>
                  <a:srgbClr val="FFFFFF"/>
                </a:solidFill>
              </a:rPr>
              <a:t>: Veličina aktivita zdroje a dávka nejsou navzájem přímo převoditelné.</a:t>
            </a:r>
          </a:p>
        </p:txBody>
      </p:sp>
      <p:sp>
        <p:nvSpPr>
          <p:cNvPr id="23555" name="Text Box 78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1C177-271A-471D-B871-89316FB9007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5123" name="Picture 3" descr="Z:\Dokumenty\prezentace\2014\Da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7" y="2132856"/>
            <a:ext cx="8961293" cy="32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2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Dávkový příkon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6146" name="Picture 2" descr="Z:\Dokumenty\prezentace\2014\Davkovy prik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01194"/>
            <a:ext cx="8226425" cy="34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5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884238" y="1889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Způsoby ozáření člověka</a:t>
            </a:r>
            <a:endParaRPr lang="cs-CZ" altLang="cs-CZ" sz="3200">
              <a:solidFill>
                <a:srgbClr val="FFFFFF"/>
              </a:solidFill>
            </a:endParaRPr>
          </a:p>
        </p:txBody>
      </p:sp>
      <p:grpSp>
        <p:nvGrpSpPr>
          <p:cNvPr id="24578" name="Skupina 4"/>
          <p:cNvGrpSpPr>
            <a:grpSpLocks/>
          </p:cNvGrpSpPr>
          <p:nvPr/>
        </p:nvGrpSpPr>
        <p:grpSpPr bwMode="auto">
          <a:xfrm>
            <a:off x="1028700" y="1571625"/>
            <a:ext cx="2736850" cy="4038600"/>
            <a:chOff x="1029412" y="1571157"/>
            <a:chExt cx="2735858" cy="4039105"/>
          </a:xfrm>
        </p:grpSpPr>
        <p:pic>
          <p:nvPicPr>
            <p:cNvPr id="24589" name="Picture 48" descr="BOD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198" y="1629871"/>
              <a:ext cx="1594122" cy="392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AutoShape 49"/>
            <p:cNvSpPr>
              <a:spLocks noChangeArrowheads="1"/>
            </p:cNvSpPr>
            <p:nvPr/>
          </p:nvSpPr>
          <p:spPr bwMode="auto">
            <a:xfrm>
              <a:off x="1029412" y="3411531"/>
              <a:ext cx="348983" cy="358357"/>
            </a:xfrm>
            <a:prstGeom prst="irregularSeal1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4591" name="Line 50"/>
            <p:cNvSpPr>
              <a:spLocks noChangeShapeType="1"/>
            </p:cNvSpPr>
            <p:nvPr/>
          </p:nvSpPr>
          <p:spPr bwMode="auto">
            <a:xfrm flipV="1">
              <a:off x="1203904" y="1571157"/>
              <a:ext cx="1046950" cy="17816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2" name="Line 51"/>
            <p:cNvSpPr>
              <a:spLocks noChangeShapeType="1"/>
            </p:cNvSpPr>
            <p:nvPr/>
          </p:nvSpPr>
          <p:spPr bwMode="auto">
            <a:xfrm flipV="1">
              <a:off x="1320232" y="1629871"/>
              <a:ext cx="1398088" cy="17229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3" name="Line 52"/>
            <p:cNvSpPr>
              <a:spLocks noChangeShapeType="1"/>
            </p:cNvSpPr>
            <p:nvPr/>
          </p:nvSpPr>
          <p:spPr bwMode="auto">
            <a:xfrm flipV="1">
              <a:off x="1378395" y="2105655"/>
              <a:ext cx="1863399" cy="13058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4" name="Line 53"/>
            <p:cNvSpPr>
              <a:spLocks noChangeShapeType="1"/>
            </p:cNvSpPr>
            <p:nvPr/>
          </p:nvSpPr>
          <p:spPr bwMode="auto">
            <a:xfrm flipV="1">
              <a:off x="1436559" y="2461987"/>
              <a:ext cx="2212383" cy="10689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5" name="Line 54"/>
            <p:cNvSpPr>
              <a:spLocks noChangeShapeType="1"/>
            </p:cNvSpPr>
            <p:nvPr/>
          </p:nvSpPr>
          <p:spPr bwMode="auto">
            <a:xfrm flipV="1">
              <a:off x="1436559" y="2937771"/>
              <a:ext cx="2328711" cy="6539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6" name="Line 55"/>
            <p:cNvSpPr>
              <a:spLocks noChangeShapeType="1"/>
            </p:cNvSpPr>
            <p:nvPr/>
          </p:nvSpPr>
          <p:spPr bwMode="auto">
            <a:xfrm>
              <a:off x="1436559" y="3769888"/>
              <a:ext cx="2212383" cy="534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7" name="Line 56"/>
            <p:cNvSpPr>
              <a:spLocks noChangeShapeType="1"/>
            </p:cNvSpPr>
            <p:nvPr/>
          </p:nvSpPr>
          <p:spPr bwMode="auto">
            <a:xfrm flipV="1">
              <a:off x="1436559" y="3352817"/>
              <a:ext cx="2328711" cy="2976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8" name="Line 57"/>
            <p:cNvSpPr>
              <a:spLocks noChangeShapeType="1"/>
            </p:cNvSpPr>
            <p:nvPr/>
          </p:nvSpPr>
          <p:spPr bwMode="auto">
            <a:xfrm>
              <a:off x="1436559" y="3709149"/>
              <a:ext cx="2328711" cy="607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9" name="Line 58"/>
            <p:cNvSpPr>
              <a:spLocks noChangeShapeType="1"/>
            </p:cNvSpPr>
            <p:nvPr/>
          </p:nvSpPr>
          <p:spPr bwMode="auto">
            <a:xfrm>
              <a:off x="1320232" y="3828602"/>
              <a:ext cx="2154219" cy="7713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0" name="Line 59"/>
            <p:cNvSpPr>
              <a:spLocks noChangeShapeType="1"/>
            </p:cNvSpPr>
            <p:nvPr/>
          </p:nvSpPr>
          <p:spPr bwMode="auto">
            <a:xfrm>
              <a:off x="1262068" y="3828602"/>
              <a:ext cx="2212383" cy="13666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1" name="Line 60"/>
            <p:cNvSpPr>
              <a:spLocks noChangeShapeType="1"/>
            </p:cNvSpPr>
            <p:nvPr/>
          </p:nvSpPr>
          <p:spPr bwMode="auto">
            <a:xfrm>
              <a:off x="1203904" y="3887315"/>
              <a:ext cx="2096055" cy="17229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4579" name="Skupina 5"/>
          <p:cNvGrpSpPr>
            <a:grpSpLocks/>
          </p:cNvGrpSpPr>
          <p:nvPr/>
        </p:nvGrpSpPr>
        <p:grpSpPr bwMode="auto">
          <a:xfrm>
            <a:off x="5435600" y="1628775"/>
            <a:ext cx="2865438" cy="3890963"/>
            <a:chOff x="5435732" y="1629034"/>
            <a:chExt cx="2865929" cy="3891283"/>
          </a:xfrm>
        </p:grpSpPr>
        <p:pic>
          <p:nvPicPr>
            <p:cNvPr id="24584" name="Picture 62" descr="BOD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37542" y="1663125"/>
              <a:ext cx="1665029" cy="385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AutoShape 63" descr="Tráva"/>
            <p:cNvSpPr>
              <a:spLocks noChangeArrowheads="1"/>
            </p:cNvSpPr>
            <p:nvPr/>
          </p:nvSpPr>
          <p:spPr bwMode="auto">
            <a:xfrm>
              <a:off x="6589712" y="1955337"/>
              <a:ext cx="962496" cy="175327"/>
            </a:xfrm>
            <a:prstGeom prst="leftArrow">
              <a:avLst>
                <a:gd name="adj1" fmla="val 50000"/>
                <a:gd name="adj2" fmla="val 131779"/>
              </a:avLst>
            </a:prstGeom>
            <a:pattFill prst="divot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4586" name="Text Box 64"/>
            <p:cNvSpPr txBox="1">
              <a:spLocks noChangeArrowheads="1"/>
            </p:cNvSpPr>
            <p:nvPr/>
          </p:nvSpPr>
          <p:spPr bwMode="auto">
            <a:xfrm>
              <a:off x="6819240" y="1629034"/>
              <a:ext cx="1482421" cy="4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vdechnutí</a:t>
              </a:r>
              <a:endParaRPr lang="cs-CZ" altLang="cs-CZ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65"/>
            <p:cNvSpPr txBox="1">
              <a:spLocks noChangeArrowheads="1"/>
            </p:cNvSpPr>
            <p:nvPr/>
          </p:nvSpPr>
          <p:spPr bwMode="auto">
            <a:xfrm>
              <a:off x="5435732" y="1790968"/>
              <a:ext cx="882605" cy="4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požití</a:t>
              </a:r>
              <a:endParaRPr lang="cs-CZ" altLang="cs-CZ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588" name="AutoShape 66"/>
            <p:cNvSpPr>
              <a:spLocks noChangeArrowheads="1"/>
            </p:cNvSpPr>
            <p:nvPr/>
          </p:nvSpPr>
          <p:spPr bwMode="auto">
            <a:xfrm flipH="1">
              <a:off x="5737542" y="2072221"/>
              <a:ext cx="863583" cy="175327"/>
            </a:xfrm>
            <a:prstGeom prst="leftArrow">
              <a:avLst>
                <a:gd name="adj1" fmla="val 50000"/>
                <a:gd name="adj2" fmla="val 118236"/>
              </a:avLst>
            </a:prstGeom>
            <a:solidFill>
              <a:srgbClr val="FF9900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4580" name="Text Box 67"/>
          <p:cNvSpPr txBox="1">
            <a:spLocks noChangeArrowheads="1"/>
          </p:cNvSpPr>
          <p:nvPr/>
        </p:nvSpPr>
        <p:spPr bwMode="auto">
          <a:xfrm>
            <a:off x="611188" y="908050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	     VNĚJŠÍ	            	    VNITŘNÍ</a:t>
            </a:r>
          </a:p>
        </p:txBody>
      </p:sp>
      <p:sp>
        <p:nvSpPr>
          <p:cNvPr id="24581" name="Text Box 68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4582" name="TextovéPole 1"/>
          <p:cNvSpPr txBox="1">
            <a:spLocks noChangeArrowheads="1"/>
          </p:cNvSpPr>
          <p:nvPr/>
        </p:nvSpPr>
        <p:spPr bwMode="auto">
          <a:xfrm>
            <a:off x="611188" y="5519738"/>
            <a:ext cx="7689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FF00"/>
                </a:solidFill>
              </a:rPr>
              <a:t>zdroj záření je</a:t>
            </a:r>
          </a:p>
          <a:p>
            <a:pPr algn="ctr"/>
            <a:r>
              <a:rPr lang="cs-CZ" b="1">
                <a:solidFill>
                  <a:srgbClr val="F8F8F8"/>
                </a:solidFill>
              </a:rPr>
              <a:t>mimo lidské tělo			uvnitř lidského těla</a:t>
            </a:r>
          </a:p>
          <a:p>
            <a:pPr algn="ctr"/>
            <a:endParaRPr lang="cs-CZ"/>
          </a:p>
        </p:txBody>
      </p:sp>
      <p:sp>
        <p:nvSpPr>
          <p:cNvPr id="2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84DA-6322-4FBB-B121-8761439FD71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Účinky ionizujícího záření na buňku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5602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3351" name="Text Box 49"/>
          <p:cNvSpPr txBox="1">
            <a:spLocks noChangeArrowheads="1"/>
          </p:cNvSpPr>
          <p:nvPr/>
        </p:nvSpPr>
        <p:spPr bwMode="auto">
          <a:xfrm>
            <a:off x="827088" y="981075"/>
            <a:ext cx="7127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rgbClr val="F8F8F8"/>
                </a:solidFill>
              </a:rPr>
              <a:t>ionizující záření buňku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rgbClr val="FFFF00"/>
                </a:solidFill>
              </a:rPr>
              <a:t>zničí	</a:t>
            </a:r>
            <a:r>
              <a:rPr lang="cs-CZ" altLang="cs-CZ" sz="2000" dirty="0">
                <a:solidFill>
                  <a:srgbClr val="FFFFFF"/>
                </a:solidFill>
              </a:rPr>
              <a:t>nebo</a:t>
            </a:r>
            <a:r>
              <a:rPr lang="cs-CZ" altLang="cs-CZ" sz="20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změní</a:t>
            </a:r>
          </a:p>
        </p:txBody>
      </p:sp>
      <p:sp>
        <p:nvSpPr>
          <p:cNvPr id="13354" name="Text Box 52"/>
          <p:cNvSpPr txBox="1">
            <a:spLocks noChangeArrowheads="1"/>
          </p:cNvSpPr>
          <p:nvPr/>
        </p:nvSpPr>
        <p:spPr bwMode="auto">
          <a:xfrm>
            <a:off x="179388" y="2420938"/>
            <a:ext cx="374491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tkáňová reakce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buněčná populace se v závislosti na dávce zmenšuje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tím je narušena funkce tkání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dochází k chorobným změnám – tzv. </a:t>
            </a:r>
            <a:r>
              <a:rPr lang="cs-CZ" altLang="cs-CZ" sz="2000" b="1" dirty="0">
                <a:solidFill>
                  <a:srgbClr val="FFFF00"/>
                </a:solidFill>
              </a:rPr>
              <a:t>tkáňová reakce</a:t>
            </a:r>
          </a:p>
          <a:p>
            <a:pPr>
              <a:spcBef>
                <a:spcPct val="50000"/>
              </a:spcBef>
              <a:defRPr/>
            </a:pP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13355" name="Text Box 53"/>
          <p:cNvSpPr txBox="1">
            <a:spLocks noChangeArrowheads="1"/>
          </p:cNvSpPr>
          <p:nvPr/>
        </p:nvSpPr>
        <p:spPr bwMode="auto">
          <a:xfrm>
            <a:off x="5219700" y="2425700"/>
            <a:ext cx="32400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stochastický účinek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mění se genetická informace v jádře buňky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buňka si zachovává schopnost dalšího dělení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zkomolený „program“ vede </a:t>
            </a:r>
            <a:r>
              <a:rPr lang="cs-CZ" alt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 vzniku nádoru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při mutaci v zárodečných buňkách je </a:t>
            </a:r>
            <a:r>
              <a:rPr lang="cs-CZ" alt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možný vliv na potomstvo</a:t>
            </a:r>
            <a:endParaRPr lang="cs-CZ" alt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606" name="Přímá spojnice se šipkou 2"/>
          <p:cNvCxnSpPr>
            <a:cxnSpLocks noChangeShapeType="1"/>
          </p:cNvCxnSpPr>
          <p:nvPr/>
        </p:nvCxnSpPr>
        <p:spPr bwMode="auto">
          <a:xfrm flipH="1">
            <a:off x="1547813" y="1844675"/>
            <a:ext cx="1439862" cy="576263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" name="Přímá spojnice se šipkou 14"/>
          <p:cNvCxnSpPr>
            <a:endCxn id="13355" idx="0"/>
          </p:cNvCxnSpPr>
          <p:nvPr/>
        </p:nvCxnSpPr>
        <p:spPr bwMode="auto">
          <a:xfrm>
            <a:off x="5795963" y="1871663"/>
            <a:ext cx="1044575" cy="554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6166-533E-492D-97DA-DE4F4A6576C4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Účinky ionizujícího záření na člověka se liší vztahem dávky a účinku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7650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grpSp>
        <p:nvGrpSpPr>
          <p:cNvPr id="27651" name="Skupina 13343"/>
          <p:cNvGrpSpPr>
            <a:grpSpLocks/>
          </p:cNvGrpSpPr>
          <p:nvPr/>
        </p:nvGrpSpPr>
        <p:grpSpPr bwMode="auto">
          <a:xfrm>
            <a:off x="1027113" y="1412875"/>
            <a:ext cx="3887787" cy="1800225"/>
            <a:chOff x="1331640" y="1412776"/>
            <a:chExt cx="3888432" cy="1800200"/>
          </a:xfrm>
        </p:grpSpPr>
        <p:cxnSp>
          <p:nvCxnSpPr>
            <p:cNvPr id="27669" name="Přímá spojnice 2"/>
            <p:cNvCxnSpPr>
              <a:cxnSpLocks noChangeShapeType="1"/>
            </p:cNvCxnSpPr>
            <p:nvPr/>
          </p:nvCxnSpPr>
          <p:spPr bwMode="auto">
            <a:xfrm>
              <a:off x="1331640" y="1412776"/>
              <a:ext cx="0" cy="1800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lg" len="med"/>
              <a:tailEnd type="none" w="lg" len="med"/>
            </a:ln>
          </p:spPr>
        </p:cxnSp>
        <p:cxnSp>
          <p:nvCxnSpPr>
            <p:cNvPr id="27670" name="Přímá spojnice 4"/>
            <p:cNvCxnSpPr>
              <a:cxnSpLocks noChangeShapeType="1"/>
            </p:cNvCxnSpPr>
            <p:nvPr/>
          </p:nvCxnSpPr>
          <p:spPr bwMode="auto">
            <a:xfrm>
              <a:off x="1331640" y="3212976"/>
              <a:ext cx="388843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lg" len="med"/>
            </a:ln>
          </p:spPr>
        </p:cxnSp>
      </p:grpSp>
      <p:grpSp>
        <p:nvGrpSpPr>
          <p:cNvPr id="27652" name="Skupina 20"/>
          <p:cNvGrpSpPr>
            <a:grpSpLocks/>
          </p:cNvGrpSpPr>
          <p:nvPr/>
        </p:nvGrpSpPr>
        <p:grpSpPr bwMode="auto">
          <a:xfrm>
            <a:off x="2135188" y="1749425"/>
            <a:ext cx="2952750" cy="1524000"/>
            <a:chOff x="3122488" y="1760424"/>
            <a:chExt cx="2773057" cy="1668578"/>
          </a:xfrm>
        </p:grpSpPr>
        <p:cxnSp>
          <p:nvCxnSpPr>
            <p:cNvPr id="8" name="Zakřivená spojnice 7"/>
            <p:cNvCxnSpPr/>
            <p:nvPr/>
          </p:nvCxnSpPr>
          <p:spPr bwMode="auto">
            <a:xfrm rot="16200000" flipH="1">
              <a:off x="4466239" y="1999695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  <p:cxnSp>
          <p:nvCxnSpPr>
            <p:cNvPr id="22" name="Zakřivená spojnice 21"/>
            <p:cNvCxnSpPr/>
            <p:nvPr/>
          </p:nvCxnSpPr>
          <p:spPr bwMode="auto">
            <a:xfrm rot="16200000" flipH="1">
              <a:off x="3707397" y="1999694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  <p:cxnSp>
          <p:nvCxnSpPr>
            <p:cNvPr id="23" name="Zakřivená spojnice 22"/>
            <p:cNvCxnSpPr/>
            <p:nvPr/>
          </p:nvCxnSpPr>
          <p:spPr bwMode="auto">
            <a:xfrm rot="16200000" flipH="1">
              <a:off x="2895613" y="1987299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</p:grpSp>
      <p:sp>
        <p:nvSpPr>
          <p:cNvPr id="27653" name="TextovéPole 16"/>
          <p:cNvSpPr txBox="1">
            <a:spLocks noChangeArrowheads="1"/>
          </p:cNvSpPr>
          <p:nvPr/>
        </p:nvSpPr>
        <p:spPr bwMode="auto">
          <a:xfrm>
            <a:off x="1076325" y="1196975"/>
            <a:ext cx="288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tkáňová reakce</a:t>
            </a:r>
          </a:p>
          <a:p>
            <a:r>
              <a:rPr lang="cs-CZ">
                <a:solidFill>
                  <a:srgbClr val="F8F8F8"/>
                </a:solidFill>
              </a:rPr>
              <a:t>(deterministické účinky)</a:t>
            </a:r>
          </a:p>
        </p:txBody>
      </p:sp>
      <p:sp>
        <p:nvSpPr>
          <p:cNvPr id="27654" name="TextovéPole 23"/>
          <p:cNvSpPr txBox="1">
            <a:spLocks noChangeArrowheads="1"/>
          </p:cNvSpPr>
          <p:nvPr/>
        </p:nvSpPr>
        <p:spPr bwMode="auto">
          <a:xfrm>
            <a:off x="3806825" y="3284538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dávka</a:t>
            </a:r>
          </a:p>
        </p:txBody>
      </p:sp>
      <p:sp>
        <p:nvSpPr>
          <p:cNvPr id="27655" name="TextovéPole 29"/>
          <p:cNvSpPr txBox="1">
            <a:spLocks noChangeArrowheads="1"/>
          </p:cNvSpPr>
          <p:nvPr/>
        </p:nvSpPr>
        <p:spPr bwMode="auto">
          <a:xfrm>
            <a:off x="3851275" y="5876925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dávka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28713" y="3789363"/>
            <a:ext cx="2836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pravděpodobnost stochastického účinku</a:t>
            </a:r>
          </a:p>
        </p:txBody>
      </p:sp>
      <p:grpSp>
        <p:nvGrpSpPr>
          <p:cNvPr id="27657" name="Skupina 13356"/>
          <p:cNvGrpSpPr>
            <a:grpSpLocks/>
          </p:cNvGrpSpPr>
          <p:nvPr/>
        </p:nvGrpSpPr>
        <p:grpSpPr bwMode="auto">
          <a:xfrm>
            <a:off x="977900" y="4076700"/>
            <a:ext cx="3889375" cy="1800225"/>
            <a:chOff x="1057616" y="4077072"/>
            <a:chExt cx="3888432" cy="1800200"/>
          </a:xfrm>
        </p:grpSpPr>
        <p:grpSp>
          <p:nvGrpSpPr>
            <p:cNvPr id="27661" name="Skupina 13355"/>
            <p:cNvGrpSpPr>
              <a:grpSpLocks/>
            </p:cNvGrpSpPr>
            <p:nvPr/>
          </p:nvGrpSpPr>
          <p:grpSpPr bwMode="auto">
            <a:xfrm>
              <a:off x="1057616" y="4077072"/>
              <a:ext cx="3888432" cy="1800200"/>
              <a:chOff x="1043608" y="3717032"/>
              <a:chExt cx="3888432" cy="1800200"/>
            </a:xfrm>
          </p:grpSpPr>
          <p:cxnSp>
            <p:nvCxnSpPr>
              <p:cNvPr id="27664" name="Přímá spojnice 14"/>
              <p:cNvCxnSpPr>
                <a:cxnSpLocks noChangeShapeType="1"/>
              </p:cNvCxnSpPr>
              <p:nvPr/>
            </p:nvCxnSpPr>
            <p:spPr bwMode="auto">
              <a:xfrm>
                <a:off x="1043608" y="3717032"/>
                <a:ext cx="0" cy="18002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arrow" w="lg" len="med"/>
                <a:tailEnd type="none" w="lg" len="med"/>
              </a:ln>
            </p:spPr>
          </p:cxnSp>
          <p:cxnSp>
            <p:nvCxnSpPr>
              <p:cNvPr id="27665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1071624" y="5517232"/>
                <a:ext cx="3860416" cy="0"/>
              </a:xfrm>
              <a:prstGeom prst="line">
                <a:avLst/>
              </a:prstGeom>
              <a:noFill/>
              <a:ln w="19050" algn="ctr">
                <a:solidFill>
                  <a:srgbClr val="F8F8F8"/>
                </a:solidFill>
                <a:round/>
                <a:headEnd/>
                <a:tailEnd type="arrow" w="lg" len="med"/>
              </a:ln>
            </p:spPr>
          </p:cxnSp>
        </p:grpSp>
        <p:cxnSp>
          <p:nvCxnSpPr>
            <p:cNvPr id="26" name="Přímá spojnice 25"/>
            <p:cNvCxnSpPr/>
            <p:nvPr/>
          </p:nvCxnSpPr>
          <p:spPr bwMode="auto">
            <a:xfrm flipV="1">
              <a:off x="1057616" y="4794612"/>
              <a:ext cx="3817012" cy="10810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13352" name="Volný tvar 13351"/>
            <p:cNvSpPr/>
            <p:nvPr/>
          </p:nvSpPr>
          <p:spPr bwMode="auto">
            <a:xfrm>
              <a:off x="1827367" y="4669202"/>
              <a:ext cx="2275923" cy="1206483"/>
            </a:xfrm>
            <a:custGeom>
              <a:avLst/>
              <a:gdLst>
                <a:gd name="connsiteX0" fmla="*/ 0 w 2091351"/>
                <a:gd name="connsiteY0" fmla="*/ 1810693 h 1810693"/>
                <a:gd name="connsiteX1" fmla="*/ 1493822 w 2091351"/>
                <a:gd name="connsiteY1" fmla="*/ 950614 h 1810693"/>
                <a:gd name="connsiteX2" fmla="*/ 2091351 w 2091351"/>
                <a:gd name="connsiteY2" fmla="*/ 0 h 1810693"/>
                <a:gd name="connsiteX3" fmla="*/ 2091351 w 2091351"/>
                <a:gd name="connsiteY3" fmla="*/ 0 h 1810693"/>
                <a:gd name="connsiteX4" fmla="*/ 2091351 w 2091351"/>
                <a:gd name="connsiteY4" fmla="*/ 0 h 18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351" h="1810693">
                  <a:moveTo>
                    <a:pt x="0" y="1810693"/>
                  </a:moveTo>
                  <a:cubicBezTo>
                    <a:pt x="572632" y="1531544"/>
                    <a:pt x="1145264" y="1252396"/>
                    <a:pt x="1493822" y="950614"/>
                  </a:cubicBezTo>
                  <a:cubicBezTo>
                    <a:pt x="1842380" y="648832"/>
                    <a:pt x="2091351" y="0"/>
                    <a:pt x="2091351" y="0"/>
                  </a:cubicBezTo>
                  <a:lnTo>
                    <a:pt x="2091351" y="0"/>
                  </a:lnTo>
                  <a:lnTo>
                    <a:pt x="2091351" y="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7658" name="TextovéPole 13357"/>
          <p:cNvSpPr txBox="1">
            <a:spLocks noChangeArrowheads="1"/>
          </p:cNvSpPr>
          <p:nvPr/>
        </p:nvSpPr>
        <p:spPr bwMode="auto">
          <a:xfrm>
            <a:off x="5724525" y="1487488"/>
            <a:ext cx="33115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FFFF00"/>
                </a:solidFill>
              </a:rPr>
              <a:t>Účinek má práh:</a:t>
            </a:r>
          </a:p>
          <a:p>
            <a:r>
              <a:rPr lang="cs-CZ" sz="2000">
                <a:solidFill>
                  <a:srgbClr val="FFFF00"/>
                </a:solidFill>
              </a:rPr>
              <a:t>0,5 Sv – zákal oční čočky</a:t>
            </a:r>
          </a:p>
          <a:p>
            <a:r>
              <a:rPr lang="cs-CZ" sz="2000">
                <a:solidFill>
                  <a:srgbClr val="FFFF00"/>
                </a:solidFill>
              </a:rPr>
              <a:t>3 Sv – radiační popáleniny</a:t>
            </a:r>
          </a:p>
          <a:p>
            <a:r>
              <a:rPr lang="cs-CZ" sz="2000">
                <a:solidFill>
                  <a:srgbClr val="FFFF00"/>
                </a:solidFill>
              </a:rPr>
              <a:t>~ 2 Sv na celé tělo –akutní nemoc z ozáření</a:t>
            </a:r>
          </a:p>
          <a:p>
            <a:endParaRPr lang="cs-CZ">
              <a:solidFill>
                <a:srgbClr val="FFFF00"/>
              </a:solidFill>
            </a:endParaRPr>
          </a:p>
          <a:p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5148263" y="4075113"/>
            <a:ext cx="382111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Přestože v epidemiologických studiích je pozorován účinek až od cca 0,1 Sv, je z důvodu opatrnosti </a:t>
            </a:r>
            <a:r>
              <a:rPr 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předpokládaná bezprahová lineární závislost na dávce.</a:t>
            </a:r>
            <a:endParaRPr lang="cs-CZ" dirty="0"/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6F7F-0125-47E5-821A-204162B0BC93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Cíle radiační ochrany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8674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57250" y="1255713"/>
            <a:ext cx="7243763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8F8F8"/>
                </a:solidFill>
              </a:rPr>
              <a:t>Při využívání zdrojů ionizujícího záření:</a:t>
            </a:r>
          </a:p>
          <a:p>
            <a:pPr>
              <a:defRPr/>
            </a:pPr>
            <a:endParaRPr lang="cs-CZ" sz="2800" b="1" dirty="0">
              <a:solidFill>
                <a:srgbClr val="F8F8F8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rgbClr val="FFFF00"/>
                </a:solidFill>
              </a:rPr>
              <a:t>vyloučit ozáření způsobující tkáňové reakce </a:t>
            </a:r>
            <a:r>
              <a:rPr lang="cs-CZ" sz="2800" dirty="0">
                <a:solidFill>
                  <a:srgbClr val="FFFF00"/>
                </a:solidFill>
              </a:rPr>
              <a:t>(deterministické účinky)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pravděpodobnost stochastických účinků udržovat na nejmenší rozumně dosažitelné úrovni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3FED0-122F-4324-AFDB-757EE0DED51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88913"/>
            <a:ext cx="8226425" cy="10795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 smtClean="0">
                <a:solidFill>
                  <a:srgbClr val="FFFF00"/>
                </a:solidFill>
                <a:effectLst/>
                <a:latin typeface="+mn-lt"/>
              </a:rPr>
              <a:t>Základní technická a organizační opatření</a:t>
            </a:r>
            <a:endParaRPr lang="en-US" altLang="cs-CZ" sz="3200" b="1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1628775"/>
            <a:ext cx="7639050" cy="3917950"/>
          </a:xfrm>
        </p:spPr>
        <p:txBody>
          <a:bodyPr/>
          <a:lstStyle/>
          <a:p>
            <a:r>
              <a:rPr lang="cs-CZ" altLang="cs-CZ" b="1" smtClean="0">
                <a:solidFill>
                  <a:srgbClr val="FFFF00"/>
                </a:solidFill>
                <a:effectLst/>
                <a:cs typeface="Arial" charset="0"/>
              </a:rPr>
              <a:t>PREVENCE!</a:t>
            </a:r>
          </a:p>
          <a:p>
            <a:pPr>
              <a:buClr>
                <a:schemeClr val="tx1"/>
              </a:buClr>
            </a:pPr>
            <a:r>
              <a:rPr lang="cs-CZ" altLang="cs-CZ" b="1" smtClean="0">
                <a:solidFill>
                  <a:srgbClr val="F8F8F8"/>
                </a:solidFill>
                <a:effectLst/>
                <a:cs typeface="Arial" charset="0"/>
              </a:rPr>
              <a:t>stínění</a:t>
            </a:r>
          </a:p>
          <a:p>
            <a:pPr>
              <a:buClr>
                <a:schemeClr val="tx1"/>
              </a:buClr>
            </a:pPr>
            <a:r>
              <a:rPr lang="cs-CZ" altLang="cs-CZ" b="1" smtClean="0">
                <a:solidFill>
                  <a:srgbClr val="F8F8F8"/>
                </a:solidFill>
                <a:effectLst/>
                <a:cs typeface="Arial" charset="0"/>
              </a:rPr>
              <a:t>čas</a:t>
            </a:r>
          </a:p>
          <a:p>
            <a:pPr>
              <a:buClr>
                <a:schemeClr val="tx1"/>
              </a:buClr>
            </a:pPr>
            <a:r>
              <a:rPr lang="cs-CZ" altLang="cs-CZ" b="1" smtClean="0">
                <a:solidFill>
                  <a:srgbClr val="F8F8F8"/>
                </a:solidFill>
                <a:effectLst/>
                <a:cs typeface="Arial" charset="0"/>
              </a:rPr>
              <a:t>vzdálenost</a:t>
            </a:r>
          </a:p>
          <a:p>
            <a:pPr>
              <a:buClr>
                <a:schemeClr val="tx1"/>
              </a:buClr>
            </a:pPr>
            <a:endParaRPr lang="cs-CZ" altLang="cs-CZ" b="1" smtClean="0">
              <a:solidFill>
                <a:srgbClr val="F8F8F8"/>
              </a:solidFill>
              <a:effectLst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cs-CZ" altLang="cs-CZ" sz="2400" smtClean="0">
                <a:solidFill>
                  <a:srgbClr val="F8F8F8"/>
                </a:solidFill>
                <a:effectLst/>
                <a:cs typeface="Arial" charset="0"/>
              </a:rPr>
              <a:t>(jódová profylaxe – specificky pro vyloučení ozáření štítné žlázy radioaktivním jódem)</a:t>
            </a:r>
          </a:p>
          <a:p>
            <a:endParaRPr lang="en-US" altLang="cs-CZ" smtClean="0">
              <a:effectLst/>
              <a:cs typeface="Arial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8BA35-BD51-4AA0-8720-B225DF672645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encrypted-tbn1.gstatic.com/images?q=tbn:ANd9GcS65pNGmr6pSRD24SQ9l_PDq-fGwLMyuPkBToSCUhJYNBE-n5Lk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06538"/>
            <a:ext cx="35829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2" descr="https://encrypted-tbn2.gstatic.com/images?q=tbn:ANd9GcQg0RJp_ir0SH4DIJH64NL6Y9IoQd7WFxszLlwOHm39S5xujj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2789238"/>
            <a:ext cx="32416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24075" y="465138"/>
            <a:ext cx="458628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200" b="1" kern="0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Varovné symboly</a:t>
            </a:r>
            <a:endParaRPr lang="en-US" altLang="cs-CZ" sz="3200" b="1" kern="0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2B038-3046-4557-BF9D-7F1F24FF00B3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Příklady úrovně ozáření v ČR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" name="Lichoběžník 1"/>
          <p:cNvSpPr/>
          <p:nvPr/>
        </p:nvSpPr>
        <p:spPr bwMode="auto">
          <a:xfrm>
            <a:off x="1259632" y="1475100"/>
            <a:ext cx="1224136" cy="4752528"/>
          </a:xfrm>
          <a:prstGeom prst="trapezoid">
            <a:avLst/>
          </a:prstGeom>
          <a:gradFill flip="none" rotWithShape="1">
            <a:gsLst>
              <a:gs pos="100000">
                <a:srgbClr val="5E9EFF"/>
              </a:gs>
              <a:gs pos="20000">
                <a:srgbClr val="85C2FF"/>
              </a:gs>
              <a:gs pos="95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31748" name="TextovéPole 2"/>
          <p:cNvSpPr txBox="1">
            <a:spLocks noChangeArrowheads="1"/>
          </p:cNvSpPr>
          <p:nvPr/>
        </p:nvSpPr>
        <p:spPr bwMode="auto">
          <a:xfrm>
            <a:off x="1258888" y="90805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FF00"/>
                </a:solidFill>
              </a:rPr>
              <a:t>(mSv)</a:t>
            </a:r>
          </a:p>
        </p:txBody>
      </p:sp>
      <p:sp>
        <p:nvSpPr>
          <p:cNvPr id="31749" name="TextovéPole 3"/>
          <p:cNvSpPr txBox="1">
            <a:spLocks noChangeArrowheads="1"/>
          </p:cNvSpPr>
          <p:nvPr/>
        </p:nvSpPr>
        <p:spPr bwMode="auto">
          <a:xfrm>
            <a:off x="1573213" y="1538288"/>
            <a:ext cx="8366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3366"/>
                </a:solidFill>
              </a:rPr>
              <a:t>100</a:t>
            </a:r>
          </a:p>
          <a:p>
            <a:r>
              <a:rPr lang="cs-CZ" sz="2000" b="1">
                <a:solidFill>
                  <a:srgbClr val="003366"/>
                </a:solidFill>
              </a:rPr>
              <a:t>  50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  10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  1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0,1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0,02</a:t>
            </a:r>
          </a:p>
        </p:txBody>
      </p:sp>
      <p:sp>
        <p:nvSpPr>
          <p:cNvPr id="5" name="Zaoblený obdélníkový popisek 4"/>
          <p:cNvSpPr/>
          <p:nvPr/>
        </p:nvSpPr>
        <p:spPr bwMode="auto">
          <a:xfrm>
            <a:off x="4643438" y="5819775"/>
            <a:ext cx="3162300" cy="407988"/>
          </a:xfrm>
          <a:prstGeom prst="wedgeRoundRectCallout">
            <a:avLst>
              <a:gd name="adj1" fmla="val -123924"/>
              <a:gd name="adj2" fmla="val 2605"/>
              <a:gd name="adj3" fmla="val 16667"/>
            </a:avLst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jeden rtg </a:t>
            </a:r>
            <a:r>
              <a:rPr lang="cs-CZ" b="1" dirty="0">
                <a:solidFill>
                  <a:srgbClr val="FFFF00"/>
                </a:solidFill>
              </a:rPr>
              <a:t>snímek hrudníku</a:t>
            </a:r>
          </a:p>
        </p:txBody>
      </p:sp>
      <p:sp>
        <p:nvSpPr>
          <p:cNvPr id="31751" name="Zaoblený obdélníkový popisek 12"/>
          <p:cNvSpPr>
            <a:spLocks noChangeArrowheads="1"/>
          </p:cNvSpPr>
          <p:nvPr/>
        </p:nvSpPr>
        <p:spPr bwMode="auto">
          <a:xfrm>
            <a:off x="3995738" y="908050"/>
            <a:ext cx="4752975" cy="1022350"/>
          </a:xfrm>
          <a:prstGeom prst="wedgeRoundRectCallout">
            <a:avLst>
              <a:gd name="adj1" fmla="val -76185"/>
              <a:gd name="adj2" fmla="val 45139"/>
              <a:gd name="adj3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Limity ozáření pro radiační pracovníky:</a:t>
            </a:r>
          </a:p>
          <a:p>
            <a:r>
              <a:rPr lang="cs-CZ" b="1">
                <a:solidFill>
                  <a:srgbClr val="F8F8F8"/>
                </a:solidFill>
              </a:rPr>
              <a:t>100 mSv </a:t>
            </a:r>
            <a:r>
              <a:rPr lang="cs-CZ">
                <a:solidFill>
                  <a:srgbClr val="F8F8F8"/>
                </a:solidFill>
              </a:rPr>
              <a:t>za 5 po sobě jdoucích roků a</a:t>
            </a:r>
          </a:p>
          <a:p>
            <a:r>
              <a:rPr lang="cs-CZ" b="1">
                <a:solidFill>
                  <a:srgbClr val="F8F8F8"/>
                </a:solidFill>
              </a:rPr>
              <a:t>50 mSv/rok</a:t>
            </a:r>
          </a:p>
        </p:txBody>
      </p:sp>
      <p:sp>
        <p:nvSpPr>
          <p:cNvPr id="31752" name="Pravá složená závorka 5"/>
          <p:cNvSpPr>
            <a:spLocks/>
          </p:cNvSpPr>
          <p:nvPr/>
        </p:nvSpPr>
        <p:spPr bwMode="auto">
          <a:xfrm>
            <a:off x="2484438" y="1614488"/>
            <a:ext cx="215900" cy="506412"/>
          </a:xfrm>
          <a:prstGeom prst="rightBrace">
            <a:avLst>
              <a:gd name="adj1" fmla="val 8340"/>
              <a:gd name="adj2" fmla="val 50000"/>
            </a:avLst>
          </a:prstGeom>
          <a:noFill/>
          <a:ln w="15875" algn="ctr">
            <a:solidFill>
              <a:srgbClr val="F8F8F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Zaoblený obdélníkový popisek 14"/>
          <p:cNvSpPr>
            <a:spLocks noChangeArrowheads="1"/>
          </p:cNvSpPr>
          <p:nvPr/>
        </p:nvSpPr>
        <p:spPr bwMode="auto">
          <a:xfrm>
            <a:off x="4427538" y="4581525"/>
            <a:ext cx="3889375" cy="1020763"/>
          </a:xfrm>
          <a:prstGeom prst="wedgeRoundRectCallout">
            <a:avLst>
              <a:gd name="adj1" fmla="val -103088"/>
              <a:gd name="adj2" fmla="val -94250"/>
              <a:gd name="adj3" fmla="val 16667"/>
            </a:avLst>
          </a:prstGeom>
          <a:noFill/>
          <a:ln w="25400" algn="ctr">
            <a:solidFill>
              <a:srgbClr val="FFCC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1,2 mSv/rok </a:t>
            </a:r>
            <a:r>
              <a:rPr lang="cs-CZ" b="1">
                <a:solidFill>
                  <a:srgbClr val="FFFF00"/>
                </a:solidFill>
              </a:rPr>
              <a:t>od kosmického a zemského záření na volném terénu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>
                <a:solidFill>
                  <a:srgbClr val="F8F8F8"/>
                </a:solidFill>
              </a:rPr>
              <a:t>(průměrně 0,14 </a:t>
            </a:r>
            <a:r>
              <a:rPr lang="cs-CZ">
                <a:solidFill>
                  <a:srgbClr val="F8F8F8"/>
                </a:solidFill>
                <a:sym typeface="Symbol" pitchFamily="18" charset="2"/>
              </a:rPr>
              <a:t>Sv/h)</a:t>
            </a:r>
            <a:endParaRPr lang="cs-CZ">
              <a:solidFill>
                <a:srgbClr val="F8F8F8"/>
              </a:solidFill>
            </a:endParaRPr>
          </a:p>
        </p:txBody>
      </p:sp>
      <p:sp>
        <p:nvSpPr>
          <p:cNvPr id="31754" name="Zaoblený obdélníkový popisek 15"/>
          <p:cNvSpPr>
            <a:spLocks noChangeArrowheads="1"/>
          </p:cNvSpPr>
          <p:nvPr/>
        </p:nvSpPr>
        <p:spPr bwMode="auto">
          <a:xfrm>
            <a:off x="4108450" y="3141663"/>
            <a:ext cx="4605338" cy="1327150"/>
          </a:xfrm>
          <a:prstGeom prst="wedgeRoundRectCallout">
            <a:avLst>
              <a:gd name="adj1" fmla="val -87458"/>
              <a:gd name="adj2" fmla="val -7370"/>
              <a:gd name="adj3" fmla="val 16667"/>
            </a:avLst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3,2 mSv/rok </a:t>
            </a:r>
            <a:r>
              <a:rPr lang="cs-CZ" b="1">
                <a:solidFill>
                  <a:srgbClr val="FFFF00"/>
                </a:solidFill>
              </a:rPr>
              <a:t>celkem od přírodního ozáření</a:t>
            </a:r>
            <a:r>
              <a:rPr lang="cs-CZ" b="1">
                <a:solidFill>
                  <a:srgbClr val="F8F8F8"/>
                </a:solidFill>
              </a:rPr>
              <a:t> </a:t>
            </a:r>
            <a:r>
              <a:rPr lang="cs-CZ">
                <a:solidFill>
                  <a:srgbClr val="F8F8F8"/>
                </a:solidFill>
              </a:rPr>
              <a:t>(kosmické a zemské záření, přírodní radionuklidy v potravinách, radon v domech)</a:t>
            </a:r>
          </a:p>
        </p:txBody>
      </p:sp>
      <p:sp>
        <p:nvSpPr>
          <p:cNvPr id="17" name="Zaoblený obdélníkový popisek 16"/>
          <p:cNvSpPr/>
          <p:nvPr/>
        </p:nvSpPr>
        <p:spPr bwMode="auto">
          <a:xfrm>
            <a:off x="4108450" y="2205038"/>
            <a:ext cx="3697288" cy="407987"/>
          </a:xfrm>
          <a:prstGeom prst="wedgeRoundRectCallout">
            <a:avLst>
              <a:gd name="adj1" fmla="val -89855"/>
              <a:gd name="adj2" fmla="val 179854"/>
              <a:gd name="adj3" fmla="val 16667"/>
            </a:avLst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FF00"/>
                </a:solidFill>
              </a:rPr>
              <a:t>CT vyšetření hrudníku</a:t>
            </a:r>
          </a:p>
        </p:txBody>
      </p:sp>
      <p:sp>
        <p:nvSpPr>
          <p:cNvPr id="31756" name="Pravá složená závorka 17"/>
          <p:cNvSpPr>
            <a:spLocks/>
          </p:cNvSpPr>
          <p:nvPr/>
        </p:nvSpPr>
        <p:spPr bwMode="auto">
          <a:xfrm>
            <a:off x="2411413" y="2887663"/>
            <a:ext cx="152400" cy="506412"/>
          </a:xfrm>
          <a:prstGeom prst="rightBrace">
            <a:avLst>
              <a:gd name="adj1" fmla="val 8338"/>
              <a:gd name="adj2" fmla="val 50000"/>
            </a:avLst>
          </a:prstGeom>
          <a:noFill/>
          <a:ln w="15875" algn="ctr">
            <a:solidFill>
              <a:srgbClr val="F8F8F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AE0CD-844E-49C2-803D-B203D1E9E15B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6"/>
          <p:cNvGrpSpPr>
            <a:grpSpLocks/>
          </p:cNvGrpSpPr>
          <p:nvPr/>
        </p:nvGrpSpPr>
        <p:grpSpPr bwMode="auto">
          <a:xfrm>
            <a:off x="323850" y="188913"/>
            <a:ext cx="8064500" cy="6538912"/>
            <a:chOff x="204" y="119"/>
            <a:chExt cx="5080" cy="4119"/>
          </a:xfrm>
        </p:grpSpPr>
        <p:sp>
          <p:nvSpPr>
            <p:cNvPr id="17411" name="Text Box 4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204" y="119"/>
              <a:ext cx="4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Trochu historie...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pic>
          <p:nvPicPr>
            <p:cNvPr id="17413" name="Picture 10" descr="w_c_roentg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618"/>
              <a:ext cx="772" cy="108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7414" name="Text Box 11"/>
            <p:cNvSpPr txBox="1">
              <a:spLocks noChangeArrowheads="1"/>
            </p:cNvSpPr>
            <p:nvPr/>
          </p:nvSpPr>
          <p:spPr bwMode="auto">
            <a:xfrm>
              <a:off x="1610" y="845"/>
              <a:ext cx="222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Wilhelm Conrad RÖNTGEN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1895</a:t>
              </a:r>
              <a:r>
                <a:rPr lang="cs-CZ" altLang="cs-CZ" sz="2000">
                  <a:solidFill>
                    <a:srgbClr val="FFFFFF"/>
                  </a:solidFill>
                </a:rPr>
                <a:t> </a:t>
              </a:r>
              <a:r>
                <a:rPr lang="cs-CZ" altLang="cs-CZ" sz="2000" b="1">
                  <a:solidFill>
                    <a:srgbClr val="FFFFFF"/>
                  </a:solidFill>
                </a:rPr>
                <a:t>- objev paprsků X</a:t>
              </a:r>
              <a:endParaRPr lang="cs-CZ" altLang="cs-CZ" sz="2000" b="1">
                <a:solidFill>
                  <a:srgbClr val="F2FB3F"/>
                </a:solidFill>
              </a:endParaRPr>
            </a:p>
          </p:txBody>
        </p:sp>
        <p:pic>
          <p:nvPicPr>
            <p:cNvPr id="17415" name="Picture 14" descr="rtg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8" y="300"/>
              <a:ext cx="1226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9" descr="becquerel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842"/>
              <a:ext cx="812" cy="1144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7417" name="Text Box 20"/>
            <p:cNvSpPr txBox="1">
              <a:spLocks noChangeArrowheads="1"/>
            </p:cNvSpPr>
            <p:nvPr/>
          </p:nvSpPr>
          <p:spPr bwMode="auto">
            <a:xfrm>
              <a:off x="1565" y="2069"/>
              <a:ext cx="222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Antoine Henri BECQUEREL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1896</a:t>
              </a:r>
              <a:r>
                <a:rPr lang="cs-CZ" altLang="cs-CZ" sz="2000">
                  <a:solidFill>
                    <a:srgbClr val="FFFFFF"/>
                  </a:solidFill>
                </a:rPr>
                <a:t> </a:t>
              </a:r>
              <a:r>
                <a:rPr lang="cs-CZ" altLang="cs-CZ" sz="2000" b="1">
                  <a:solidFill>
                    <a:srgbClr val="FFFFFF"/>
                  </a:solidFill>
                </a:rPr>
                <a:t>- objev radioaktivity</a:t>
              </a:r>
            </a:p>
          </p:txBody>
        </p:sp>
        <p:pic>
          <p:nvPicPr>
            <p:cNvPr id="17418" name="Picture 26" descr="Bq_nob le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7" y="1933"/>
              <a:ext cx="1497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28"/>
            <p:cNvSpPr txBox="1">
              <a:spLocks noChangeArrowheads="1"/>
            </p:cNvSpPr>
            <p:nvPr/>
          </p:nvSpPr>
          <p:spPr bwMode="auto">
            <a:xfrm>
              <a:off x="2154" y="3249"/>
              <a:ext cx="313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Marie a Pierre CURIEOVI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1898 - objev polonia, 1910 - objev radia</a:t>
              </a:r>
            </a:p>
            <a:p>
              <a:pPr eaLnBrk="0" hangingPunct="0"/>
              <a:endParaRPr lang="cs-CZ" altLang="cs-CZ" b="1" i="1">
                <a:solidFill>
                  <a:srgbClr val="F2FB3F"/>
                </a:solidFill>
              </a:endParaRPr>
            </a:p>
          </p:txBody>
        </p:sp>
        <p:pic>
          <p:nvPicPr>
            <p:cNvPr id="17420" name="Picture 29" descr="m_curi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1" y="3067"/>
              <a:ext cx="772" cy="1089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421" name="Picture 32" descr="pierre_curi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7" y="3067"/>
              <a:ext cx="772" cy="1089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</p:grpSp>
      <p:sp>
        <p:nvSpPr>
          <p:cNvPr id="1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66067-CBE9-41CE-8F28-3CA54EC5D2E8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6425" cy="792163"/>
          </a:xfrm>
        </p:spPr>
        <p:txBody>
          <a:bodyPr/>
          <a:lstStyle/>
          <a:p>
            <a:pPr>
              <a:defRPr/>
            </a:pPr>
            <a:r>
              <a:rPr lang="cs-CZ" sz="3200" b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Co</a:t>
            </a:r>
            <a:r>
              <a:rPr lang="cs-CZ" dirty="0" smtClean="0"/>
              <a:t> </a:t>
            </a:r>
            <a:r>
              <a:rPr lang="cs-CZ" sz="3200" b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je běžné?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675"/>
            <a:ext cx="8226425" cy="3313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Dávkový příkon 1 m nad volným terénem v ČR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(různě velký podle místa)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0,1 – 0,3 </a:t>
            </a:r>
            <a:r>
              <a:rPr lang="cs-CZ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mikroSv</a:t>
            </a: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/h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smtClean="0">
                <a:effectLst/>
                <a:cs typeface="Arial" panose="020B0604020202020204" pitchFamily="34" charset="0"/>
              </a:rPr>
              <a:t>		</a:t>
            </a:r>
            <a:r>
              <a:rPr lang="cs-CZ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(100 – 300 </a:t>
            </a:r>
            <a:r>
              <a:rPr lang="cs-CZ" dirty="0" err="1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nanoSv</a:t>
            </a:r>
            <a:r>
              <a:rPr lang="cs-CZ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 /h)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3600" b="1" dirty="0" smtClean="0">
              <a:effectLst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36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… odpovídá asi 1mSv za rok </a:t>
            </a:r>
            <a:endParaRPr lang="cs-CZ" sz="36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9C9A-6ACC-4661-B156-EE7558E602B0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55613" y="333375"/>
            <a:ext cx="8226425" cy="647700"/>
          </a:xfrm>
        </p:spPr>
        <p:txBody>
          <a:bodyPr/>
          <a:lstStyle/>
          <a:p>
            <a:r>
              <a:rPr lang="cs-CZ" sz="3200" b="1" smtClean="0">
                <a:solidFill>
                  <a:srgbClr val="FFFF00"/>
                </a:solidFill>
                <a:effectLst/>
                <a:cs typeface="Arial" charset="0"/>
              </a:rPr>
              <a:t>Co je regulované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4710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Ozáření obyvatelstva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(bez přírodního pozadí a ozáření při vyšetření nebo léčbě) </a:t>
            </a:r>
            <a:endParaRPr lang="cs-CZ" sz="28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4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1 mSv /rok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POZOR!! Tato hodnota nereprezentuje hranici mezi bezpečným a nebezpečným !!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Slouží pouze pro stanovení rozumně dosažitelné míry radiační ochrany při plánovaných činnostech se zdroji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záření.</a:t>
            </a:r>
            <a:endParaRPr lang="cs-CZ" sz="28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5351C-EB77-4E65-8A45-B6FD89F76B59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6425" cy="720725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FF00"/>
                </a:solidFill>
                <a:effectLst/>
                <a:cs typeface="Arial" charset="0"/>
              </a:rPr>
              <a:t>Co je ještě přijatelné při nehodách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6425" cy="50657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3600" b="1" dirty="0" smtClean="0">
                <a:solidFill>
                  <a:srgbClr val="FFFF00"/>
                </a:solidFill>
              </a:rPr>
              <a:t>do 100 mSv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základní hodnota pro rozhodování o opatřeních pro obyvatele i záchranáře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s-CZ" altLang="cs-CZ" sz="2800" dirty="0" smtClean="0">
              <a:solidFill>
                <a:srgbClr val="F8F8F8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effectLst/>
              </a:rPr>
              <a:t> </a:t>
            </a:r>
            <a:r>
              <a:rPr lang="cs-CZ" altLang="cs-CZ" sz="3600" b="1" dirty="0" smtClean="0">
                <a:solidFill>
                  <a:srgbClr val="FFFF00"/>
                </a:solidFill>
              </a:rPr>
              <a:t>100 – 500 mSv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výjimečně tolerovatelné dávky pro záchranáře v případě záchrany životů, zabránění velkým škodám nebo zabránění dalšího rozvoje havárie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s-CZ" altLang="cs-CZ" sz="1100" dirty="0" smtClean="0">
              <a:solidFill>
                <a:srgbClr val="F8F8F8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VŽDY SNAHA OMEZIT JAKÉKOLIV AKCE NA NEZBYTNĚ NUTNOU DOBU – PŘÍPRAVA!!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FD750-BD08-4A19-9EF5-38E5E04ABAC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84959-780C-4D96-940F-E02EAFB12394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grpSp>
        <p:nvGrpSpPr>
          <p:cNvPr id="36867" name="Skupina 17"/>
          <p:cNvGrpSpPr>
            <a:grpSpLocks/>
          </p:cNvGrpSpPr>
          <p:nvPr/>
        </p:nvGrpSpPr>
        <p:grpSpPr bwMode="auto">
          <a:xfrm>
            <a:off x="654050" y="2530475"/>
            <a:ext cx="8474075" cy="1031875"/>
            <a:chOff x="562202" y="1525289"/>
            <a:chExt cx="8474294" cy="1032065"/>
          </a:xfrm>
        </p:grpSpPr>
        <p:sp>
          <p:nvSpPr>
            <p:cNvPr id="36875" name="Obdélník 6"/>
            <p:cNvSpPr>
              <a:spLocks noChangeArrowheads="1"/>
            </p:cNvSpPr>
            <p:nvPr/>
          </p:nvSpPr>
          <p:spPr bwMode="auto">
            <a:xfrm>
              <a:off x="6778947" y="1990481"/>
              <a:ext cx="1105421" cy="56687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6" name="Obdélník 8"/>
            <p:cNvSpPr>
              <a:spLocks noChangeArrowheads="1"/>
            </p:cNvSpPr>
            <p:nvPr/>
          </p:nvSpPr>
          <p:spPr bwMode="auto">
            <a:xfrm>
              <a:off x="2253054" y="1990481"/>
              <a:ext cx="1512168" cy="566873"/>
            </a:xfrm>
            <a:prstGeom prst="rect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3765860" y="1990513"/>
              <a:ext cx="1885999" cy="5668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878" name="Obdélník 10"/>
            <p:cNvSpPr>
              <a:spLocks noChangeArrowheads="1"/>
            </p:cNvSpPr>
            <p:nvPr/>
          </p:nvSpPr>
          <p:spPr bwMode="auto">
            <a:xfrm>
              <a:off x="5652120" y="1990481"/>
              <a:ext cx="1132342" cy="566873"/>
            </a:xfrm>
            <a:prstGeom prst="rect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9" name="Obdélník 12"/>
            <p:cNvSpPr>
              <a:spLocks noChangeArrowheads="1"/>
            </p:cNvSpPr>
            <p:nvPr/>
          </p:nvSpPr>
          <p:spPr bwMode="auto">
            <a:xfrm>
              <a:off x="755576" y="1988840"/>
              <a:ext cx="1512168" cy="5668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62202" y="1525289"/>
              <a:ext cx="8474294" cy="462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0,01	        0,1	    1		   20	      100      500</a:t>
              </a:r>
            </a:p>
          </p:txBody>
        </p:sp>
      </p:grpSp>
      <p:sp>
        <p:nvSpPr>
          <p:cNvPr id="36868" name="Zaoblený obdélníkový popisek 14"/>
          <p:cNvSpPr>
            <a:spLocks noChangeArrowheads="1"/>
          </p:cNvSpPr>
          <p:nvPr/>
        </p:nvSpPr>
        <p:spPr bwMode="auto">
          <a:xfrm>
            <a:off x="508000" y="4076700"/>
            <a:ext cx="1851025" cy="715963"/>
          </a:xfrm>
          <a:prstGeom prst="wedgeRoundRectCallout">
            <a:avLst>
              <a:gd name="adj1" fmla="val 10977"/>
              <a:gd name="adj2" fmla="val -117282"/>
              <a:gd name="adj3" fmla="val 16667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všechny zanedbatelné</a:t>
            </a:r>
          </a:p>
        </p:txBody>
      </p:sp>
      <p:sp>
        <p:nvSpPr>
          <p:cNvPr id="17" name="Zaoblený obdélníkový popisek 16"/>
          <p:cNvSpPr/>
          <p:nvPr/>
        </p:nvSpPr>
        <p:spPr bwMode="auto">
          <a:xfrm>
            <a:off x="6372225" y="3975100"/>
            <a:ext cx="2303463" cy="1941513"/>
          </a:xfrm>
          <a:prstGeom prst="wedgeRoundRectCallout">
            <a:avLst>
              <a:gd name="adj1" fmla="val -7512"/>
              <a:gd name="adj2" fmla="val -68869"/>
              <a:gd name="adj3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Při nehodách: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nepřijatelné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záchranáře výjimečně tolerovatelné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90925" y="2025650"/>
            <a:ext cx="1944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(mSv/rok)</a:t>
            </a:r>
          </a:p>
        </p:txBody>
      </p:sp>
      <p:sp>
        <p:nvSpPr>
          <p:cNvPr id="19" name="Zaoblený obdélníkový popisek 18"/>
          <p:cNvSpPr/>
          <p:nvPr/>
        </p:nvSpPr>
        <p:spPr bwMode="auto">
          <a:xfrm>
            <a:off x="3692525" y="4281488"/>
            <a:ext cx="2447925" cy="1328737"/>
          </a:xfrm>
          <a:prstGeom prst="wedgeRoundRectCallout">
            <a:avLst>
              <a:gd name="adj1" fmla="val -5293"/>
              <a:gd name="adj2" fmla="val -9835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neplánované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pracovníky regulované</a:t>
            </a:r>
          </a:p>
        </p:txBody>
      </p:sp>
      <p:sp>
        <p:nvSpPr>
          <p:cNvPr id="36872" name="Zaoblený obdélníkový popisek 20"/>
          <p:cNvSpPr>
            <a:spLocks noChangeArrowheads="1"/>
          </p:cNvSpPr>
          <p:nvPr/>
        </p:nvSpPr>
        <p:spPr bwMode="auto">
          <a:xfrm>
            <a:off x="3995738" y="341313"/>
            <a:ext cx="2119312" cy="1022350"/>
          </a:xfrm>
          <a:prstGeom prst="wedgeRoundRectCallout">
            <a:avLst>
              <a:gd name="adj1" fmla="val 55463"/>
              <a:gd name="adj2" fmla="val 199370"/>
              <a:gd name="adj3" fmla="val 16667"/>
            </a:avLst>
          </a:prstGeom>
          <a:noFill/>
          <a:ln w="25400" algn="ctr">
            <a:solidFill>
              <a:srgbClr val="FF99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pracovníky výjimečně do 50 mSv/rok</a:t>
            </a:r>
          </a:p>
        </p:txBody>
      </p:sp>
      <p:sp>
        <p:nvSpPr>
          <p:cNvPr id="36873" name="Zaoblený obdélníkový popisek 21"/>
          <p:cNvSpPr>
            <a:spLocks noChangeArrowheads="1"/>
          </p:cNvSpPr>
          <p:nvPr/>
        </p:nvSpPr>
        <p:spPr bwMode="auto">
          <a:xfrm>
            <a:off x="1603375" y="4979988"/>
            <a:ext cx="1862138" cy="715962"/>
          </a:xfrm>
          <a:prstGeom prst="wedgeRoundRectCallout">
            <a:avLst>
              <a:gd name="adj1" fmla="val 32972"/>
              <a:gd name="adj2" fmla="val -233380"/>
              <a:gd name="adj3" fmla="val 16667"/>
            </a:avLst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obyvatele regulované</a:t>
            </a:r>
          </a:p>
        </p:txBody>
      </p:sp>
      <p:sp>
        <p:nvSpPr>
          <p:cNvPr id="20" name="Zaoblený obdélníkový popisek 19"/>
          <p:cNvSpPr/>
          <p:nvPr/>
        </p:nvSpPr>
        <p:spPr bwMode="auto">
          <a:xfrm>
            <a:off x="6443663" y="341313"/>
            <a:ext cx="2089150" cy="1022350"/>
          </a:xfrm>
          <a:prstGeom prst="wedgeRoundRectCallout">
            <a:avLst>
              <a:gd name="adj1" fmla="val -57805"/>
              <a:gd name="adj2" fmla="val 197980"/>
              <a:gd name="adj3" fmla="val 16667"/>
            </a:avLst>
          </a:prstGeom>
          <a:noFill/>
          <a:ln w="254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Při nehodách: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regulované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88913"/>
            <a:ext cx="8226425" cy="64770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FF00"/>
                </a:solidFill>
                <a:effectLst/>
                <a:cs typeface="Arial" charset="0"/>
              </a:rPr>
              <a:t>Léčba ozářených</a:t>
            </a:r>
            <a:endParaRPr lang="en-US" altLang="cs-CZ" sz="3200" b="1" smtClean="0">
              <a:solidFill>
                <a:srgbClr val="FFFF00"/>
              </a:solidFill>
              <a:effectLst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1341438"/>
            <a:ext cx="8496300" cy="4319587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Tkáňová odezva </a:t>
            </a:r>
            <a:r>
              <a:rPr lang="cs-CZ" altLang="cs-CZ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po akutním zevním ozáření (popáleniny, nekrózy) – místní ošetření, odstranění nekrotické tkáně, amputace.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2000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endParaRPr lang="cs-CZ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Akutní vnitřní ozáření </a:t>
            </a:r>
            <a:r>
              <a:rPr lang="cs-CZ" altLang="cs-CZ" sz="2000" dirty="0" smtClean="0">
                <a:solidFill>
                  <a:srgbClr val="F8F8F8"/>
                </a:solidFill>
                <a:effectLst/>
              </a:rPr>
              <a:t>– DTPA – látky urychlující vylučování některých radionuklidů z těla, dávkování jen pod kontrolou lékaře – ledviny, játra!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2000" dirty="0">
              <a:solidFill>
                <a:srgbClr val="F8F8F8"/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FFFF00"/>
                </a:solidFill>
                <a:effectLst/>
              </a:rPr>
              <a:t>Akutní nemoc z ozáření </a:t>
            </a:r>
            <a:r>
              <a:rPr lang="cs-CZ" altLang="cs-CZ" sz="2000" dirty="0">
                <a:solidFill>
                  <a:srgbClr val="FFFF00"/>
                </a:solidFill>
                <a:effectLst/>
              </a:rPr>
              <a:t>- </a:t>
            </a:r>
            <a:r>
              <a:rPr lang="cs-CZ" altLang="cs-CZ" sz="2000" dirty="0">
                <a:solidFill>
                  <a:srgbClr val="F8F8F8"/>
                </a:solidFill>
                <a:effectLst/>
              </a:rPr>
              <a:t>hospitalizace, transfuze, </a:t>
            </a:r>
            <a:r>
              <a:rPr lang="cs-CZ" altLang="cs-CZ" sz="2000" dirty="0" err="1">
                <a:solidFill>
                  <a:srgbClr val="F8F8F8"/>
                </a:solidFill>
                <a:effectLst/>
              </a:rPr>
              <a:t>antidota</a:t>
            </a:r>
            <a:r>
              <a:rPr lang="cs-CZ" altLang="cs-CZ" sz="2000" dirty="0">
                <a:solidFill>
                  <a:srgbClr val="F8F8F8"/>
                </a:solidFill>
                <a:effectLst/>
              </a:rPr>
              <a:t>, transplantace kostní dřeně</a:t>
            </a:r>
            <a:endParaRPr lang="cs-CZ" altLang="cs-CZ" sz="2000" dirty="0">
              <a:solidFill>
                <a:srgbClr val="FFFF00"/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endParaRPr lang="cs-CZ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Stochastické účinky </a:t>
            </a:r>
            <a:r>
              <a:rPr lang="cs-CZ" altLang="cs-CZ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– vznik podléhá pravděpodobnosti, nelze v podstatě ovlivnit, lze např. doporučit zdravý životní styl. </a:t>
            </a:r>
            <a:endParaRPr lang="en-US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B1DF-B100-497E-8337-90C045C467DC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1628775"/>
            <a:ext cx="7559675" cy="3960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Pravděpodobnost úmrtí na rakovinu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v populaci je 25%.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Kdybychom jednotlivce vystavili ozáření 100 </a:t>
            </a:r>
            <a:r>
              <a:rPr lang="cs-CZ" sz="2800" dirty="0" err="1" smtClean="0">
                <a:solidFill>
                  <a:srgbClr val="A2F8FC"/>
                </a:solidFill>
                <a:effectLst/>
              </a:rPr>
              <a:t>mSv</a:t>
            </a:r>
            <a:r>
              <a:rPr lang="cs-CZ" sz="2800" dirty="0" smtClean="0">
                <a:solidFill>
                  <a:srgbClr val="A2F8FC"/>
                </a:solidFill>
                <a:effectLst/>
              </a:rPr>
              <a:t>, pak pravděpodobnost úmrtí vzroste na 25,5%. 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A2F8FC"/>
                </a:solidFill>
                <a:effectLst/>
              </a:rPr>
              <a:t>Nelze však určit zda konkrétní osoba rakovinu dostane nebo ne. 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Nelze ani určit zd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a rakovina u konkrétní osoby je způsobena zářením nebo něčím jiným. 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Toto 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lze vždy hodnotit pouze statisticky jako zvýšený výskyt případů v určité populaci, která byla vystavena zvýšenému ozáření. Ovšem pokud se dávky, kterým bude tato skupina vystavena budou pohybovat pod 100mSv nebude účinek </a:t>
            </a:r>
            <a:r>
              <a:rPr lang="cs-CZ" sz="2000" b="1" u="sng" dirty="0" smtClean="0">
                <a:solidFill>
                  <a:srgbClr val="A2F8FC"/>
                </a:solidFill>
                <a:effectLst/>
              </a:rPr>
              <a:t>rozeznatelný 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od uvedeného relativně vysokého přirozeného výskytu nádorů v neozářené populaci.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rgbClr val="A2F8FC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88913"/>
            <a:ext cx="822642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200" b="1" kern="0" dirty="0" smtClean="0">
                <a:solidFill>
                  <a:srgbClr val="FFFF00"/>
                </a:solidFill>
                <a:effectLst/>
                <a:cs typeface="Arial" charset="0"/>
              </a:rPr>
              <a:t>Stochastické účinky</a:t>
            </a:r>
            <a:endParaRPr lang="en-US" altLang="cs-CZ" sz="3200" b="1" kern="0" dirty="0" smtClean="0">
              <a:solidFill>
                <a:srgbClr val="FFFF00"/>
              </a:solidFill>
              <a:effectLst/>
              <a:cs typeface="Arial" charset="0"/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5B789-EB0A-4044-9F1F-8295F182DDB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69"/>
          <p:cNvGrpSpPr>
            <a:grpSpLocks/>
          </p:cNvGrpSpPr>
          <p:nvPr/>
        </p:nvGrpSpPr>
        <p:grpSpPr bwMode="auto">
          <a:xfrm>
            <a:off x="323850" y="188913"/>
            <a:ext cx="8820150" cy="6538912"/>
            <a:chOff x="204" y="119"/>
            <a:chExt cx="5556" cy="4119"/>
          </a:xfrm>
        </p:grpSpPr>
        <p:sp>
          <p:nvSpPr>
            <p:cNvPr id="38915" name="Text Box 2"/>
            <p:cNvSpPr txBox="1">
              <a:spLocks noChangeArrowheads="1"/>
            </p:cNvSpPr>
            <p:nvPr/>
          </p:nvSpPr>
          <p:spPr bwMode="auto">
            <a:xfrm>
              <a:off x="204" y="119"/>
              <a:ext cx="526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Vliv úniku radioaktivních látek na okolí </a:t>
              </a:r>
              <a:r>
                <a:rPr lang="cs-CZ" altLang="cs-CZ" sz="2400">
                  <a:solidFill>
                    <a:srgbClr val="FFFF00"/>
                  </a:solidFill>
                </a:rPr>
                <a:t>(1)</a:t>
              </a:r>
              <a:endParaRPr lang="cs-CZ" altLang="cs-CZ" sz="2400">
                <a:solidFill>
                  <a:srgbClr val="FFFFFF"/>
                </a:solidFill>
              </a:endParaRPr>
            </a:p>
          </p:txBody>
        </p:sp>
        <p:sp>
          <p:nvSpPr>
            <p:cNvPr id="38916" name="Text Box 46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grpSp>
          <p:nvGrpSpPr>
            <p:cNvPr id="38917" name="Group 65"/>
            <p:cNvGrpSpPr>
              <a:grpSpLocks/>
            </p:cNvGrpSpPr>
            <p:nvPr/>
          </p:nvGrpSpPr>
          <p:grpSpPr bwMode="auto">
            <a:xfrm>
              <a:off x="476" y="663"/>
              <a:ext cx="2949" cy="1678"/>
              <a:chOff x="476" y="663"/>
              <a:chExt cx="2949" cy="1678"/>
            </a:xfrm>
          </p:grpSpPr>
          <p:sp>
            <p:nvSpPr>
              <p:cNvPr id="38922" name="Rectangle 49"/>
              <p:cNvSpPr>
                <a:spLocks noChangeArrowheads="1"/>
              </p:cNvSpPr>
              <p:nvPr/>
            </p:nvSpPr>
            <p:spPr bwMode="auto">
              <a:xfrm>
                <a:off x="1065" y="2069"/>
                <a:ext cx="272" cy="26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8923" name="Line 50"/>
              <p:cNvSpPr>
                <a:spLocks noChangeShapeType="1"/>
              </p:cNvSpPr>
              <p:nvPr/>
            </p:nvSpPr>
            <p:spPr bwMode="auto">
              <a:xfrm>
                <a:off x="476" y="2341"/>
                <a:ext cx="2949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338" y="1797"/>
                <a:ext cx="1588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22 h 21600"/>
                  <a:gd name="T14" fmla="*/ 17084 w 21600"/>
                  <a:gd name="T15" fmla="*/ 173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24590" name="Cloud"/>
              <p:cNvSpPr>
                <a:spLocks noChangeAspect="1" noEditPoints="1" noChangeArrowheads="1"/>
              </p:cNvSpPr>
              <p:nvPr/>
            </p:nvSpPr>
            <p:spPr bwMode="auto">
              <a:xfrm rot="-3532870">
                <a:off x="733" y="950"/>
                <a:ext cx="1290" cy="7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0 w 21600"/>
                  <a:gd name="T13" fmla="*/ 3263 h 21600"/>
                  <a:gd name="T14" fmla="*/ 17079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38926" name="Rectangle 56"/>
              <p:cNvSpPr>
                <a:spLocks noChangeArrowheads="1"/>
              </p:cNvSpPr>
              <p:nvPr/>
            </p:nvSpPr>
            <p:spPr bwMode="auto">
              <a:xfrm>
                <a:off x="1428" y="2295"/>
                <a:ext cx="1497" cy="4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8927" name="Line 57"/>
              <p:cNvSpPr>
                <a:spLocks noChangeShapeType="1"/>
              </p:cNvSpPr>
              <p:nvPr/>
            </p:nvSpPr>
            <p:spPr bwMode="auto">
              <a:xfrm>
                <a:off x="1791" y="1480"/>
                <a:ext cx="0" cy="815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28" name="Line 58"/>
              <p:cNvSpPr>
                <a:spLocks noChangeShapeType="1"/>
              </p:cNvSpPr>
              <p:nvPr/>
            </p:nvSpPr>
            <p:spPr bwMode="auto">
              <a:xfrm>
                <a:off x="2018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29" name="Line 59"/>
              <p:cNvSpPr>
                <a:spLocks noChangeShapeType="1"/>
              </p:cNvSpPr>
              <p:nvPr/>
            </p:nvSpPr>
            <p:spPr bwMode="auto">
              <a:xfrm>
                <a:off x="2245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0" name="Line 60"/>
              <p:cNvSpPr>
                <a:spLocks noChangeShapeType="1"/>
              </p:cNvSpPr>
              <p:nvPr/>
            </p:nvSpPr>
            <p:spPr bwMode="auto">
              <a:xfrm>
                <a:off x="2471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1" name="Line 61"/>
              <p:cNvSpPr>
                <a:spLocks noChangeShapeType="1"/>
              </p:cNvSpPr>
              <p:nvPr/>
            </p:nvSpPr>
            <p:spPr bwMode="auto">
              <a:xfrm flipH="1">
                <a:off x="1564" y="1706"/>
                <a:ext cx="1" cy="589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32" name="Line 62"/>
              <p:cNvSpPr>
                <a:spLocks noChangeShapeType="1"/>
              </p:cNvSpPr>
              <p:nvPr/>
            </p:nvSpPr>
            <p:spPr bwMode="auto">
              <a:xfrm>
                <a:off x="2744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8918" name="Text Box 64"/>
            <p:cNvSpPr txBox="1">
              <a:spLocks noChangeArrowheads="1"/>
            </p:cNvSpPr>
            <p:nvPr/>
          </p:nvSpPr>
          <p:spPr bwMode="auto">
            <a:xfrm>
              <a:off x="3083" y="799"/>
              <a:ext cx="267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FFFFF"/>
                  </a:solidFill>
                </a:rPr>
                <a:t>Podle aktuální meteorologické situace se uniklé radioaktivní látky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00"/>
                  </a:solidFill>
                </a:rPr>
                <a:t>hodně</a:t>
              </a:r>
              <a:r>
                <a:rPr lang="cs-CZ" altLang="cs-CZ" sz="2000">
                  <a:solidFill>
                    <a:srgbClr val="FFFFFF"/>
                  </a:solidFill>
                </a:rPr>
                <a:t> nebo </a:t>
              </a:r>
              <a:r>
                <a:rPr lang="cs-CZ" altLang="cs-CZ" sz="2000" b="1">
                  <a:solidFill>
                    <a:srgbClr val="FFFF00"/>
                  </a:solidFill>
                </a:rPr>
                <a:t>málo</a:t>
              </a:r>
              <a:r>
                <a:rPr lang="cs-CZ" altLang="cs-CZ" sz="2000">
                  <a:solidFill>
                    <a:srgbClr val="3333FF"/>
                  </a:solidFill>
                </a:rPr>
                <a:t> </a:t>
              </a:r>
              <a:r>
                <a:rPr lang="cs-CZ" altLang="cs-CZ" sz="2000">
                  <a:solidFill>
                    <a:srgbClr val="FFFFFF"/>
                  </a:solidFill>
                </a:rPr>
                <a:t>rozptýlí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FFFFF"/>
                  </a:solidFill>
                </a:rPr>
                <a:t> v atmosféře.</a:t>
              </a:r>
            </a:p>
          </p:txBody>
        </p:sp>
        <p:sp>
          <p:nvSpPr>
            <p:cNvPr id="38919" name="Line 66"/>
            <p:cNvSpPr>
              <a:spLocks noChangeShapeType="1"/>
            </p:cNvSpPr>
            <p:nvPr/>
          </p:nvSpPr>
          <p:spPr bwMode="auto">
            <a:xfrm flipH="1" flipV="1">
              <a:off x="1791" y="1344"/>
              <a:ext cx="1316" cy="90"/>
            </a:xfrm>
            <a:prstGeom prst="line">
              <a:avLst/>
            </a:prstGeom>
            <a:noFill/>
            <a:ln w="19050">
              <a:solidFill>
                <a:srgbClr val="A2F8F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8920" name="Line 67"/>
            <p:cNvSpPr>
              <a:spLocks noChangeShapeType="1"/>
            </p:cNvSpPr>
            <p:nvPr/>
          </p:nvSpPr>
          <p:spPr bwMode="auto">
            <a:xfrm flipH="1">
              <a:off x="2200" y="1480"/>
              <a:ext cx="1995" cy="27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8921" name="Text Box 68"/>
            <p:cNvSpPr txBox="1">
              <a:spLocks noChangeArrowheads="1"/>
            </p:cNvSpPr>
            <p:nvPr/>
          </p:nvSpPr>
          <p:spPr bwMode="auto">
            <a:xfrm>
              <a:off x="431" y="2568"/>
              <a:ext cx="4898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8F8F8"/>
                  </a:solidFill>
                </a:rPr>
                <a:t>Mrak obsahující radioaktivní látky se pohybuje ve směru větru a radioaktivní látky z něho vypadávající kontaminují  terén.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8F8F8"/>
                  </a:solidFill>
                </a:rPr>
                <a:t>V případě dobrého rozptylu vznikne větší plocha méně kontaminovaného terénu, v případě špatného rozptylu menší plocha s větší kontaminací.</a:t>
              </a:r>
            </a:p>
          </p:txBody>
        </p:sp>
      </p:grpSp>
      <p:sp>
        <p:nvSpPr>
          <p:cNvPr id="2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Skupina 1"/>
          <p:cNvGrpSpPr>
            <a:grpSpLocks/>
          </p:cNvGrpSpPr>
          <p:nvPr/>
        </p:nvGrpSpPr>
        <p:grpSpPr bwMode="auto">
          <a:xfrm>
            <a:off x="250825" y="0"/>
            <a:ext cx="8785242" cy="6538913"/>
            <a:chOff x="250825" y="188913"/>
            <a:chExt cx="8784536" cy="6538913"/>
          </a:xfrm>
        </p:grpSpPr>
        <p:sp>
          <p:nvSpPr>
            <p:cNvPr id="39939" name="Text Box 2"/>
            <p:cNvSpPr txBox="1">
              <a:spLocks noChangeArrowheads="1"/>
            </p:cNvSpPr>
            <p:nvPr/>
          </p:nvSpPr>
          <p:spPr bwMode="auto">
            <a:xfrm>
              <a:off x="466725" y="188913"/>
              <a:ext cx="8568636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r>
                <a:rPr lang="cs-CZ" altLang="cs-CZ" sz="3200" b="1" dirty="0">
                  <a:solidFill>
                    <a:srgbClr val="FFFF00"/>
                  </a:solidFill>
                </a:rPr>
                <a:t>Vliv úniku radioaktivních látek na okolí </a:t>
              </a:r>
              <a:r>
                <a:rPr lang="cs-CZ" altLang="cs-CZ" sz="2400" dirty="0">
                  <a:solidFill>
                    <a:srgbClr val="FFFF00"/>
                  </a:solidFill>
                </a:rPr>
                <a:t>(2)</a:t>
              </a:r>
              <a:endParaRPr lang="cs-CZ" altLang="cs-CZ" sz="2400" dirty="0">
                <a:solidFill>
                  <a:srgbClr val="FFFFFF"/>
                </a:solidFill>
              </a:endParaRPr>
            </a:p>
          </p:txBody>
        </p:sp>
        <p:sp>
          <p:nvSpPr>
            <p:cNvPr id="39940" name="Text Box 3"/>
            <p:cNvSpPr txBox="1">
              <a:spLocks noChangeArrowheads="1"/>
            </p:cNvSpPr>
            <p:nvPr/>
          </p:nvSpPr>
          <p:spPr bwMode="auto">
            <a:xfrm>
              <a:off x="2771775" y="6453189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grpSp>
          <p:nvGrpSpPr>
            <p:cNvPr id="39941" name="Group 51"/>
            <p:cNvGrpSpPr>
              <a:grpSpLocks/>
            </p:cNvGrpSpPr>
            <p:nvPr/>
          </p:nvGrpSpPr>
          <p:grpSpPr bwMode="auto">
            <a:xfrm>
              <a:off x="250825" y="836613"/>
              <a:ext cx="8424863" cy="4068763"/>
              <a:chOff x="158" y="527"/>
              <a:chExt cx="5307" cy="2563"/>
            </a:xfrm>
          </p:grpSpPr>
          <p:sp>
            <p:nvSpPr>
              <p:cNvPr id="39944" name="Line 21"/>
              <p:cNvSpPr>
                <a:spLocks noChangeShapeType="1"/>
              </p:cNvSpPr>
              <p:nvPr/>
            </p:nvSpPr>
            <p:spPr bwMode="auto">
              <a:xfrm>
                <a:off x="294" y="2840"/>
                <a:ext cx="4808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748" y="935"/>
                <a:ext cx="1497" cy="7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2 w 21600"/>
                  <a:gd name="T13" fmla="*/ 3269 h 21600"/>
                  <a:gd name="T14" fmla="*/ 17084 w 21600"/>
                  <a:gd name="T15" fmla="*/ 173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FFFF">
                  <a:alpha val="98822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39946" name="Text Box 23"/>
              <p:cNvSpPr txBox="1">
                <a:spLocks noChangeArrowheads="1"/>
              </p:cNvSpPr>
              <p:nvPr/>
            </p:nvSpPr>
            <p:spPr bwMode="auto">
              <a:xfrm>
                <a:off x="522" y="527"/>
                <a:ext cx="18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400" b="1">
                    <a:solidFill>
                      <a:srgbClr val="FFFF00"/>
                    </a:solidFill>
                  </a:rPr>
                  <a:t>při</a:t>
                </a:r>
                <a:r>
                  <a:rPr lang="cs-CZ" altLang="cs-CZ" sz="2400">
                    <a:solidFill>
                      <a:srgbClr val="FFFFFF"/>
                    </a:solidFill>
                  </a:rPr>
                  <a:t> průchodu oblaku</a:t>
                </a:r>
              </a:p>
            </p:txBody>
          </p:sp>
          <p:sp>
            <p:nvSpPr>
              <p:cNvPr id="39947" name="Text Box 24"/>
              <p:cNvSpPr txBox="1">
                <a:spLocks noChangeArrowheads="1"/>
              </p:cNvSpPr>
              <p:nvPr/>
            </p:nvSpPr>
            <p:spPr bwMode="auto">
              <a:xfrm>
                <a:off x="3107" y="527"/>
                <a:ext cx="18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400" b="1">
                    <a:solidFill>
                      <a:srgbClr val="FFFF00"/>
                    </a:solidFill>
                  </a:rPr>
                  <a:t>po</a:t>
                </a:r>
                <a:r>
                  <a:rPr lang="cs-CZ" altLang="cs-CZ" sz="2400">
                    <a:solidFill>
                      <a:srgbClr val="FFFFFF"/>
                    </a:solidFill>
                  </a:rPr>
                  <a:t> průchodu oblaku</a:t>
                </a:r>
              </a:p>
            </p:txBody>
          </p:sp>
          <p:pic>
            <p:nvPicPr>
              <p:cNvPr id="39948" name="Picture 25" descr="BD06200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7" y="2024"/>
                <a:ext cx="731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49" name="Line 26"/>
              <p:cNvSpPr>
                <a:spLocks noChangeShapeType="1"/>
              </p:cNvSpPr>
              <p:nvPr/>
            </p:nvSpPr>
            <p:spPr bwMode="auto">
              <a:xfrm>
                <a:off x="1021" y="1615"/>
                <a:ext cx="272" cy="454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0" name="Line 27"/>
              <p:cNvSpPr>
                <a:spLocks noChangeShapeType="1"/>
              </p:cNvSpPr>
              <p:nvPr/>
            </p:nvSpPr>
            <p:spPr bwMode="auto">
              <a:xfrm>
                <a:off x="1520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1" name="Line 28"/>
              <p:cNvSpPr>
                <a:spLocks noChangeShapeType="1"/>
              </p:cNvSpPr>
              <p:nvPr/>
            </p:nvSpPr>
            <p:spPr bwMode="auto">
              <a:xfrm flipH="1">
                <a:off x="1746" y="1615"/>
                <a:ext cx="272" cy="409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2" name="Text Box 29"/>
              <p:cNvSpPr txBox="1">
                <a:spLocks noChangeArrowheads="1"/>
              </p:cNvSpPr>
              <p:nvPr/>
            </p:nvSpPr>
            <p:spPr bwMode="auto">
              <a:xfrm>
                <a:off x="158" y="1071"/>
                <a:ext cx="772" cy="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A2F8FC"/>
                    </a:solidFill>
                  </a:rPr>
                  <a:t>vnější ozáření z oblaku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A2F8FC"/>
                    </a:solidFill>
                  </a:rPr>
                  <a:t>! vzácné plyny *Xe, *Kr</a:t>
                </a:r>
              </a:p>
            </p:txBody>
          </p:sp>
          <p:sp>
            <p:nvSpPr>
              <p:cNvPr id="39953" name="Oval 30"/>
              <p:cNvSpPr>
                <a:spLocks noChangeArrowheads="1"/>
              </p:cNvSpPr>
              <p:nvPr/>
            </p:nvSpPr>
            <p:spPr bwMode="auto">
              <a:xfrm>
                <a:off x="1065" y="1842"/>
                <a:ext cx="1043" cy="590"/>
              </a:xfrm>
              <a:prstGeom prst="ellipse">
                <a:avLst/>
              </a:prstGeom>
              <a:solidFill>
                <a:srgbClr val="FFFF99">
                  <a:alpha val="5803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9954" name="Text Box 31"/>
              <p:cNvSpPr txBox="1">
                <a:spLocks noChangeArrowheads="1"/>
              </p:cNvSpPr>
              <p:nvPr/>
            </p:nvSpPr>
            <p:spPr bwMode="auto">
              <a:xfrm>
                <a:off x="2063" y="1797"/>
                <a:ext cx="1225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 dirty="0">
                    <a:solidFill>
                      <a:srgbClr val="FFFF00"/>
                    </a:solidFill>
                  </a:rPr>
                  <a:t>vnitřní ozáření (inhalace)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 dirty="0">
                    <a:solidFill>
                      <a:srgbClr val="FFFF00"/>
                    </a:solidFill>
                  </a:rPr>
                  <a:t>! jódy *I</a:t>
                </a:r>
              </a:p>
            </p:txBody>
          </p:sp>
          <p:pic>
            <p:nvPicPr>
              <p:cNvPr id="39955" name="Picture 32" descr="BD06200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1" y="1933"/>
                <a:ext cx="731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6" name="Line 33"/>
              <p:cNvSpPr>
                <a:spLocks noChangeShapeType="1"/>
              </p:cNvSpPr>
              <p:nvPr/>
            </p:nvSpPr>
            <p:spPr bwMode="auto">
              <a:xfrm flipV="1">
                <a:off x="3289" y="2523"/>
                <a:ext cx="362" cy="226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7" name="Line 34"/>
              <p:cNvSpPr>
                <a:spLocks noChangeShapeType="1"/>
              </p:cNvSpPr>
              <p:nvPr/>
            </p:nvSpPr>
            <p:spPr bwMode="auto">
              <a:xfrm flipV="1">
                <a:off x="3924" y="2613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8" name="Line 35"/>
              <p:cNvSpPr>
                <a:spLocks noChangeShapeType="1"/>
              </p:cNvSpPr>
              <p:nvPr/>
            </p:nvSpPr>
            <p:spPr bwMode="auto">
              <a:xfrm flipH="1" flipV="1">
                <a:off x="4332" y="2477"/>
                <a:ext cx="317" cy="318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9" name="Line 36"/>
              <p:cNvSpPr>
                <a:spLocks noChangeShapeType="1"/>
              </p:cNvSpPr>
              <p:nvPr/>
            </p:nvSpPr>
            <p:spPr bwMode="auto">
              <a:xfrm flipV="1">
                <a:off x="3651" y="2568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0" name="Line 37"/>
              <p:cNvSpPr>
                <a:spLocks noChangeShapeType="1"/>
              </p:cNvSpPr>
              <p:nvPr/>
            </p:nvSpPr>
            <p:spPr bwMode="auto">
              <a:xfrm flipH="1" flipV="1">
                <a:off x="4150" y="2568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1" name="Text Box 38"/>
              <p:cNvSpPr txBox="1">
                <a:spLocks noChangeArrowheads="1"/>
              </p:cNvSpPr>
              <p:nvPr/>
            </p:nvSpPr>
            <p:spPr bwMode="auto">
              <a:xfrm>
                <a:off x="4422" y="1207"/>
                <a:ext cx="1043" cy="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FFCC66"/>
                    </a:solidFill>
                  </a:rPr>
                  <a:t>vnější ozáření z depozitu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FFCC66"/>
                    </a:solidFill>
                  </a:rPr>
                  <a:t>! cesia *Cs, jódy *I, tellury *Te</a:t>
                </a:r>
              </a:p>
            </p:txBody>
          </p:sp>
          <p:sp>
            <p:nvSpPr>
              <p:cNvPr id="39962" name="Line 39"/>
              <p:cNvSpPr>
                <a:spLocks noChangeShapeType="1"/>
              </p:cNvSpPr>
              <p:nvPr/>
            </p:nvSpPr>
            <p:spPr bwMode="auto">
              <a:xfrm>
                <a:off x="930" y="1615"/>
                <a:ext cx="0" cy="11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3" name="Line 40"/>
              <p:cNvSpPr>
                <a:spLocks noChangeShapeType="1"/>
              </p:cNvSpPr>
              <p:nvPr/>
            </p:nvSpPr>
            <p:spPr bwMode="auto">
              <a:xfrm>
                <a:off x="1066" y="1615"/>
                <a:ext cx="0" cy="11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4" name="Text Box 41"/>
              <p:cNvSpPr txBox="1">
                <a:spLocks noChangeArrowheads="1"/>
              </p:cNvSpPr>
              <p:nvPr/>
            </p:nvSpPr>
            <p:spPr bwMode="auto">
              <a:xfrm>
                <a:off x="431" y="2840"/>
                <a:ext cx="22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B2B2B2"/>
                    </a:solidFill>
                  </a:rPr>
                  <a:t> </a:t>
                </a:r>
                <a:r>
                  <a:rPr lang="cs-CZ" altLang="cs-CZ" b="1">
                    <a:solidFill>
                      <a:srgbClr val="FF9900"/>
                    </a:solidFill>
                  </a:rPr>
                  <a:t>postupné vytváření depozitu</a:t>
                </a:r>
              </a:p>
            </p:txBody>
          </p:sp>
          <p:sp>
            <p:nvSpPr>
              <p:cNvPr id="39965" name="Line 42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6" name="Line 43"/>
              <p:cNvSpPr>
                <a:spLocks noChangeShapeType="1"/>
              </p:cNvSpPr>
              <p:nvPr/>
            </p:nvSpPr>
            <p:spPr bwMode="auto">
              <a:xfrm flipH="1">
                <a:off x="1972" y="1570"/>
                <a:ext cx="1" cy="122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67" name="Line 44"/>
              <p:cNvSpPr>
                <a:spLocks noChangeShapeType="1"/>
              </p:cNvSpPr>
              <p:nvPr/>
            </p:nvSpPr>
            <p:spPr bwMode="auto">
              <a:xfrm>
                <a:off x="567" y="2795"/>
                <a:ext cx="176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9968" name="Line 45"/>
              <p:cNvSpPr>
                <a:spLocks noChangeShapeType="1"/>
              </p:cNvSpPr>
              <p:nvPr/>
            </p:nvSpPr>
            <p:spPr bwMode="auto">
              <a:xfrm>
                <a:off x="3242" y="2795"/>
                <a:ext cx="1497" cy="0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</p:grpSp>
        <p:pic>
          <p:nvPicPr>
            <p:cNvPr id="39942" name="Picture 47" descr="BL0012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213" y="5157789"/>
              <a:ext cx="1050924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Text Box 48"/>
            <p:cNvSpPr txBox="1">
              <a:spLocks noChangeArrowheads="1"/>
            </p:cNvSpPr>
            <p:nvPr/>
          </p:nvSpPr>
          <p:spPr bwMode="auto">
            <a:xfrm>
              <a:off x="1979473" y="5013325"/>
              <a:ext cx="583200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altLang="cs-CZ">
                <a:solidFill>
                  <a:srgbClr val="FFFFFF"/>
                </a:solidFill>
              </a:endParaRPr>
            </a:p>
          </p:txBody>
        </p:sp>
      </p:grpSp>
      <p:sp>
        <p:nvSpPr>
          <p:cNvPr id="3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9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Skupina 5"/>
          <p:cNvGrpSpPr>
            <a:grpSpLocks/>
          </p:cNvGrpSpPr>
          <p:nvPr/>
        </p:nvGrpSpPr>
        <p:grpSpPr bwMode="auto">
          <a:xfrm>
            <a:off x="346075" y="152400"/>
            <a:ext cx="8601075" cy="6545263"/>
            <a:chOff x="346198" y="152748"/>
            <a:chExt cx="8601059" cy="6545708"/>
          </a:xfrm>
        </p:grpSpPr>
        <p:sp>
          <p:nvSpPr>
            <p:cNvPr id="40977" name="Text Box 2"/>
            <p:cNvSpPr txBox="1">
              <a:spLocks noChangeArrowheads="1"/>
            </p:cNvSpPr>
            <p:nvPr/>
          </p:nvSpPr>
          <p:spPr bwMode="auto">
            <a:xfrm>
              <a:off x="346198" y="152748"/>
              <a:ext cx="86010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 dirty="0">
                  <a:solidFill>
                    <a:srgbClr val="FFFF00"/>
                  </a:solidFill>
                </a:rPr>
                <a:t>Neodkladná ochranná opatření v okolí JE</a:t>
              </a:r>
              <a:endParaRPr lang="cs-CZ" altLang="cs-CZ" sz="3200" dirty="0">
                <a:solidFill>
                  <a:srgbClr val="FFFFFF"/>
                </a:solidFill>
              </a:endParaRPr>
            </a:p>
          </p:txBody>
        </p:sp>
        <p:sp>
          <p:nvSpPr>
            <p:cNvPr id="40978" name="Text Box 3"/>
            <p:cNvSpPr txBox="1">
              <a:spLocks noChangeArrowheads="1"/>
            </p:cNvSpPr>
            <p:nvPr/>
          </p:nvSpPr>
          <p:spPr bwMode="auto">
            <a:xfrm>
              <a:off x="2630603" y="6423819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grpSp>
        <p:nvGrpSpPr>
          <p:cNvPr id="40963" name="Skupina 7"/>
          <p:cNvGrpSpPr>
            <a:grpSpLocks/>
          </p:cNvGrpSpPr>
          <p:nvPr/>
        </p:nvGrpSpPr>
        <p:grpSpPr bwMode="auto">
          <a:xfrm>
            <a:off x="650875" y="2435225"/>
            <a:ext cx="7705725" cy="4125913"/>
            <a:chOff x="650197" y="2434532"/>
            <a:chExt cx="7705725" cy="4126605"/>
          </a:xfrm>
        </p:grpSpPr>
        <p:grpSp>
          <p:nvGrpSpPr>
            <p:cNvPr id="40966" name="Skupina 6"/>
            <p:cNvGrpSpPr>
              <a:grpSpLocks/>
            </p:cNvGrpSpPr>
            <p:nvPr/>
          </p:nvGrpSpPr>
          <p:grpSpPr bwMode="auto">
            <a:xfrm>
              <a:off x="650197" y="2803864"/>
              <a:ext cx="7705725" cy="3757273"/>
              <a:chOff x="650197" y="2803864"/>
              <a:chExt cx="7705725" cy="3757273"/>
            </a:xfrm>
          </p:grpSpPr>
          <p:pic>
            <p:nvPicPr>
              <p:cNvPr id="40968" name="Picture 32" descr="ZHP_sektor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0197" y="2803864"/>
                <a:ext cx="3384550" cy="334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69" name="Picture 33" descr="ZHP_map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71372" y="2803864"/>
                <a:ext cx="3384550" cy="3384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70" name="Text Box 34"/>
              <p:cNvSpPr txBox="1">
                <a:spLocks noChangeArrowheads="1"/>
              </p:cNvSpPr>
              <p:nvPr/>
            </p:nvSpPr>
            <p:spPr bwMode="auto">
              <a:xfrm>
                <a:off x="1455563" y="6164262"/>
                <a:ext cx="61928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FFFF00"/>
                    </a:solidFill>
                  </a:rPr>
                  <a:t>Dukovany	</a:t>
                </a:r>
                <a:r>
                  <a:rPr lang="cs-CZ" altLang="cs-CZ" sz="2000" b="1">
                    <a:solidFill>
                      <a:srgbClr val="FFFFFF"/>
                    </a:solidFill>
                  </a:rPr>
                  <a:t>			</a:t>
                </a:r>
                <a:r>
                  <a:rPr lang="cs-CZ" altLang="cs-CZ" sz="2000" b="1">
                    <a:solidFill>
                      <a:srgbClr val="FFFF00"/>
                    </a:solidFill>
                  </a:rPr>
                  <a:t>Temelín</a:t>
                </a:r>
              </a:p>
            </p:txBody>
          </p:sp>
          <p:sp>
            <p:nvSpPr>
              <p:cNvPr id="40971" name="Oval 35"/>
              <p:cNvSpPr>
                <a:spLocks noChangeArrowheads="1"/>
              </p:cNvSpPr>
              <p:nvPr/>
            </p:nvSpPr>
            <p:spPr bwMode="auto">
              <a:xfrm>
                <a:off x="723222" y="2946739"/>
                <a:ext cx="3095625" cy="2952750"/>
              </a:xfrm>
              <a:prstGeom prst="ellipse">
                <a:avLst/>
              </a:prstGeom>
              <a:solidFill>
                <a:srgbClr val="FFCC99">
                  <a:alpha val="36862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0972" name="Oval 36"/>
              <p:cNvSpPr>
                <a:spLocks noChangeArrowheads="1"/>
              </p:cNvSpPr>
              <p:nvPr/>
            </p:nvSpPr>
            <p:spPr bwMode="auto">
              <a:xfrm>
                <a:off x="5115835" y="2946739"/>
                <a:ext cx="3095625" cy="2952750"/>
              </a:xfrm>
              <a:prstGeom prst="ellipse">
                <a:avLst/>
              </a:prstGeom>
              <a:solidFill>
                <a:srgbClr val="FFCC99">
                  <a:alpha val="5803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0973" name="Text Box 37"/>
              <p:cNvSpPr txBox="1">
                <a:spLocks noChangeArrowheads="1"/>
              </p:cNvSpPr>
              <p:nvPr/>
            </p:nvSpPr>
            <p:spPr bwMode="auto">
              <a:xfrm>
                <a:off x="1081997" y="3811927"/>
                <a:ext cx="792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solidFill>
                      <a:srgbClr val="FF3300"/>
                    </a:solidFill>
                  </a:rPr>
                  <a:t>10 km</a:t>
                </a:r>
              </a:p>
            </p:txBody>
          </p:sp>
          <p:sp>
            <p:nvSpPr>
              <p:cNvPr id="40974" name="Text Box 38"/>
              <p:cNvSpPr txBox="1">
                <a:spLocks noChangeArrowheads="1"/>
              </p:cNvSpPr>
              <p:nvPr/>
            </p:nvSpPr>
            <p:spPr bwMode="auto">
              <a:xfrm>
                <a:off x="794660" y="2946739"/>
                <a:ext cx="792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solidFill>
                      <a:srgbClr val="FF3300"/>
                    </a:solidFill>
                  </a:rPr>
                  <a:t>20 km</a:t>
                </a:r>
              </a:p>
            </p:txBody>
          </p:sp>
          <p:sp>
            <p:nvSpPr>
              <p:cNvPr id="40975" name="Oval 40"/>
              <p:cNvSpPr>
                <a:spLocks noChangeArrowheads="1"/>
              </p:cNvSpPr>
              <p:nvPr/>
            </p:nvSpPr>
            <p:spPr bwMode="auto">
              <a:xfrm>
                <a:off x="1442360" y="3667464"/>
                <a:ext cx="1655763" cy="1438275"/>
              </a:xfrm>
              <a:prstGeom prst="ellipse">
                <a:avLst/>
              </a:prstGeom>
              <a:solidFill>
                <a:srgbClr val="FF0000">
                  <a:alpha val="36862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0976" name="Oval 41"/>
              <p:cNvSpPr>
                <a:spLocks noChangeArrowheads="1"/>
              </p:cNvSpPr>
              <p:nvPr/>
            </p:nvSpPr>
            <p:spPr bwMode="auto">
              <a:xfrm>
                <a:off x="6050872" y="3811927"/>
                <a:ext cx="1223963" cy="1222375"/>
              </a:xfrm>
              <a:prstGeom prst="ellipse">
                <a:avLst/>
              </a:prstGeom>
              <a:solidFill>
                <a:srgbClr val="FF0000">
                  <a:alpha val="3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</p:grpSp>
        <p:sp>
          <p:nvSpPr>
            <p:cNvPr id="40967" name="Obdélník 1"/>
            <p:cNvSpPr>
              <a:spLocks noChangeArrowheads="1"/>
            </p:cNvSpPr>
            <p:nvPr/>
          </p:nvSpPr>
          <p:spPr bwMode="auto">
            <a:xfrm>
              <a:off x="2739346" y="2434532"/>
              <a:ext cx="3362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FF00"/>
                  </a:solidFill>
                </a:rPr>
                <a:t>Zóny havarijního plánování</a:t>
              </a:r>
              <a:endParaRPr lang="cs-CZ" altLang="cs-CZ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TextovéPole 4"/>
          <p:cNvSpPr txBox="1">
            <a:spLocks noChangeArrowheads="1"/>
          </p:cNvSpPr>
          <p:nvPr/>
        </p:nvSpPr>
        <p:spPr bwMode="auto">
          <a:xfrm>
            <a:off x="582613" y="981075"/>
            <a:ext cx="7920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Ukrytí a jódová profylaxe </a:t>
            </a:r>
            <a:r>
              <a:rPr lang="cs-CZ" sz="2400"/>
              <a:t>– </a:t>
            </a:r>
            <a:r>
              <a:rPr lang="cs-CZ" sz="2400">
                <a:solidFill>
                  <a:srgbClr val="F8F8F8"/>
                </a:solidFill>
              </a:rPr>
              <a:t>připraveny v celé zóně havarijního plánování (ZHP), ukrytí max. 2 dny.</a:t>
            </a:r>
          </a:p>
          <a:p>
            <a:r>
              <a:rPr lang="cs-CZ" sz="2400" b="1">
                <a:solidFill>
                  <a:srgbClr val="FFFF00"/>
                </a:solidFill>
              </a:rPr>
              <a:t>Evakuace</a:t>
            </a:r>
            <a:r>
              <a:rPr lang="cs-CZ" sz="2400"/>
              <a:t> </a:t>
            </a:r>
            <a:r>
              <a:rPr lang="cs-CZ" sz="2400">
                <a:solidFill>
                  <a:srgbClr val="F8F8F8"/>
                </a:solidFill>
              </a:rPr>
              <a:t>– připravena ve vnitřní části ZHP, max. na 1 týden.</a:t>
            </a:r>
          </a:p>
        </p:txBody>
      </p:sp>
      <p:sp>
        <p:nvSpPr>
          <p:cNvPr id="40965" name="Oval 41"/>
          <p:cNvSpPr>
            <a:spLocks noChangeArrowheads="1"/>
          </p:cNvSpPr>
          <p:nvPr/>
        </p:nvSpPr>
        <p:spPr bwMode="auto">
          <a:xfrm>
            <a:off x="6948488" y="3827463"/>
            <a:ext cx="327025" cy="288925"/>
          </a:xfrm>
          <a:prstGeom prst="ellipse">
            <a:avLst/>
          </a:prstGeom>
          <a:solidFill>
            <a:srgbClr val="FF0000">
              <a:alpha val="36862"/>
            </a:srgb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 altLang="cs-CZ"/>
          </a:p>
        </p:txBody>
      </p:sp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4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2630485" y="6423037"/>
            <a:ext cx="4032258" cy="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1893" y="1628800"/>
            <a:ext cx="6400800" cy="3888432"/>
          </a:xfrm>
          <a:noFill/>
        </p:spPr>
        <p:txBody>
          <a:bodyPr/>
          <a:lstStyle/>
          <a:p>
            <a:r>
              <a:rPr lang="cs-CZ" altLang="cs-CZ" b="1" dirty="0" smtClean="0">
                <a:solidFill>
                  <a:srgbClr val="FFFFFF"/>
                </a:solidFill>
                <a:effectLst/>
              </a:rPr>
              <a:t>Ukrytí v domech</a:t>
            </a:r>
            <a:r>
              <a:rPr lang="cs-CZ" altLang="cs-CZ" dirty="0" smtClean="0">
                <a:solidFill>
                  <a:srgbClr val="FFFFFF"/>
                </a:solidFill>
                <a:effectLst/>
              </a:rPr>
              <a:t> </a:t>
            </a:r>
            <a:r>
              <a:rPr lang="cs-CZ" altLang="cs-CZ" b="1" dirty="0" smtClean="0">
                <a:solidFill>
                  <a:srgbClr val="FFFFFF"/>
                </a:solidFill>
                <a:effectLst/>
              </a:rPr>
              <a:t>sníží</a:t>
            </a:r>
            <a:r>
              <a:rPr lang="cs-CZ" altLang="cs-CZ" dirty="0" smtClean="0">
                <a:solidFill>
                  <a:srgbClr val="FFFFFF"/>
                </a:solidFill>
                <a:effectLst/>
              </a:rPr>
              <a:t> </a:t>
            </a:r>
            <a:r>
              <a:rPr lang="cs-CZ" altLang="cs-CZ" b="1" dirty="0" smtClean="0">
                <a:solidFill>
                  <a:srgbClr val="FFFFFF"/>
                </a:solidFill>
                <a:effectLst/>
              </a:rPr>
              <a:t>ozáření</a:t>
            </a:r>
            <a:r>
              <a:rPr lang="cs-CZ" altLang="cs-CZ" dirty="0" smtClean="0">
                <a:solidFill>
                  <a:srgbClr val="FFFFFF"/>
                </a:solidFill>
                <a:effectLst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A2F8FC"/>
                </a:solidFill>
                <a:effectLst/>
              </a:rPr>
              <a:t>z oblaku cca 3 až 5x,</a:t>
            </a:r>
            <a:endParaRPr lang="cs-CZ" altLang="cs-CZ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FFFF00"/>
                </a:solidFill>
                <a:effectLst/>
              </a:rPr>
              <a:t>z inhalace 1 až 3x, 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FFCC66"/>
                </a:solidFill>
                <a:effectLst/>
              </a:rPr>
              <a:t>z okolního terénu až 10x.</a:t>
            </a:r>
          </a:p>
          <a:p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Včasná</a:t>
            </a:r>
            <a:r>
              <a:rPr lang="cs-CZ" altLang="cs-CZ" sz="2800" b="1" dirty="0" smtClean="0">
                <a:solidFill>
                  <a:srgbClr val="F8F8F8"/>
                </a:solidFill>
                <a:effectLst/>
              </a:rPr>
              <a:t> jódová profylaxe</a:t>
            </a:r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 zabrání ozáření štítné žlázy v důsledku inhalace radioaktivních jódů !</a:t>
            </a:r>
          </a:p>
          <a:p>
            <a:endParaRPr lang="en-US" dirty="0" smtClean="0"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331640" y="476672"/>
            <a:ext cx="6306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FFFF00"/>
                </a:solidFill>
              </a:rPr>
              <a:t>Neodkladná ochranná opatření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764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611188" y="404813"/>
            <a:ext cx="7705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>
                <a:solidFill>
                  <a:srgbClr val="FFFF00"/>
                </a:solidFill>
              </a:rPr>
              <a:t>Druhy záření</a:t>
            </a:r>
            <a:endParaRPr lang="cs-CZ" altLang="cs-CZ" sz="2800">
              <a:solidFill>
                <a:srgbClr val="FFFFFF"/>
              </a:solidFill>
            </a:endParaRPr>
          </a:p>
          <a:p>
            <a:r>
              <a:rPr lang="cs-CZ" sz="2800" b="1">
                <a:solidFill>
                  <a:srgbClr val="FFFF00"/>
                </a:solidFill>
              </a:rPr>
              <a:t>částicové</a:t>
            </a:r>
            <a:r>
              <a:rPr lang="cs-CZ" sz="2800"/>
              <a:t> </a:t>
            </a:r>
            <a:r>
              <a:rPr lang="cs-CZ" sz="2800">
                <a:solidFill>
                  <a:srgbClr val="F8F8F8"/>
                </a:solidFill>
              </a:rPr>
              <a:t>(korpuskulární)</a:t>
            </a:r>
          </a:p>
          <a:p>
            <a:r>
              <a:rPr lang="cs-CZ" sz="2400">
                <a:solidFill>
                  <a:srgbClr val="F8F8F8"/>
                </a:solidFill>
              </a:rPr>
              <a:t>alfa částice (2 protony a 2 neutrony)</a:t>
            </a:r>
          </a:p>
          <a:p>
            <a:r>
              <a:rPr lang="cs-CZ" sz="2400">
                <a:solidFill>
                  <a:srgbClr val="F8F8F8"/>
                </a:solidFill>
              </a:rPr>
              <a:t>elektronové (elektrony z jaderných reakcí)</a:t>
            </a:r>
          </a:p>
          <a:p>
            <a:r>
              <a:rPr lang="cs-CZ" sz="2400">
                <a:solidFill>
                  <a:srgbClr val="F8F8F8"/>
                </a:solidFill>
              </a:rPr>
              <a:t>pozitronové (pozitrony z jaderných reakcí)</a:t>
            </a:r>
          </a:p>
          <a:p>
            <a:r>
              <a:rPr lang="cs-CZ" sz="2400">
                <a:solidFill>
                  <a:srgbClr val="F8F8F8"/>
                </a:solidFill>
              </a:rPr>
              <a:t>neutronové (neutrony z jádra)</a:t>
            </a:r>
          </a:p>
          <a:p>
            <a:r>
              <a:rPr lang="cs-CZ" sz="2800" b="1">
                <a:solidFill>
                  <a:srgbClr val="FFFF00"/>
                </a:solidFill>
              </a:rPr>
              <a:t>vlnové</a:t>
            </a:r>
            <a:r>
              <a:rPr lang="cs-CZ" sz="2800"/>
              <a:t> </a:t>
            </a:r>
            <a:r>
              <a:rPr lang="cs-CZ" sz="2800">
                <a:solidFill>
                  <a:srgbClr val="F8F8F8"/>
                </a:solidFill>
              </a:rPr>
              <a:t>(elektromagnetické)</a:t>
            </a:r>
          </a:p>
          <a:p>
            <a:r>
              <a:rPr lang="cs-CZ" sz="2400">
                <a:solidFill>
                  <a:srgbClr val="F8F8F8"/>
                </a:solidFill>
              </a:rPr>
              <a:t>rtg záření, gama záření</a:t>
            </a:r>
          </a:p>
          <a:p>
            <a:endParaRPr lang="cs-CZ" sz="2400">
              <a:solidFill>
                <a:srgbClr val="F8F8F8"/>
              </a:solidFill>
            </a:endParaRPr>
          </a:p>
        </p:txBody>
      </p:sp>
      <p:pic>
        <p:nvPicPr>
          <p:cNvPr id="18435" name="Picture 8" descr="http://www.nezestarni.cz/images_obsah/produkty/zest/spek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798888"/>
            <a:ext cx="759936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95C04-04CD-4655-8CBF-947E54BA9A1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Skupina 5"/>
          <p:cNvGrpSpPr>
            <a:grpSpLocks/>
          </p:cNvGrpSpPr>
          <p:nvPr/>
        </p:nvGrpSpPr>
        <p:grpSpPr bwMode="auto">
          <a:xfrm>
            <a:off x="346075" y="152400"/>
            <a:ext cx="8601075" cy="6545263"/>
            <a:chOff x="346198" y="152748"/>
            <a:chExt cx="8601059" cy="6545708"/>
          </a:xfrm>
        </p:grpSpPr>
        <p:sp>
          <p:nvSpPr>
            <p:cNvPr id="43012" name="Text Box 2"/>
            <p:cNvSpPr txBox="1">
              <a:spLocks noChangeArrowheads="1"/>
            </p:cNvSpPr>
            <p:nvPr/>
          </p:nvSpPr>
          <p:spPr bwMode="auto">
            <a:xfrm>
              <a:off x="346198" y="152748"/>
              <a:ext cx="86010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Následná ochranná opatření v okolí JE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43013" name="Text Box 3"/>
            <p:cNvSpPr txBox="1">
              <a:spLocks noChangeArrowheads="1"/>
            </p:cNvSpPr>
            <p:nvPr/>
          </p:nvSpPr>
          <p:spPr bwMode="auto">
            <a:xfrm>
              <a:off x="2630603" y="6423819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43011" name="TextovéPole 4"/>
          <p:cNvSpPr txBox="1">
            <a:spLocks noChangeArrowheads="1"/>
          </p:cNvSpPr>
          <p:nvPr/>
        </p:nvSpPr>
        <p:spPr bwMode="auto">
          <a:xfrm>
            <a:off x="687388" y="1844675"/>
            <a:ext cx="79200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Regulace požívání kontaminovaných potravin, vody a používání kontaminovaných krmiv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dirty="0">
                <a:solidFill>
                  <a:srgbClr val="F8F8F8"/>
                </a:solidFill>
              </a:rPr>
              <a:t>– vyhlašuje se na základě výsledků monitorování radiační situace v ZHP i mimo ni.</a:t>
            </a:r>
          </a:p>
          <a:p>
            <a:endParaRPr lang="cs-CZ" sz="2400" dirty="0"/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Přesídlení obyvatel</a:t>
            </a:r>
          </a:p>
          <a:p>
            <a:pPr algn="ctr"/>
            <a:r>
              <a:rPr lang="cs-CZ" sz="2400" dirty="0">
                <a:solidFill>
                  <a:srgbClr val="F8F8F8"/>
                </a:solidFill>
              </a:rPr>
              <a:t>– dočasné nebo trvalé podle skutečné radiační situace v ZHP.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Skupina 1"/>
          <p:cNvGrpSpPr>
            <a:grpSpLocks/>
          </p:cNvGrpSpPr>
          <p:nvPr/>
        </p:nvGrpSpPr>
        <p:grpSpPr bwMode="auto">
          <a:xfrm>
            <a:off x="592138" y="1916113"/>
            <a:ext cx="8102600" cy="615950"/>
            <a:chOff x="755650" y="3573463"/>
            <a:chExt cx="8101013" cy="616010"/>
          </a:xfrm>
        </p:grpSpPr>
        <p:sp>
          <p:nvSpPr>
            <p:cNvPr id="44044" name="Rectangle 29"/>
            <p:cNvSpPr>
              <a:spLocks noChangeArrowheads="1"/>
            </p:cNvSpPr>
            <p:nvPr/>
          </p:nvSpPr>
          <p:spPr bwMode="auto">
            <a:xfrm>
              <a:off x="1042988" y="3573463"/>
              <a:ext cx="1727200" cy="1444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4045" name="Rectangle 30"/>
            <p:cNvSpPr>
              <a:spLocks noChangeArrowheads="1"/>
            </p:cNvSpPr>
            <p:nvPr/>
          </p:nvSpPr>
          <p:spPr bwMode="auto">
            <a:xfrm>
              <a:off x="2771775" y="3573463"/>
              <a:ext cx="1873250" cy="1428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4046" name="Rectangle 31"/>
            <p:cNvSpPr>
              <a:spLocks noChangeArrowheads="1"/>
            </p:cNvSpPr>
            <p:nvPr/>
          </p:nvSpPr>
          <p:spPr bwMode="auto">
            <a:xfrm>
              <a:off x="4643438" y="3573463"/>
              <a:ext cx="1944688" cy="1428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4047" name="Rectangle 33"/>
            <p:cNvSpPr>
              <a:spLocks noChangeArrowheads="1"/>
            </p:cNvSpPr>
            <p:nvPr/>
          </p:nvSpPr>
          <p:spPr bwMode="auto">
            <a:xfrm>
              <a:off x="6588125" y="3573463"/>
              <a:ext cx="1727200" cy="14446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4048" name="Text Box 34"/>
            <p:cNvSpPr txBox="1">
              <a:spLocks noChangeArrowheads="1"/>
            </p:cNvSpPr>
            <p:nvPr/>
          </p:nvSpPr>
          <p:spPr bwMode="auto">
            <a:xfrm>
              <a:off x="755650" y="3789363"/>
              <a:ext cx="81010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00"/>
                  </a:solidFill>
                </a:rPr>
                <a:t>0,001</a:t>
              </a:r>
              <a:r>
                <a:rPr lang="cs-CZ" altLang="cs-CZ" sz="2000">
                  <a:solidFill>
                    <a:srgbClr val="FFFF00"/>
                  </a:solidFill>
                </a:rPr>
                <a:t>		</a:t>
              </a:r>
              <a:r>
                <a:rPr lang="cs-CZ" altLang="cs-CZ" sz="2000" b="1">
                  <a:solidFill>
                    <a:srgbClr val="FFFF00"/>
                  </a:solidFill>
                </a:rPr>
                <a:t>0,01		0,1		   1		 10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98476" y="0"/>
            <a:ext cx="8351837" cy="6640173"/>
            <a:chOff x="498476" y="0"/>
            <a:chExt cx="8351837" cy="6640173"/>
          </a:xfrm>
        </p:grpSpPr>
        <p:sp>
          <p:nvSpPr>
            <p:cNvPr id="44038" name="Text Box 3"/>
            <p:cNvSpPr txBox="1">
              <a:spLocks noChangeArrowheads="1"/>
            </p:cNvSpPr>
            <p:nvPr/>
          </p:nvSpPr>
          <p:spPr bwMode="auto">
            <a:xfrm>
              <a:off x="821440" y="0"/>
              <a:ext cx="7416799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44039" name="Text Box 4"/>
            <p:cNvSpPr txBox="1">
              <a:spLocks noChangeArrowheads="1"/>
            </p:cNvSpPr>
            <p:nvPr/>
          </p:nvSpPr>
          <p:spPr bwMode="auto">
            <a:xfrm>
              <a:off x="3012849" y="6365536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 dirty="0"/>
                <a:t>Státní úřad pro jadernou bezpečnost</a:t>
              </a:r>
            </a:p>
          </p:txBody>
        </p:sp>
        <p:sp>
          <p:nvSpPr>
            <p:cNvPr id="44040" name="Text Box 5"/>
            <p:cNvSpPr txBox="1">
              <a:spLocks noChangeArrowheads="1"/>
            </p:cNvSpPr>
            <p:nvPr/>
          </p:nvSpPr>
          <p:spPr bwMode="auto">
            <a:xfrm>
              <a:off x="498476" y="71437"/>
              <a:ext cx="8351837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 dirty="0">
                  <a:solidFill>
                    <a:srgbClr val="FFFF00"/>
                  </a:solidFill>
                </a:rPr>
                <a:t>Odhad radiační situace podle setrvávajícího dávkového příkonu  1 m nad terénem po vytvoření depozitu</a:t>
              </a:r>
              <a:endParaRPr lang="cs-CZ" altLang="cs-CZ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64900" name="AutoShape 36"/>
            <p:cNvSpPr>
              <a:spLocks/>
            </p:cNvSpPr>
            <p:nvPr/>
          </p:nvSpPr>
          <p:spPr bwMode="auto">
            <a:xfrm>
              <a:off x="7516813" y="3157538"/>
              <a:ext cx="1333500" cy="792162"/>
            </a:xfrm>
            <a:prstGeom prst="borderCallout1">
              <a:avLst>
                <a:gd name="adj1" fmla="val 14431"/>
                <a:gd name="adj2" fmla="val 13931"/>
                <a:gd name="adj3" fmla="val -99801"/>
                <a:gd name="adj4" fmla="val 13931"/>
              </a:avLst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evakuace obyvatel</a:t>
              </a:r>
            </a:p>
          </p:txBody>
        </p:sp>
        <p:sp>
          <p:nvSpPr>
            <p:cNvPr id="164902" name="AutoShape 38"/>
            <p:cNvSpPr>
              <a:spLocks/>
            </p:cNvSpPr>
            <p:nvPr/>
          </p:nvSpPr>
          <p:spPr bwMode="auto">
            <a:xfrm>
              <a:off x="1077913" y="3086100"/>
              <a:ext cx="1341437" cy="1090613"/>
            </a:xfrm>
            <a:prstGeom prst="borderCallout1">
              <a:avLst>
                <a:gd name="adj1" fmla="val 12204"/>
                <a:gd name="adj2" fmla="val 105681"/>
                <a:gd name="adj3" fmla="val -80000"/>
                <a:gd name="adj4" fmla="val 107102"/>
              </a:avLst>
            </a:prstGeom>
            <a:noFill/>
            <a:ln w="19050" algn="ctr">
              <a:solidFill>
                <a:srgbClr val="00FF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odvolání ukrytí obyvatel</a:t>
              </a:r>
            </a:p>
          </p:txBody>
        </p:sp>
        <p:sp>
          <p:nvSpPr>
            <p:cNvPr id="164904" name="AutoShape 40"/>
            <p:cNvSpPr>
              <a:spLocks/>
            </p:cNvSpPr>
            <p:nvPr/>
          </p:nvSpPr>
          <p:spPr bwMode="auto">
            <a:xfrm>
              <a:off x="2959100" y="3157538"/>
              <a:ext cx="3960813" cy="792162"/>
            </a:xfrm>
            <a:prstGeom prst="borderCallout2">
              <a:avLst>
                <a:gd name="adj1" fmla="val 18750"/>
                <a:gd name="adj2" fmla="val 37954"/>
                <a:gd name="adj3" fmla="val 18750"/>
                <a:gd name="adj4" fmla="val 37954"/>
                <a:gd name="adj5" fmla="val -141926"/>
                <a:gd name="adj6" fmla="val 37954"/>
              </a:avLst>
            </a:prstGeom>
            <a:noFill/>
            <a:ln w="19050" algn="ctr">
              <a:solidFill>
                <a:srgbClr val="FFCC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bude upřesněno na základě monitorování v terénu</a:t>
              </a:r>
            </a:p>
          </p:txBody>
        </p:sp>
      </p:grpSp>
      <p:sp>
        <p:nvSpPr>
          <p:cNvPr id="44036" name="TextovéPole 2"/>
          <p:cNvSpPr txBox="1">
            <a:spLocks noChangeArrowheads="1"/>
          </p:cNvSpPr>
          <p:nvPr/>
        </p:nvSpPr>
        <p:spPr bwMode="auto">
          <a:xfrm>
            <a:off x="3546475" y="1341438"/>
            <a:ext cx="1601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FF00"/>
                </a:solidFill>
              </a:rPr>
              <a:t>(mSv/h)</a:t>
            </a:r>
          </a:p>
        </p:txBody>
      </p:sp>
      <p:sp>
        <p:nvSpPr>
          <p:cNvPr id="44037" name="TextovéPole 3"/>
          <p:cNvSpPr txBox="1">
            <a:spLocks noChangeArrowheads="1"/>
          </p:cNvSpPr>
          <p:nvPr/>
        </p:nvSpPr>
        <p:spPr bwMode="auto">
          <a:xfrm>
            <a:off x="592138" y="4941888"/>
            <a:ext cx="8054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solidFill>
                  <a:srgbClr val="F8F8F8"/>
                </a:solidFill>
              </a:rPr>
              <a:t>Dávkový příkon větší než 1 mSv/h odpovídá dávce větší než</a:t>
            </a:r>
          </a:p>
          <a:p>
            <a:pPr algn="ctr"/>
            <a:r>
              <a:rPr lang="cs-CZ" sz="2000" dirty="0">
                <a:solidFill>
                  <a:srgbClr val="F8F8F8"/>
                </a:solidFill>
              </a:rPr>
              <a:t>100 mSv/týden (zásahová úroveň pro provedení evakuace</a:t>
            </a:r>
            <a:r>
              <a:rPr lang="cs-CZ" sz="2000" dirty="0" smtClean="0">
                <a:solidFill>
                  <a:srgbClr val="F8F8F8"/>
                </a:solidFill>
              </a:rPr>
              <a:t>).</a:t>
            </a:r>
            <a:endParaRPr lang="cs-CZ" sz="2000" dirty="0">
              <a:solidFill>
                <a:srgbClr val="F8F8F8"/>
              </a:solidFill>
            </a:endParaRPr>
          </a:p>
        </p:txBody>
      </p:sp>
      <p:sp>
        <p:nvSpPr>
          <p:cNvPr id="1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/>
          <a:p>
            <a:pPr>
              <a:defRPr/>
            </a:pPr>
            <a:fld id="{2D5DF4F6-771E-4751-98FA-FAD0A36F134A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97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délník 1"/>
          <p:cNvSpPr>
            <a:spLocks noChangeArrowheads="1"/>
          </p:cNvSpPr>
          <p:nvPr/>
        </p:nvSpPr>
        <p:spPr bwMode="auto">
          <a:xfrm>
            <a:off x="3468688" y="638175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46082" name="Obdélník 2"/>
          <p:cNvSpPr>
            <a:spLocks noChangeArrowheads="1"/>
          </p:cNvSpPr>
          <p:nvPr/>
        </p:nvSpPr>
        <p:spPr bwMode="auto">
          <a:xfrm>
            <a:off x="2487613" y="2951163"/>
            <a:ext cx="4168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Děkuji za pozornost.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7E613-592B-48E9-B0CF-44FD771B3952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1116013" y="333375"/>
            <a:ext cx="6480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>
                <a:solidFill>
                  <a:srgbClr val="FFFF00"/>
                </a:solidFill>
              </a:rPr>
              <a:t>Zdroje (původ) ionizujícího záření	</a:t>
            </a:r>
            <a:endParaRPr lang="cs-CZ" sz="2400">
              <a:solidFill>
                <a:srgbClr val="F8F8F8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 bwMode="auto">
          <a:xfrm>
            <a:off x="5580063" y="914400"/>
            <a:ext cx="331787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4" name="TextovéPole 3"/>
          <p:cNvSpPr txBox="1"/>
          <p:nvPr/>
        </p:nvSpPr>
        <p:spPr>
          <a:xfrm>
            <a:off x="481013" y="1716088"/>
            <a:ext cx="4032250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FFFF00"/>
                </a:solidFill>
              </a:rPr>
              <a:t>Atomy radioaktivních prvků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F8F8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samovolná přeměna energeticky nestabilních jader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rychlostí přeměn je určena veličina aktivita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mohou vysílat částice alfa, beta, gama nebo neutrony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F8F8F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24388" y="1716088"/>
            <a:ext cx="3744912" cy="28622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s-CZ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pPr algn="ctr">
              <a:defRPr/>
            </a:pPr>
            <a:r>
              <a:rPr lang="cs-CZ" dirty="0"/>
              <a:t>Generátory </a:t>
            </a:r>
            <a:r>
              <a:rPr lang="cs-CZ" dirty="0" smtClean="0"/>
              <a:t>záření</a:t>
            </a:r>
          </a:p>
          <a:p>
            <a:pPr>
              <a:defRPr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solidFill>
                  <a:srgbClr val="F8F8F8"/>
                </a:solidFill>
              </a:rPr>
              <a:t>technická zařízení, která urychlují částice, které dále ionizují nebo generují svazek fotonů (např. rtg generátory, cyklotron)</a:t>
            </a:r>
            <a:endParaRPr lang="cs-CZ" sz="2200" dirty="0">
              <a:solidFill>
                <a:srgbClr val="F8F8F8"/>
              </a:solidFill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5530298" y="707504"/>
            <a:ext cx="432048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11" name="Šipka dolů 10"/>
          <p:cNvSpPr/>
          <p:nvPr/>
        </p:nvSpPr>
        <p:spPr bwMode="auto">
          <a:xfrm rot="8357222">
            <a:off x="2752629" y="688587"/>
            <a:ext cx="432048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48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3C7E8-746D-424C-83A7-8E266678F88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68"/>
          <p:cNvGrpSpPr>
            <a:grpSpLocks/>
          </p:cNvGrpSpPr>
          <p:nvPr/>
        </p:nvGrpSpPr>
        <p:grpSpPr bwMode="auto">
          <a:xfrm>
            <a:off x="250825" y="188913"/>
            <a:ext cx="8518525" cy="6538912"/>
            <a:chOff x="158" y="119"/>
            <a:chExt cx="5366" cy="4119"/>
          </a:xfrm>
        </p:grpSpPr>
        <p:sp>
          <p:nvSpPr>
            <p:cNvPr id="20483" name="Text Box 2"/>
            <p:cNvSpPr txBox="1">
              <a:spLocks noChangeArrowheads="1"/>
            </p:cNvSpPr>
            <p:nvPr/>
          </p:nvSpPr>
          <p:spPr bwMode="auto">
            <a:xfrm>
              <a:off x="543" y="119"/>
              <a:ext cx="45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Příklady zdrojů ionizujícího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20484" name="Line 47"/>
            <p:cNvSpPr>
              <a:spLocks noChangeShapeType="1"/>
            </p:cNvSpPr>
            <p:nvPr/>
          </p:nvSpPr>
          <p:spPr bwMode="auto">
            <a:xfrm>
              <a:off x="2789" y="663"/>
              <a:ext cx="0" cy="33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85" name="Text Box 48"/>
            <p:cNvSpPr txBox="1">
              <a:spLocks noChangeArrowheads="1"/>
            </p:cNvSpPr>
            <p:nvPr/>
          </p:nvSpPr>
          <p:spPr bwMode="auto">
            <a:xfrm>
              <a:off x="748" y="527"/>
              <a:ext cx="41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1">
                  <a:solidFill>
                    <a:srgbClr val="FFFFFF"/>
                  </a:solidFill>
                </a:rPr>
                <a:t>přírodní zdroje		umělé zdroje</a:t>
              </a:r>
            </a:p>
          </p:txBody>
        </p:sp>
        <p:pic>
          <p:nvPicPr>
            <p:cNvPr id="20486" name="Picture 49" descr="BL00122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1888"/>
              <a:ext cx="88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51"/>
            <p:cNvSpPr>
              <a:spLocks noChangeArrowheads="1"/>
            </p:cNvSpPr>
            <p:nvPr/>
          </p:nvSpPr>
          <p:spPr bwMode="auto">
            <a:xfrm>
              <a:off x="975" y="2659"/>
              <a:ext cx="1678" cy="8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20488" name="Freeform 53"/>
            <p:cNvSpPr>
              <a:spLocks/>
            </p:cNvSpPr>
            <p:nvPr/>
          </p:nvSpPr>
          <p:spPr bwMode="auto">
            <a:xfrm>
              <a:off x="1156" y="2614"/>
              <a:ext cx="197" cy="725"/>
            </a:xfrm>
            <a:custGeom>
              <a:avLst/>
              <a:gdLst>
                <a:gd name="T0" fmla="*/ 151 w 197"/>
                <a:gd name="T1" fmla="*/ 97 h 907"/>
                <a:gd name="T2" fmla="*/ 15 w 197"/>
                <a:gd name="T3" fmla="*/ 82 h 907"/>
                <a:gd name="T4" fmla="*/ 197 w 197"/>
                <a:gd name="T5" fmla="*/ 68 h 907"/>
                <a:gd name="T6" fmla="*/ 15 w 197"/>
                <a:gd name="T7" fmla="*/ 53 h 907"/>
                <a:gd name="T8" fmla="*/ 197 w 197"/>
                <a:gd name="T9" fmla="*/ 38 h 907"/>
                <a:gd name="T10" fmla="*/ 15 w 197"/>
                <a:gd name="T11" fmla="*/ 24 h 907"/>
                <a:gd name="T12" fmla="*/ 106 w 197"/>
                <a:gd name="T13" fmla="*/ 0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907"/>
                <a:gd name="T23" fmla="*/ 197 w 197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907">
                  <a:moveTo>
                    <a:pt x="151" y="907"/>
                  </a:moveTo>
                  <a:cubicBezTo>
                    <a:pt x="79" y="861"/>
                    <a:pt x="7" y="816"/>
                    <a:pt x="15" y="771"/>
                  </a:cubicBezTo>
                  <a:cubicBezTo>
                    <a:pt x="23" y="726"/>
                    <a:pt x="197" y="680"/>
                    <a:pt x="197" y="635"/>
                  </a:cubicBezTo>
                  <a:cubicBezTo>
                    <a:pt x="197" y="590"/>
                    <a:pt x="15" y="544"/>
                    <a:pt x="15" y="499"/>
                  </a:cubicBezTo>
                  <a:cubicBezTo>
                    <a:pt x="15" y="454"/>
                    <a:pt x="197" y="408"/>
                    <a:pt x="197" y="363"/>
                  </a:cubicBezTo>
                  <a:cubicBezTo>
                    <a:pt x="197" y="318"/>
                    <a:pt x="30" y="287"/>
                    <a:pt x="15" y="227"/>
                  </a:cubicBezTo>
                  <a:cubicBezTo>
                    <a:pt x="0" y="167"/>
                    <a:pt x="53" y="83"/>
                    <a:pt x="106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89" name="Text Box 54"/>
            <p:cNvSpPr txBox="1">
              <a:spLocks noChangeArrowheads="1"/>
            </p:cNvSpPr>
            <p:nvPr/>
          </p:nvSpPr>
          <p:spPr bwMode="auto">
            <a:xfrm>
              <a:off x="1429" y="2886"/>
              <a:ext cx="11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FF00"/>
                  </a:solidFill>
                </a:rPr>
                <a:t>radioaktivní látky v podloží</a:t>
              </a:r>
            </a:p>
          </p:txBody>
        </p:sp>
        <p:sp>
          <p:nvSpPr>
            <p:cNvPr id="20490" name="Freeform 55"/>
            <p:cNvSpPr>
              <a:spLocks/>
            </p:cNvSpPr>
            <p:nvPr/>
          </p:nvSpPr>
          <p:spPr bwMode="auto">
            <a:xfrm rot="10800000">
              <a:off x="1338" y="1071"/>
              <a:ext cx="197" cy="879"/>
            </a:xfrm>
            <a:custGeom>
              <a:avLst/>
              <a:gdLst>
                <a:gd name="T0" fmla="*/ 151 w 197"/>
                <a:gd name="T1" fmla="*/ 663 h 907"/>
                <a:gd name="T2" fmla="*/ 15 w 197"/>
                <a:gd name="T3" fmla="*/ 563 h 907"/>
                <a:gd name="T4" fmla="*/ 197 w 197"/>
                <a:gd name="T5" fmla="*/ 464 h 907"/>
                <a:gd name="T6" fmla="*/ 15 w 197"/>
                <a:gd name="T7" fmla="*/ 365 h 907"/>
                <a:gd name="T8" fmla="*/ 197 w 197"/>
                <a:gd name="T9" fmla="*/ 265 h 907"/>
                <a:gd name="T10" fmla="*/ 15 w 197"/>
                <a:gd name="T11" fmla="*/ 166 h 907"/>
                <a:gd name="T12" fmla="*/ 106 w 197"/>
                <a:gd name="T13" fmla="*/ 0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907"/>
                <a:gd name="T23" fmla="*/ 197 w 197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907">
                  <a:moveTo>
                    <a:pt x="151" y="907"/>
                  </a:moveTo>
                  <a:cubicBezTo>
                    <a:pt x="79" y="861"/>
                    <a:pt x="7" y="816"/>
                    <a:pt x="15" y="771"/>
                  </a:cubicBezTo>
                  <a:cubicBezTo>
                    <a:pt x="23" y="726"/>
                    <a:pt x="197" y="680"/>
                    <a:pt x="197" y="635"/>
                  </a:cubicBezTo>
                  <a:cubicBezTo>
                    <a:pt x="197" y="590"/>
                    <a:pt x="15" y="544"/>
                    <a:pt x="15" y="499"/>
                  </a:cubicBezTo>
                  <a:cubicBezTo>
                    <a:pt x="15" y="454"/>
                    <a:pt x="197" y="408"/>
                    <a:pt x="197" y="363"/>
                  </a:cubicBezTo>
                  <a:cubicBezTo>
                    <a:pt x="197" y="318"/>
                    <a:pt x="30" y="287"/>
                    <a:pt x="15" y="227"/>
                  </a:cubicBezTo>
                  <a:cubicBezTo>
                    <a:pt x="0" y="167"/>
                    <a:pt x="53" y="83"/>
                    <a:pt x="106" y="0"/>
                  </a:cubicBezTo>
                </a:path>
              </a:pathLst>
            </a:custGeom>
            <a:noFill/>
            <a:ln w="25400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91" name="Text Box 56"/>
            <p:cNvSpPr txBox="1">
              <a:spLocks noChangeArrowheads="1"/>
            </p:cNvSpPr>
            <p:nvPr/>
          </p:nvSpPr>
          <p:spPr bwMode="auto">
            <a:xfrm>
              <a:off x="748" y="890"/>
              <a:ext cx="7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A2F8FC"/>
                  </a:solidFill>
                </a:rPr>
                <a:t>kosmické záření</a:t>
              </a:r>
            </a:p>
          </p:txBody>
        </p:sp>
        <p:sp>
          <p:nvSpPr>
            <p:cNvPr id="20492" name="Text Box 57"/>
            <p:cNvSpPr txBox="1">
              <a:spLocks noChangeArrowheads="1"/>
            </p:cNvSpPr>
            <p:nvPr/>
          </p:nvSpPr>
          <p:spPr bwMode="auto">
            <a:xfrm>
              <a:off x="1927" y="1434"/>
              <a:ext cx="7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FFFFFF"/>
                  </a:solidFill>
                </a:rPr>
                <a:t>radon v domech</a:t>
              </a:r>
            </a:p>
          </p:txBody>
        </p:sp>
        <p:sp>
          <p:nvSpPr>
            <p:cNvPr id="20493" name="AutoShape 59"/>
            <p:cNvSpPr>
              <a:spLocks/>
            </p:cNvSpPr>
            <p:nvPr/>
          </p:nvSpPr>
          <p:spPr bwMode="auto">
            <a:xfrm>
              <a:off x="158" y="1480"/>
              <a:ext cx="953" cy="771"/>
            </a:xfrm>
            <a:prstGeom prst="borderCallout1">
              <a:avLst>
                <a:gd name="adj1" fmla="val 9338"/>
                <a:gd name="adj2" fmla="val 105037"/>
                <a:gd name="adj3" fmla="val 77819"/>
                <a:gd name="adj4" fmla="val 125708"/>
              </a:avLst>
            </a:prstGeom>
            <a:no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F8F8F8"/>
                  </a:solidFill>
                </a:rPr>
                <a:t>přírodní radioaktivní látky v potravinách</a:t>
              </a:r>
            </a:p>
            <a:p>
              <a:pPr algn="ctr"/>
              <a:endParaRPr lang="cs-CZ" altLang="cs-CZ"/>
            </a:p>
          </p:txBody>
        </p:sp>
        <p:pic>
          <p:nvPicPr>
            <p:cNvPr id="20494" name="Picture 60" descr="J029499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0" y="2024"/>
              <a:ext cx="863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61" descr="horke komor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61" y="2840"/>
              <a:ext cx="768" cy="72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6" name="Picture 62" descr="ozarova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07" y="935"/>
              <a:ext cx="912" cy="6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7" name="Picture 63" descr="c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77" y="1026"/>
              <a:ext cx="864" cy="64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8" name="Picture 64" descr="defekto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8" y="1842"/>
              <a:ext cx="1004" cy="79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9" name="Picture 65" descr="hlad_m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58" y="1933"/>
              <a:ext cx="698" cy="91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500" name="Picture 66" descr="ET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05" y="2976"/>
              <a:ext cx="1419" cy="887"/>
            </a:xfrm>
            <a:prstGeom prst="rect">
              <a:avLst/>
            </a:prstGeom>
            <a:noFill/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501" name="Text Box 67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22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E72B-0E22-4895-8CA2-04E15A68DAA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Skupina 2"/>
          <p:cNvGrpSpPr>
            <a:grpSpLocks/>
          </p:cNvGrpSpPr>
          <p:nvPr/>
        </p:nvGrpSpPr>
        <p:grpSpPr bwMode="auto">
          <a:xfrm>
            <a:off x="496888" y="250825"/>
            <a:ext cx="7823200" cy="6535738"/>
            <a:chOff x="493256" y="203855"/>
            <a:chExt cx="7824040" cy="6536029"/>
          </a:xfrm>
        </p:grpSpPr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683568" y="203855"/>
              <a:ext cx="72668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Proč „ionizující“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pic>
          <p:nvPicPr>
            <p:cNvPr id="21509" name="Picture 89" descr="zareni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0435" y="3484815"/>
              <a:ext cx="4796861" cy="2965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1510" name="Group 90"/>
            <p:cNvGrpSpPr>
              <a:grpSpLocks/>
            </p:cNvGrpSpPr>
            <p:nvPr/>
          </p:nvGrpSpPr>
          <p:grpSpPr bwMode="auto">
            <a:xfrm>
              <a:off x="1248030" y="696524"/>
              <a:ext cx="6420702" cy="2809149"/>
              <a:chOff x="249" y="1389"/>
              <a:chExt cx="5207" cy="2409"/>
            </a:xfrm>
          </p:grpSpPr>
          <p:sp>
            <p:nvSpPr>
              <p:cNvPr id="21513" name="Oval 91"/>
              <p:cNvSpPr>
                <a:spLocks noChangeArrowheads="1"/>
              </p:cNvSpPr>
              <p:nvPr/>
            </p:nvSpPr>
            <p:spPr bwMode="auto">
              <a:xfrm>
                <a:off x="286" y="1587"/>
                <a:ext cx="1860" cy="1762"/>
              </a:xfrm>
              <a:prstGeom prst="ellips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1514" name="Oval 92"/>
              <p:cNvSpPr>
                <a:spLocks noChangeArrowheads="1"/>
              </p:cNvSpPr>
              <p:nvPr/>
            </p:nvSpPr>
            <p:spPr bwMode="auto">
              <a:xfrm>
                <a:off x="3596" y="1570"/>
                <a:ext cx="1860" cy="1762"/>
              </a:xfrm>
              <a:prstGeom prst="ellips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grpSp>
            <p:nvGrpSpPr>
              <p:cNvPr id="21515" name="Group 93"/>
              <p:cNvGrpSpPr>
                <a:grpSpLocks/>
              </p:cNvGrpSpPr>
              <p:nvPr/>
            </p:nvGrpSpPr>
            <p:grpSpPr bwMode="auto">
              <a:xfrm>
                <a:off x="249" y="1389"/>
                <a:ext cx="5035" cy="2409"/>
                <a:chOff x="249" y="1389"/>
                <a:chExt cx="5035" cy="2409"/>
              </a:xfrm>
            </p:grpSpPr>
            <p:sp>
              <p:nvSpPr>
                <p:cNvPr id="2151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280" y="2129"/>
                  <a:ext cx="1271" cy="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cs-CZ" altLang="cs-CZ" sz="2800" b="1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cs-CZ" altLang="cs-CZ" sz="2400" b="1">
                      <a:latin typeface="Times New Roman" pitchFamily="18" charset="0"/>
                    </a:rPr>
                    <a:t>	 </a:t>
                  </a:r>
                  <a:r>
                    <a:rPr lang="cs-CZ" altLang="cs-CZ" sz="2800" b="1">
                      <a:solidFill>
                        <a:srgbClr val="F8F8F8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grpSp>
              <p:nvGrpSpPr>
                <p:cNvPr id="21517" name="Group 95"/>
                <p:cNvGrpSpPr>
                  <a:grpSpLocks/>
                </p:cNvGrpSpPr>
                <p:nvPr/>
              </p:nvGrpSpPr>
              <p:grpSpPr bwMode="auto">
                <a:xfrm>
                  <a:off x="249" y="1389"/>
                  <a:ext cx="5035" cy="2409"/>
                  <a:chOff x="249" y="1389"/>
                  <a:chExt cx="5035" cy="2409"/>
                </a:xfrm>
              </p:grpSpPr>
              <p:sp>
                <p:nvSpPr>
                  <p:cNvPr id="2151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359"/>
                    <a:ext cx="227" cy="22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cs-CZ" altLang="cs-CZ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2151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438" y="23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884" y="240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1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29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2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81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450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4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240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5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178"/>
                    <a:ext cx="590" cy="590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1" y="1861"/>
                    <a:ext cx="1407" cy="1224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90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8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2858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9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658" y="199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543"/>
                    <a:ext cx="136" cy="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326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296"/>
                    <a:ext cx="227" cy="22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293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6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175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38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786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2115"/>
                    <a:ext cx="590" cy="590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798"/>
                    <a:ext cx="1407" cy="1224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2841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013" y="27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93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273"/>
                    <a:ext cx="136" cy="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29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1497"/>
                    <a:ext cx="181" cy="182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20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1951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1389"/>
                    <a:ext cx="544" cy="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50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" y="3475"/>
                    <a:ext cx="2041" cy="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elektricky neutrální atom</a:t>
                    </a:r>
                  </a:p>
                </p:txBody>
              </p:sp>
              <p:sp>
                <p:nvSpPr>
                  <p:cNvPr id="21551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" y="2524"/>
                    <a:ext cx="816" cy="7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záporně </a:t>
                    </a:r>
                  </a:p>
                  <a:p>
                    <a:pPr algn="ctr" eaLnBrk="0" hangingPunct="0">
                      <a:lnSpc>
                        <a:spcPct val="50000"/>
                      </a:lnSpc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nabitý</a:t>
                    </a:r>
                  </a:p>
                  <a:p>
                    <a:pPr algn="ctr" eaLnBrk="0" hangingPunct="0">
                      <a:lnSpc>
                        <a:spcPct val="50000"/>
                      </a:lnSpc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elektron</a:t>
                    </a:r>
                  </a:p>
                </p:txBody>
              </p:sp>
              <p:sp>
                <p:nvSpPr>
                  <p:cNvPr id="21552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1" y="3474"/>
                    <a:ext cx="1543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kladně nabitý iont</a:t>
                    </a:r>
                  </a:p>
                </p:txBody>
              </p:sp>
            </p:grpSp>
          </p:grpSp>
        </p:grpSp>
        <p:sp>
          <p:nvSpPr>
            <p:cNvPr id="21511" name="Text Box 131"/>
            <p:cNvSpPr txBox="1">
              <a:spLocks noChangeArrowheads="1"/>
            </p:cNvSpPr>
            <p:nvPr/>
          </p:nvSpPr>
          <p:spPr bwMode="auto">
            <a:xfrm>
              <a:off x="493256" y="4428852"/>
              <a:ext cx="2964597" cy="107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Vlastnosti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21512" name="Text Box 132"/>
            <p:cNvSpPr txBox="1">
              <a:spLocks noChangeArrowheads="1"/>
            </p:cNvSpPr>
            <p:nvPr/>
          </p:nvSpPr>
          <p:spPr bwMode="auto">
            <a:xfrm>
              <a:off x="2730329" y="6471014"/>
              <a:ext cx="3950722" cy="26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58" name="Freeform 53"/>
          <p:cNvSpPr>
            <a:spLocks/>
          </p:cNvSpPr>
          <p:nvPr/>
        </p:nvSpPr>
        <p:spPr bwMode="auto">
          <a:xfrm>
            <a:off x="1549033" y="168210"/>
            <a:ext cx="112210" cy="1771840"/>
          </a:xfrm>
          <a:custGeom>
            <a:avLst/>
            <a:gdLst>
              <a:gd name="T0" fmla="*/ 151 w 197"/>
              <a:gd name="T1" fmla="*/ 121 h 907"/>
              <a:gd name="T2" fmla="*/ 15 w 197"/>
              <a:gd name="T3" fmla="*/ 103 h 907"/>
              <a:gd name="T4" fmla="*/ 197 w 197"/>
              <a:gd name="T5" fmla="*/ 85 h 907"/>
              <a:gd name="T6" fmla="*/ 15 w 197"/>
              <a:gd name="T7" fmla="*/ 66 h 907"/>
              <a:gd name="T8" fmla="*/ 197 w 197"/>
              <a:gd name="T9" fmla="*/ 48 h 907"/>
              <a:gd name="T10" fmla="*/ 15 w 197"/>
              <a:gd name="T11" fmla="*/ 30 h 907"/>
              <a:gd name="T12" fmla="*/ 106 w 197"/>
              <a:gd name="T13" fmla="*/ 0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907"/>
              <a:gd name="T23" fmla="*/ 197 w 197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907">
                <a:moveTo>
                  <a:pt x="151" y="907"/>
                </a:moveTo>
                <a:cubicBezTo>
                  <a:pt x="79" y="861"/>
                  <a:pt x="7" y="816"/>
                  <a:pt x="15" y="771"/>
                </a:cubicBezTo>
                <a:cubicBezTo>
                  <a:pt x="23" y="726"/>
                  <a:pt x="197" y="680"/>
                  <a:pt x="197" y="635"/>
                </a:cubicBezTo>
                <a:cubicBezTo>
                  <a:pt x="197" y="590"/>
                  <a:pt x="15" y="544"/>
                  <a:pt x="15" y="499"/>
                </a:cubicBezTo>
                <a:cubicBezTo>
                  <a:pt x="15" y="454"/>
                  <a:pt x="197" y="408"/>
                  <a:pt x="197" y="363"/>
                </a:cubicBezTo>
                <a:cubicBezTo>
                  <a:pt x="197" y="318"/>
                  <a:pt x="30" y="287"/>
                  <a:pt x="15" y="227"/>
                </a:cubicBezTo>
                <a:cubicBezTo>
                  <a:pt x="0" y="167"/>
                  <a:pt x="53" y="83"/>
                  <a:pt x="106" y="0"/>
                </a:cubicBezTo>
              </a:path>
            </a:pathLst>
          </a:custGeom>
          <a:noFill/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4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5F485-8988-4A14-90A9-0529F15BEA0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Jak popisujeme zdroj ionizujícího záření ?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2530" name="Text Box 21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395288" y="908050"/>
            <a:ext cx="82089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8F8F8"/>
                </a:solidFill>
              </a:rPr>
              <a:t>Energie vycházející ze zdroje je důsledkem přeměn jader atomů. Látka, u které dochází k přeměnám jader, se nazývá </a:t>
            </a:r>
            <a:r>
              <a:rPr lang="cs-CZ" altLang="cs-CZ" sz="2000" b="1" dirty="0">
                <a:solidFill>
                  <a:srgbClr val="FFFF00"/>
                </a:solidFill>
              </a:rPr>
              <a:t>radioaktivní</a:t>
            </a:r>
            <a:r>
              <a:rPr lang="cs-CZ" altLang="cs-CZ" sz="2000" b="1" dirty="0">
                <a:solidFill>
                  <a:srgbClr val="F8F8F8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400" dirty="0">
                <a:solidFill>
                  <a:srgbClr val="FFFFFF"/>
                </a:solidFill>
              </a:rPr>
              <a:t>Mírou radioaktivity je </a:t>
            </a:r>
            <a:r>
              <a:rPr lang="cs-CZ" altLang="cs-CZ" sz="2400" b="1" dirty="0">
                <a:solidFill>
                  <a:srgbClr val="FFFF00"/>
                </a:solidFill>
              </a:rPr>
              <a:t>aktivita, </a:t>
            </a:r>
            <a:r>
              <a:rPr lang="cs-CZ" altLang="cs-CZ" sz="2400" dirty="0">
                <a:solidFill>
                  <a:srgbClr val="FFFFFF"/>
                </a:solidFill>
              </a:rPr>
              <a:t>je to </a:t>
            </a:r>
            <a:r>
              <a:rPr lang="cs-CZ" altLang="cs-CZ" sz="2400" dirty="0">
                <a:solidFill>
                  <a:srgbClr val="FFFF00"/>
                </a:solidFill>
              </a:rPr>
              <a:t>veličina vztažená ke zdroji</a:t>
            </a:r>
            <a:r>
              <a:rPr lang="cs-CZ" altLang="cs-CZ" sz="2400" dirty="0">
                <a:solidFill>
                  <a:srgbClr val="FFFFFF"/>
                </a:solidFill>
              </a:rPr>
              <a:t>, její jednotkou je </a:t>
            </a:r>
            <a:r>
              <a:rPr lang="cs-CZ" altLang="cs-CZ" sz="2400" b="1" dirty="0">
                <a:solidFill>
                  <a:srgbClr val="FFFF00"/>
                </a:solidFill>
              </a:rPr>
              <a:t>1 Bq</a:t>
            </a:r>
            <a:r>
              <a:rPr lang="cs-CZ" altLang="cs-CZ" sz="2400" dirty="0">
                <a:solidFill>
                  <a:srgbClr val="FFFFFF"/>
                </a:solidFill>
              </a:rPr>
              <a:t> (becquerel, čti „</a:t>
            </a:r>
            <a:r>
              <a:rPr lang="cs-CZ" altLang="cs-CZ" sz="2400" dirty="0" err="1">
                <a:solidFill>
                  <a:srgbClr val="FFFFFF"/>
                </a:solidFill>
              </a:rPr>
              <a:t>bekerel</a:t>
            </a:r>
            <a:r>
              <a:rPr lang="cs-CZ" altLang="cs-CZ" sz="2400" dirty="0">
                <a:solidFill>
                  <a:srgbClr val="FFFFFF"/>
                </a:solidFill>
              </a:rPr>
              <a:t>“).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Aktivitu 1 Bq má látka, u níž dojde průměrně k jedné přeměně jádra za 1 sekundu: </a:t>
            </a:r>
            <a:r>
              <a:rPr lang="cs-CZ" altLang="cs-CZ" sz="2000" b="1" dirty="0">
                <a:solidFill>
                  <a:srgbClr val="FFFF00"/>
                </a:solidFill>
              </a:rPr>
              <a:t>1 Bq představuje velmi malou aktivitu zdroje!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aktivita vztažená k hmotnosti = </a:t>
            </a:r>
            <a:r>
              <a:rPr lang="cs-CZ" altLang="cs-CZ" sz="2000" u="sng" dirty="0">
                <a:solidFill>
                  <a:srgbClr val="FFFFFF"/>
                </a:solidFill>
              </a:rPr>
              <a:t>hmotnostní aktivita</a:t>
            </a:r>
            <a:r>
              <a:rPr lang="cs-CZ" altLang="cs-CZ" sz="2000" dirty="0">
                <a:solidFill>
                  <a:srgbClr val="FFFFFF"/>
                </a:solidFill>
              </a:rPr>
              <a:t> (Bq/kg)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aktivita vztažená k ploše = </a:t>
            </a:r>
            <a:r>
              <a:rPr lang="cs-CZ" altLang="cs-CZ" sz="2000" u="sng" dirty="0">
                <a:solidFill>
                  <a:srgbClr val="FFFFFF"/>
                </a:solidFill>
              </a:rPr>
              <a:t>plošná aktivita</a:t>
            </a:r>
            <a:r>
              <a:rPr lang="cs-CZ" altLang="cs-CZ" sz="2000" dirty="0">
                <a:solidFill>
                  <a:srgbClr val="FFFFFF"/>
                </a:solidFill>
              </a:rPr>
              <a:t> (Bq/m</a:t>
            </a:r>
            <a:r>
              <a:rPr lang="cs-CZ" altLang="cs-CZ" sz="2000" baseline="30000" dirty="0">
                <a:solidFill>
                  <a:srgbClr val="FFFFFF"/>
                </a:solidFill>
              </a:rPr>
              <a:t>2</a:t>
            </a:r>
            <a:r>
              <a:rPr lang="cs-CZ" altLang="cs-CZ" sz="2000" dirty="0">
                <a:solidFill>
                  <a:srgbClr val="FFFFFF"/>
                </a:solidFill>
              </a:rPr>
              <a:t>)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Příklady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v podloží jsou desítky až stovky Bq/kg přírodních radionuklidů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slabé zářiče (etalony) do 1 </a:t>
            </a:r>
            <a:r>
              <a:rPr lang="cs-CZ" altLang="cs-CZ" sz="2000" dirty="0" err="1">
                <a:solidFill>
                  <a:srgbClr val="FFFFFF"/>
                </a:solidFill>
              </a:rPr>
              <a:t>MBq</a:t>
            </a:r>
            <a:r>
              <a:rPr lang="cs-CZ" altLang="cs-CZ" sz="2000" dirty="0">
                <a:solidFill>
                  <a:srgbClr val="FFFFFF"/>
                </a:solidFill>
              </a:rPr>
              <a:t> (milióny Bq)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ozařovače ve zdravotnictví 100 </a:t>
            </a:r>
            <a:r>
              <a:rPr lang="cs-CZ" altLang="cs-CZ" sz="2000" dirty="0" err="1">
                <a:solidFill>
                  <a:srgbClr val="FFFFFF"/>
                </a:solidFill>
              </a:rPr>
              <a:t>GBq</a:t>
            </a:r>
            <a:r>
              <a:rPr lang="cs-CZ" altLang="cs-CZ" sz="2000" dirty="0">
                <a:solidFill>
                  <a:srgbClr val="FFFFFF"/>
                </a:solidFill>
              </a:rPr>
              <a:t> až 10 </a:t>
            </a:r>
            <a:r>
              <a:rPr lang="cs-CZ" altLang="cs-CZ" sz="2000" dirty="0" err="1">
                <a:solidFill>
                  <a:srgbClr val="FFFFFF"/>
                </a:solidFill>
              </a:rPr>
              <a:t>TBq</a:t>
            </a:r>
            <a:r>
              <a:rPr lang="cs-CZ" altLang="cs-CZ" sz="2000" dirty="0">
                <a:solidFill>
                  <a:srgbClr val="FFFFFF"/>
                </a:solidFill>
              </a:rPr>
              <a:t> (stovky miliard až desítky biliónů Bq)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4798E-C040-4262-8CD2-E76AD8E9B05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zdroje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4098" name="Picture 2" descr="Z:\Dokumenty\prezentace\2014\Aktivi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Plošná aktivita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7170" name="Picture 2" descr="Z:\Dokumenty\prezentace\2014\Plosna aktivi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63167" cy="23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74313"/>
      </p:ext>
    </p:extLst>
  </p:cSld>
  <p:clrMapOvr>
    <a:masterClrMapping/>
  </p:clrMapOvr>
</p:sld>
</file>

<file path=ppt/theme/theme1.xml><?xml version="1.0" encoding="utf-8"?>
<a:theme xmlns:a="http://schemas.openxmlformats.org/drawingml/2006/main" name="Mizející mřížka">
  <a:themeElements>
    <a:clrScheme name="Mizející mří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ející mříž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zející mří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2738</TotalTime>
  <Words>1545</Words>
  <Application>Microsoft Office PowerPoint</Application>
  <PresentationFormat>Předvádění na obrazovce (4:3)</PresentationFormat>
  <Paragraphs>280</Paragraphs>
  <Slides>32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Mizející mřížka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Aktivita zdroje </vt:lpstr>
      <vt:lpstr>Plošná aktivita</vt:lpstr>
      <vt:lpstr>Prezentace aplikace PowerPoint</vt:lpstr>
      <vt:lpstr>Dávka</vt:lpstr>
      <vt:lpstr>Dávkový příkon </vt:lpstr>
      <vt:lpstr>Prezentace aplikace PowerPoint</vt:lpstr>
      <vt:lpstr>Prezentace aplikace PowerPoint</vt:lpstr>
      <vt:lpstr>Prezentace aplikace PowerPoint</vt:lpstr>
      <vt:lpstr>Prezentace aplikace PowerPoint</vt:lpstr>
      <vt:lpstr>Základní technická a organizační opatření</vt:lpstr>
      <vt:lpstr>Prezentace aplikace PowerPoint</vt:lpstr>
      <vt:lpstr>Prezentace aplikace PowerPoint</vt:lpstr>
      <vt:lpstr>Co je běžné?</vt:lpstr>
      <vt:lpstr>Co je regulované</vt:lpstr>
      <vt:lpstr>Co je ještě přijatelné při nehodách</vt:lpstr>
      <vt:lpstr>Prezentace aplikace PowerPoint</vt:lpstr>
      <vt:lpstr>Léčba ozářených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SUJB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matzner</dc:creator>
  <cp:lastModifiedBy>Petrová Karla</cp:lastModifiedBy>
  <cp:revision>143</cp:revision>
  <cp:lastPrinted>2014-03-11T06:40:40Z</cp:lastPrinted>
  <dcterms:created xsi:type="dcterms:W3CDTF">2009-05-31T09:13:16Z</dcterms:created>
  <dcterms:modified xsi:type="dcterms:W3CDTF">2016-04-27T09:25:14Z</dcterms:modified>
</cp:coreProperties>
</file>