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58" r:id="rId4"/>
    <p:sldId id="273" r:id="rId5"/>
    <p:sldId id="279" r:id="rId6"/>
    <p:sldId id="280" r:id="rId7"/>
    <p:sldId id="274" r:id="rId8"/>
    <p:sldId id="276" r:id="rId9"/>
    <p:sldId id="277" r:id="rId10"/>
    <p:sldId id="257" r:id="rId11"/>
    <p:sldId id="260" r:id="rId12"/>
    <p:sldId id="259" r:id="rId13"/>
    <p:sldId id="261" r:id="rId14"/>
    <p:sldId id="262" r:id="rId15"/>
    <p:sldId id="263" r:id="rId16"/>
    <p:sldId id="265" r:id="rId17"/>
    <p:sldId id="264" r:id="rId18"/>
    <p:sldId id="272" r:id="rId19"/>
    <p:sldId id="266" r:id="rId20"/>
    <p:sldId id="268" r:id="rId21"/>
    <p:sldId id="271" r:id="rId22"/>
    <p:sldId id="270" r:id="rId23"/>
    <p:sldId id="26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3047F-B314-4593-8AAC-6677327B7C32}" type="datetimeFigureOut">
              <a:rPr lang="cs-CZ" smtClean="0"/>
              <a:t>9.4.2018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82FD74-387B-4845-8921-BFD68970BB4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rena.cespirova@suro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908721"/>
            <a:ext cx="6768752" cy="3096343"/>
          </a:xfrm>
        </p:spPr>
        <p:txBody>
          <a:bodyPr>
            <a:normAutofit/>
          </a:bodyPr>
          <a:lstStyle/>
          <a:p>
            <a:r>
              <a:rPr lang="cs-CZ" dirty="0" smtClean="0"/>
              <a:t>Setkání se zástupci </a:t>
            </a:r>
            <a:r>
              <a:rPr lang="cs-CZ" dirty="0"/>
              <a:t>krajských oddělení krizového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41910" y="5013176"/>
            <a:ext cx="6686549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 smtClean="0"/>
              <a:t>Ing. Irena </a:t>
            </a:r>
            <a:r>
              <a:rPr lang="cs-CZ" sz="2000" b="1" dirty="0" err="1" smtClean="0"/>
              <a:t>Češpírová</a:t>
            </a:r>
            <a:endParaRPr lang="cs-CZ" sz="2000" b="1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Státní ústav radiační ochrany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Praha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95736" y="422108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vzdělávání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683765" cy="71665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ZZS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1909" y="908720"/>
            <a:ext cx="6686550" cy="5002502"/>
          </a:xfrm>
        </p:spPr>
        <p:txBody>
          <a:bodyPr>
            <a:normAutofit lnSpcReduction="10000"/>
          </a:bodyPr>
          <a:lstStyle/>
          <a:p>
            <a:pPr marL="82296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 mimořádných událostí v prostředí se zvýšenou radiací a případně kontaminovaném radioaktivními látkami je nezbytné, aby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ZZS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připravena poskytnout okamžitou pomoc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osobám,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 se v zóně zvýšené radiace nacházejí a které zde utrpěly zranění/trauma. 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potřeba, aby členové ZZS byly připraveni i na provedení neodkladné medicínské intervence a to současně s účinným přerušením a zamezení další expozice obětí i vlastní osoby.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624736" cy="1143000"/>
          </a:xfrm>
        </p:spPr>
        <p:txBody>
          <a:bodyPr anchor="ctr"/>
          <a:lstStyle/>
          <a:p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Program </a:t>
            </a:r>
            <a:r>
              <a:rPr lang="cs-CZ" sz="4400" b="1" dirty="0">
                <a:solidFill>
                  <a:schemeClr val="accent1">
                    <a:lumMod val="75000"/>
                  </a:schemeClr>
                </a:solidFill>
              </a:rPr>
              <a:t>kurzu </a:t>
            </a: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pro ZZS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772816"/>
            <a:ext cx="6552728" cy="4440560"/>
          </a:xfrm>
        </p:spPr>
        <p:txBody>
          <a:bodyPr/>
          <a:lstStyle/>
          <a:p>
            <a:pPr marL="457200" indent="-457200" algn="just"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navržen ve spolupráci s dlouholetou vedoucí subkatedry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Radiační hygiena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postgraduálního vzdělávání ve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zdravotnictví (Ing. Žáčkovou)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dvoudenní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jednotlivé kapitoly a časové dotace lze upravovat dle potřeby včetně většího prostoru pro praktické ukázky a nácviky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9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03950"/>
              </p:ext>
            </p:extLst>
          </p:nvPr>
        </p:nvGraphicFramePr>
        <p:xfrm>
          <a:off x="899592" y="836712"/>
          <a:ext cx="79928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351"/>
                <a:gridCol w="6112417"/>
                <a:gridCol w="1080120"/>
              </a:tblGrid>
              <a:tr h="473617">
                <a:tc>
                  <a:txBody>
                    <a:bodyPr/>
                    <a:lstStyle/>
                    <a:p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Náplň 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6256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Úvod do problematiky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Přehled způsobů ozáření obyvatelstva a profesionálů z různých zdrojů ionizujícího záření - velikosti dávek.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Vysvětlení veličin a jednotek používaných pro stanovení dávek a pro hodnocení míry rizika spojeného s ozářením.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Vysvětlení principů radiační ochrany a jejich uplatnění v systému ochrany před nežádoucími účinky.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hod. </a:t>
                      </a:r>
                      <a:endPara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36425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Biologické účinky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Vysvětlení účinků různých druhů ionizujícího záření na úrovni jádra, atomu, molekul a buněk.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Vysvětlení reakce jednotlivých ozářených tkání a celého organizmu v závislosti na dávce, druhu záření a způsobu ozáření (vnější ozáření, vnitřní kontaminace, lokální a celotělové ozáření, jednorázové a frakcionované ozáření)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Vysvětlení deterministických a stochastických účinků – příklady (zejména ve vztahu k dávkám při mimořádných událostech.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hod</a:t>
                      </a:r>
                      <a:endPara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den – teoretické předměty: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95210"/>
              </p:ext>
            </p:extLst>
          </p:nvPr>
        </p:nvGraphicFramePr>
        <p:xfrm>
          <a:off x="899592" y="1340768"/>
          <a:ext cx="7992888" cy="5105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12"/>
                <a:gridCol w="5821756"/>
                <a:gridCol w="1080120"/>
              </a:tblGrid>
              <a:tr h="655299">
                <a:tc>
                  <a:txBody>
                    <a:bodyPr/>
                    <a:lstStyle/>
                    <a:p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Náplň 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5634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Mimořádné události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Stupnice hodnocení mimořádných událostí (MU)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Přehled nejzávažnějších MU ve světě a v ČR : rozsah, stanovení a hodnocení MU, velikost ozáření obyvatelstva a hodnocení dávek profesionálů při likvidaci MU.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Dlouhodobé důsledky a prevence proti podobným MU na základě „poučení“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hod. </a:t>
                      </a:r>
                      <a:endPara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624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Legislativa, organizace řešení radiační MU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Zakotvení systému RO v požadavcích legislativy ČR na podmínky pro minimalizaci vzniku a důsledků MU (AZ a prováděcí vyhlášky)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Legislativní požadavky na prevenci MU a na postup zajišťující minimalizaci rozsahu a následků MU.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Systém organizace řešení MU v ČR </a:t>
                      </a:r>
                    </a:p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Součinnost se ostatními složkami IZS (HZS, PČR) 	.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hod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56207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den – teoretické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předměty - pokračování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221773"/>
              </p:ext>
            </p:extLst>
          </p:nvPr>
        </p:nvGraphicFramePr>
        <p:xfrm>
          <a:off x="971600" y="332656"/>
          <a:ext cx="7962849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28"/>
                <a:gridCol w="6126148"/>
                <a:gridCol w="837873"/>
              </a:tblGrid>
              <a:tr h="394699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den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Náplň (praktické předměty)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Délka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09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Hodnocení vnějšího ozáření 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Používané dozimetry, stanovení dávek, 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ukázky měření </a:t>
                      </a:r>
                    </a:p>
                    <a:p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Hodnocení úrovně radiace v prostoru zóny MU, stanovení míry závažnosti úrovně radiace </a:t>
                      </a:r>
                    </a:p>
                    <a:p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Řešení praktické úlohy - 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postup členů ZZS v případě nutnosti ošetřit osoby v prostoru zóny 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hod. </a:t>
                      </a:r>
                    </a:p>
                  </a:txBody>
                  <a:tcPr anchor="ctr"/>
                </a:tc>
              </a:tr>
              <a:tr h="3734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Hodnocení vnitřního ozáření</a:t>
                      </a:r>
                      <a:endParaRPr kumimoji="0" lang="cs-CZ" sz="20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Kdy může dojít ke kontaminaci postižených osob a členů poskytujících záchranu. 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Ochrana před kontaminaci a vnitřním ozářením.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 defTabSz="457200" rtl="0" eaLnBrk="1" latinLnBrk="0" hangingPunct="1">
                        <a:buFontTx/>
                        <a:buChar char="-"/>
                      </a:pP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Jaké jsou způsoby stanovení a hodnocení rizika vnitřního ozáření. </a:t>
                      </a:r>
                    </a:p>
                    <a:p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Možnosti ochrany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před kontaminací, požití a vdechnutí radioaktivních látek v případě záchrany osob v zóně MU. </a:t>
                      </a:r>
                    </a:p>
                    <a:p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Praktické ukázky postupu členů ZZS pro minimalizaci rizika vlastní kontaminace. Ochranné pomůcky, jejich používání. </a:t>
                      </a:r>
                    </a:p>
                    <a:p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Dekontaminace osob</a:t>
                      </a: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další postup pro zjištění míry vnitřního ozáření a péče o zasahující i postižené osoby 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hod. </a:t>
                      </a:r>
                    </a:p>
                  </a:txBody>
                  <a:tcPr anchor="ctr"/>
                </a:tc>
              </a:tr>
              <a:tr h="561687">
                <a:tc gridSpan="2">
                  <a:txBody>
                    <a:bodyPr/>
                    <a:lstStyle/>
                    <a:p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Panelová diskuze a závěr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hod. 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848872" cy="257861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ČINNOST ZZS</a:t>
            </a:r>
            <a:br>
              <a:rPr lang="cs-CZ" b="1" dirty="0" smtClean="0"/>
            </a:br>
            <a:r>
              <a:rPr lang="cs-CZ" b="1" dirty="0" smtClean="0"/>
              <a:t>RADIAČNÍ HAVÁRIE,</a:t>
            </a:r>
            <a:br>
              <a:rPr lang="cs-CZ" b="1" dirty="0" smtClean="0"/>
            </a:br>
            <a:r>
              <a:rPr lang="cs-CZ" b="1" dirty="0" smtClean="0"/>
              <a:t>KONTAMINOVANÝ PACIENT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7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1" y="0"/>
            <a:ext cx="6189885" cy="6733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44623"/>
            <a:ext cx="792088" cy="6689017"/>
          </a:xfrm>
          <a:ln>
            <a:solidFill>
              <a:schemeClr val="tx1"/>
            </a:solidFill>
          </a:ln>
        </p:spPr>
        <p:txBody>
          <a:bodyPr vert="vert270">
            <a:norm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Karta činností ZZS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672" y="1772816"/>
            <a:ext cx="7272808" cy="3240360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Vzít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sebou - osobní ochranné pomůcky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elektronický dozimetr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rukavice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rouška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respirátor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Tyvek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pokrývka hlavy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návleky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galoše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35696" y="76470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 činnosti ZZS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12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780928"/>
            <a:ext cx="20895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sz="half" idx="2"/>
          </p:nvPr>
        </p:nvSpPr>
        <p:spPr>
          <a:xfrm>
            <a:off x="1331640" y="260648"/>
            <a:ext cx="7632848" cy="43924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zahájením neodkladné přednemocniční péče: </a:t>
            </a:r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zvolit vhodné OOPP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osobním elektronickém dozimetru nastavit příslušné hodnoty alarmu (10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mikroSv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 a 100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mikroSv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elektronický dozimetr v PE sáčku připevnit na referenční místo na ochranný oděv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potáhnout lůžko jednorázovým igelitovým potahem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příjezdu na místo kontaktovat velitele zásahu → vyžádat si veškeré relevantní údaje k situaci</a:t>
            </a:r>
          </a:p>
        </p:txBody>
      </p:sp>
      <p:pic>
        <p:nvPicPr>
          <p:cNvPr id="1026" name="Picture 2" descr="Q:\_PRISTROJE\Foto_pristroje\p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1296144" cy="186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_PRISTROJE\Foto_pristroje\ur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0334"/>
            <a:ext cx="1362716" cy="18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Vypl&amp;ncaron;te alternativní tex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4615"/>
            <a:ext cx="1152128" cy="1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1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9632" y="44624"/>
            <a:ext cx="7632848" cy="6552728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Neodkladná přednemocniční péče: </a:t>
            </a:r>
            <a:endParaRPr lang="cs-CZ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práci dbát na veškeré zásady ochrany před kontaminací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každému raněnému přistupovat jako k potenciálně kontaminovanému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jsou-li ohroženy základní životní funkce pacienta, provést neodkladně všechny zákroky k jejich obnovení a to bez ohledu na to, zda je pacient kontaminován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roztřídit pacienty k transportu do cílové nemocnice → metoda START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lékařské ošetření a třídění pacientů, kteří nejsou bezprostředně v ohrožení života → provést až po zevní dekontaminaci na místě → dekontaminaci provádí zasahující jednotky HZS </a:t>
            </a:r>
          </a:p>
        </p:txBody>
      </p:sp>
    </p:spTree>
    <p:extLst>
      <p:ext uri="{BB962C8B-B14F-4D97-AF65-F5344CB8AC3E}">
        <p14:creationId xmlns:p14="http://schemas.microsoft.com/office/powerpoint/2010/main" val="16720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224811" cy="128089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všechno se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potenciálně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může stát (s dosahem na území ČR)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nehoda při transportu zdrojů ionizujícího záření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nehoda při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transportu jaderného paliva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nález/ztráta/krádež zdroje ionizujícího záření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zneužití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ionizujícího záření (teroristický čin – špinavá bomba, silný zářič umístěný tak, aby ozářil velké množství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osob, kontaminace vody/potravin)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havárie na české JE (Dukovany, Temelín)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havárie na slovenské JE (Jaslovské Bohunice)</a:t>
            </a:r>
          </a:p>
        </p:txBody>
      </p:sp>
    </p:spTree>
    <p:extLst>
      <p:ext uri="{BB962C8B-B14F-4D97-AF65-F5344CB8AC3E}">
        <p14:creationId xmlns:p14="http://schemas.microsoft.com/office/powerpoint/2010/main" val="26348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620688"/>
            <a:ext cx="7560840" cy="54726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do cílové nemocnice: </a:t>
            </a:r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práci dbát na veškeré zásady ochrany před kontaminací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každému raněnému přistupovat jako k potenciálně kontaminovanému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pacienty (pokud to stav pacienta umožňuje) před transportem zbavit svrchního oděvu (bunda, svetr, kalhoty apod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cs-CZ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odstraněním svrchní vrstvy oděvu dojde k významné dekontaminaci </a:t>
            </a:r>
            <a:r>
              <a:rPr lang="cs-CZ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raněného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provést rozstřižením oděvu (zabrání se případné zvýšené kontaminaci obličejové části pacienta) 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odstraněný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svrchní oděv pacienta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uložit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5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3"/>
          <p:cNvSpPr txBox="1">
            <a:spLocks/>
          </p:cNvSpPr>
          <p:nvPr/>
        </p:nvSpPr>
        <p:spPr>
          <a:xfrm>
            <a:off x="1403648" y="548680"/>
            <a:ext cx="7314016" cy="27363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ukončení neodkladné přednemocniční péče: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3" charset="2"/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 3" charset="2"/>
              <a:buBlip>
                <a:blip r:embed="rId2"/>
              </a:buBlip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kontaminace zasahujících osob a vozidla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 3" charset="2"/>
              <a:buBlip>
                <a:blip r:embed="rId2"/>
              </a:buBlip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dekontaminace u kontaminovaných zasahujících osob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 3" charset="2"/>
              <a:buBlip>
                <a:blip r:embed="rId2"/>
              </a:buBlip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odečíst obdržené externí dávky → zaznamenat 	</a:t>
            </a:r>
          </a:p>
          <a:p>
            <a:pPr marL="82296" indent="0">
              <a:buFont typeface="Wingdings 3" charset="2"/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515613" cy="263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60" y="3789041"/>
            <a:ext cx="3419611" cy="256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683765" cy="128089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můžeme pomoci: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5736" y="1412776"/>
            <a:ext cx="6360715" cy="4968552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normální 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situace</a:t>
            </a:r>
          </a:p>
          <a:p>
            <a:pPr marL="742950" lvl="2" indent="-342900">
              <a:spcBef>
                <a:spcPts val="0"/>
              </a:spcBef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školit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>
              <a:spcBef>
                <a:spcPts val="0"/>
              </a:spcBef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přednášet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>
              <a:spcBef>
                <a:spcPts val="0"/>
              </a:spcBef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pořádat 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cvičení,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>
              <a:spcBef>
                <a:spcPts val="0"/>
              </a:spcBef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 – </a:t>
            </a:r>
            <a:r>
              <a:rPr lang="cs-CZ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2" indent="-342900">
              <a:spcBef>
                <a:spcPts val="0"/>
              </a:spcBef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pomoci při výběru OOP a přístrojů</a:t>
            </a:r>
          </a:p>
          <a:p>
            <a:pPr marL="400050" lvl="2" indent="0">
              <a:spcBef>
                <a:spcPts val="0"/>
              </a:spcBef>
              <a:buNone/>
            </a:pP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havárie</a:t>
            </a:r>
          </a:p>
          <a:p>
            <a:pPr lvl="1">
              <a:spcBef>
                <a:spcPts val="0"/>
              </a:spcBef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počítat obdržené dávky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vysvětlovat riziko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121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691680" y="620688"/>
            <a:ext cx="4680520" cy="9361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91680" y="2420888"/>
            <a:ext cx="7242008" cy="3827512"/>
          </a:xfrm>
        </p:spPr>
        <p:txBody>
          <a:bodyPr/>
          <a:lstStyle/>
          <a:p>
            <a:pPr marL="82296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Kontakt:</a:t>
            </a:r>
          </a:p>
          <a:p>
            <a:pPr marL="82296" indent="0">
              <a:buNone/>
            </a:pP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Irena 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Češpírová</a:t>
            </a:r>
            <a:endParaRPr 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havarijní připravenosti</a:t>
            </a:r>
          </a:p>
          <a:p>
            <a:pPr marL="82296" indent="0">
              <a:buNone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ústav radiační ochrany,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v.v.i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(SÚRO)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Bartoškova 28; 140 00 Praha 4 – Nusle</a:t>
            </a:r>
          </a:p>
          <a:p>
            <a:pPr marL="82296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irena.cespirova@suro.cz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7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764704"/>
            <a:ext cx="6552728" cy="5304656"/>
          </a:xfrm>
        </p:spPr>
        <p:txBody>
          <a:bodyPr>
            <a:norm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(zejména IAEA, EU) a odpovědné české instituce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(SÚJB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vyžadují, aby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zainteresované osoby byly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vhodným způsobem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vyškoleny v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problematice radiační ochrany tak, aby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 případě potřeby - mohly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zhodnotit riziko spojené s ozářením, tzn. ani ho zbytečně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nepřeceňovat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nepodceňovat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byly schopné ochránit sebe a okolí včetně přijetí doporučených adekvátních opatření.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683765" cy="936104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osoby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712" y="1124744"/>
            <a:ext cx="6624736" cy="5040560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zasahující osoby -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pod přísahou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(hasiči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policie,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armáda),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pracovníci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SÚJB, ostatní pracovníci IZS (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pravidelná školení, která musí zabezpečit zaměstnavatel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osoby, které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mohly vstupovat do kontaminovaného území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účelem výkonu své profese – např. veterináři (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nelze školit „dopředu“ – musí být poučeni na odpovídající úrovni před vstupem do kontaminovaného území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osoby odpovědné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zavádění ochranných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opatření – hejtmani, starostové ORP (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školeni pracovníky HZS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047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88832" cy="115212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TMT HANDBOOK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Triage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Monitoring and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exposed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ionising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malevolent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628260" cy="4947111"/>
          </a:xfrm>
        </p:spPr>
      </p:pic>
    </p:spTree>
    <p:extLst>
      <p:ext uri="{BB962C8B-B14F-4D97-AF65-F5344CB8AC3E}">
        <p14:creationId xmlns:p14="http://schemas.microsoft.com/office/powerpoint/2010/main" val="3110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88666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TMT HANDBOOK - kapitoly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1909" y="1412776"/>
            <a:ext cx="6686550" cy="4498446"/>
          </a:xfrm>
        </p:spPr>
        <p:txBody>
          <a:bodyPr/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Informovanost a komunikační strategie</a:t>
            </a: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Triáž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monitoring (trauma a radiologická)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Dekontaminace osob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Radiační monitoring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nemocnic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Dlouhodobá péče o pacienty</a:t>
            </a: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8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683765" cy="78866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Cvičení INEX - 4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412776"/>
            <a:ext cx="7008787" cy="5040560"/>
          </a:xfrm>
        </p:spPr>
        <p:txBody>
          <a:bodyPr>
            <a:noAutofit/>
          </a:bodyPr>
          <a:lstStyle/>
          <a:p>
            <a:r>
              <a:rPr lang="cs-CZ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Pořadatel: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cvičení organizovaná Organizací pro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ekonomickou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spolupráci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rozvoj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(Agenturou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jadernou energii), OECD NEA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ČR SÚJB;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Téma: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Činnost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orgánů krizového řízení, složek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 a dalších subjektů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řešení mimořádné události vzniklé v souvislosti se simulovaným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teroristickým útokem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„špinavou bombou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  <a:p>
            <a:r>
              <a:rPr lang="cs-CZ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Kdy a kde: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2012 – 2016,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vybraná města ve všech krajích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Cíl: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Procvičit/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zdokonalit havarijní připravenost na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teroristický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útok 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vyhodnocení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cvičení mezi jednotlivými cvičícími si vyměnit zkušenosti a identifikovat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dobrou praxi/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dobré příklady připravenosti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KŠ na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jednotlivých úrovních</a:t>
            </a:r>
          </a:p>
          <a:p>
            <a:r>
              <a:rPr lang="cs-CZ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Průběh: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moderátor zadával postupně situace a úkoly, každá složka měla za úkol popsat svou činnost; jednotlivé etapy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(úkoly)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měly přesně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daný časový rámec.</a:t>
            </a:r>
          </a:p>
        </p:txBody>
      </p:sp>
    </p:spTree>
    <p:extLst>
      <p:ext uri="{BB962C8B-B14F-4D97-AF65-F5344CB8AC3E}">
        <p14:creationId xmlns:p14="http://schemas.microsoft.com/office/powerpoint/2010/main" val="202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296819" cy="674712"/>
          </a:xfrm>
        </p:spPr>
        <p:txBody>
          <a:bodyPr>
            <a:normAutofit/>
          </a:bodyPr>
          <a:lstStyle/>
          <a:p>
            <a:pPr algn="ctr"/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Vysvětlení činnosti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6264696" cy="536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5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3006" y="404664"/>
            <a:ext cx="7224811" cy="128089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Simulovaná situace po „výbuchu“ špinavé bomby na náměstí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90" y="1797860"/>
            <a:ext cx="7509512" cy="42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j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Muj</Template>
  <TotalTime>869</TotalTime>
  <Words>1207</Words>
  <Application>Microsoft Office PowerPoint</Application>
  <PresentationFormat>Předvádění na obrazovce (4:3)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Muj</vt:lpstr>
      <vt:lpstr>Setkání se zástupci krajských oddělení krizového řízení</vt:lpstr>
      <vt:lpstr>Co všechno se potenciálně může stát (s dosahem na území ČR)</vt:lpstr>
      <vt:lpstr>Prezentace aplikace PowerPoint</vt:lpstr>
      <vt:lpstr>Zainteresované osoby</vt:lpstr>
      <vt:lpstr>TMT HANDBOOK (Triage, Monitoring and Treatmen of people exposed to ionising radiation following a malevolent act)</vt:lpstr>
      <vt:lpstr>TMT HANDBOOK - kapitoly</vt:lpstr>
      <vt:lpstr>Cvičení INEX - 4</vt:lpstr>
      <vt:lpstr>Vysvětlení činnosti</vt:lpstr>
      <vt:lpstr>Simulovaná situace po „výbuchu“ špinavé bomby na náměstí</vt:lpstr>
      <vt:lpstr>Pro ZZS</vt:lpstr>
      <vt:lpstr>Program kurzu pro ZZS</vt:lpstr>
      <vt:lpstr>1. den – teoretické předměty:</vt:lpstr>
      <vt:lpstr>1. den – teoretické předměty - pokračování</vt:lpstr>
      <vt:lpstr>Prezentace aplikace PowerPoint</vt:lpstr>
      <vt:lpstr> ČINNOST ZZS RADIAČNÍ HAVÁRIE, KONTAMINOVANÝ PACIENT</vt:lpstr>
      <vt:lpstr>Karta činností ZZS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 čem můžeme pomoci:</vt:lpstr>
      <vt:lpstr>Děkuji za pozornost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s řediteli krajských …</dc:title>
  <dc:creator>Ing. Irena Češpírová</dc:creator>
  <cp:lastModifiedBy>irena.cespirova</cp:lastModifiedBy>
  <cp:revision>69</cp:revision>
  <dcterms:created xsi:type="dcterms:W3CDTF">2018-03-20T07:01:38Z</dcterms:created>
  <dcterms:modified xsi:type="dcterms:W3CDTF">2018-04-09T04:51:44Z</dcterms:modified>
</cp:coreProperties>
</file>