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50" r:id="rId2"/>
    <p:sldMasterId id="2147483673" r:id="rId3"/>
    <p:sldMasterId id="2147483685" r:id="rId4"/>
    <p:sldMasterId id="2147483697" r:id="rId5"/>
    <p:sldMasterId id="2147483709" r:id="rId6"/>
    <p:sldMasterId id="2147483721" r:id="rId7"/>
    <p:sldMasterId id="2147483733" r:id="rId8"/>
    <p:sldMasterId id="2147483745" r:id="rId9"/>
    <p:sldMasterId id="2147483757" r:id="rId10"/>
    <p:sldMasterId id="2147483769" r:id="rId11"/>
    <p:sldMasterId id="2147483781" r:id="rId12"/>
    <p:sldMasterId id="2147483793" r:id="rId13"/>
    <p:sldMasterId id="2147483805" r:id="rId14"/>
    <p:sldMasterId id="2147483817" r:id="rId15"/>
    <p:sldMasterId id="2147483829" r:id="rId16"/>
    <p:sldMasterId id="2147483841" r:id="rId17"/>
    <p:sldMasterId id="2147483853" r:id="rId18"/>
    <p:sldMasterId id="2147483865" r:id="rId19"/>
    <p:sldMasterId id="2147483877" r:id="rId20"/>
    <p:sldMasterId id="2147483889" r:id="rId21"/>
    <p:sldMasterId id="2147483901" r:id="rId22"/>
  </p:sldMasterIdLst>
  <p:notesMasterIdLst>
    <p:notesMasterId r:id="rId65"/>
  </p:notesMasterIdLst>
  <p:handoutMasterIdLst>
    <p:handoutMasterId r:id="rId66"/>
  </p:handoutMasterIdLst>
  <p:sldIdLst>
    <p:sldId id="301" r:id="rId23"/>
    <p:sldId id="302" r:id="rId24"/>
    <p:sldId id="327" r:id="rId25"/>
    <p:sldId id="328" r:id="rId26"/>
    <p:sldId id="259" r:id="rId27"/>
    <p:sldId id="297" r:id="rId28"/>
    <p:sldId id="291" r:id="rId29"/>
    <p:sldId id="290" r:id="rId30"/>
    <p:sldId id="292" r:id="rId31"/>
    <p:sldId id="295" r:id="rId32"/>
    <p:sldId id="293" r:id="rId33"/>
    <p:sldId id="298" r:id="rId34"/>
    <p:sldId id="299" r:id="rId35"/>
    <p:sldId id="300"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31" r:id="rId60"/>
    <p:sldId id="326" r:id="rId61"/>
    <p:sldId id="329" r:id="rId62"/>
    <p:sldId id="330" r:id="rId63"/>
    <p:sldId id="332" r:id="rId64"/>
  </p:sldIdLst>
  <p:sldSz cx="9144000" cy="6858000" type="screen4x3"/>
  <p:notesSz cx="9926638" cy="6797675"/>
  <p:defaultTextStyle>
    <a:defPPr>
      <a:defRPr lang="cs-CZ"/>
    </a:defPPr>
    <a:lvl1pPr algn="l" rtl="0" eaLnBrk="0" fontAlgn="base" hangingPunct="0">
      <a:spcBef>
        <a:spcPct val="0"/>
      </a:spcBef>
      <a:spcAft>
        <a:spcPct val="0"/>
      </a:spcAft>
      <a:defRPr sz="4400" kern="1200">
        <a:solidFill>
          <a:schemeClr val="tx1"/>
        </a:solidFill>
        <a:latin typeface="Arial" charset="0"/>
        <a:ea typeface="+mn-ea"/>
        <a:cs typeface="+mn-cs"/>
      </a:defRPr>
    </a:lvl1pPr>
    <a:lvl2pPr marL="457200" algn="l" rtl="0" eaLnBrk="0" fontAlgn="base" hangingPunct="0">
      <a:spcBef>
        <a:spcPct val="0"/>
      </a:spcBef>
      <a:spcAft>
        <a:spcPct val="0"/>
      </a:spcAft>
      <a:defRPr sz="4400" kern="1200">
        <a:solidFill>
          <a:schemeClr val="tx1"/>
        </a:solidFill>
        <a:latin typeface="Arial" charset="0"/>
        <a:ea typeface="+mn-ea"/>
        <a:cs typeface="+mn-cs"/>
      </a:defRPr>
    </a:lvl2pPr>
    <a:lvl3pPr marL="914400" algn="l" rtl="0" eaLnBrk="0" fontAlgn="base" hangingPunct="0">
      <a:spcBef>
        <a:spcPct val="0"/>
      </a:spcBef>
      <a:spcAft>
        <a:spcPct val="0"/>
      </a:spcAft>
      <a:defRPr sz="4400" kern="1200">
        <a:solidFill>
          <a:schemeClr val="tx1"/>
        </a:solidFill>
        <a:latin typeface="Arial" charset="0"/>
        <a:ea typeface="+mn-ea"/>
        <a:cs typeface="+mn-cs"/>
      </a:defRPr>
    </a:lvl3pPr>
    <a:lvl4pPr marL="1371600" algn="l" rtl="0" eaLnBrk="0" fontAlgn="base" hangingPunct="0">
      <a:spcBef>
        <a:spcPct val="0"/>
      </a:spcBef>
      <a:spcAft>
        <a:spcPct val="0"/>
      </a:spcAft>
      <a:defRPr sz="4400" kern="1200">
        <a:solidFill>
          <a:schemeClr val="tx1"/>
        </a:solidFill>
        <a:latin typeface="Arial" charset="0"/>
        <a:ea typeface="+mn-ea"/>
        <a:cs typeface="+mn-cs"/>
      </a:defRPr>
    </a:lvl4pPr>
    <a:lvl5pPr marL="1828800" algn="l" rtl="0" eaLnBrk="0" fontAlgn="base" hangingPunct="0">
      <a:spcBef>
        <a:spcPct val="0"/>
      </a:spcBef>
      <a:spcAft>
        <a:spcPct val="0"/>
      </a:spcAft>
      <a:defRPr sz="4400" kern="1200">
        <a:solidFill>
          <a:schemeClr val="tx1"/>
        </a:solidFill>
        <a:latin typeface="Arial" charset="0"/>
        <a:ea typeface="+mn-ea"/>
        <a:cs typeface="+mn-cs"/>
      </a:defRPr>
    </a:lvl5pPr>
    <a:lvl6pPr marL="2286000" algn="l" defTabSz="914400" rtl="0" eaLnBrk="1" latinLnBrk="0" hangingPunct="1">
      <a:defRPr sz="4400" kern="1200">
        <a:solidFill>
          <a:schemeClr val="tx1"/>
        </a:solidFill>
        <a:latin typeface="Arial" charset="0"/>
        <a:ea typeface="+mn-ea"/>
        <a:cs typeface="+mn-cs"/>
      </a:defRPr>
    </a:lvl6pPr>
    <a:lvl7pPr marL="2743200" algn="l" defTabSz="914400" rtl="0" eaLnBrk="1" latinLnBrk="0" hangingPunct="1">
      <a:defRPr sz="4400" kern="1200">
        <a:solidFill>
          <a:schemeClr val="tx1"/>
        </a:solidFill>
        <a:latin typeface="Arial" charset="0"/>
        <a:ea typeface="+mn-ea"/>
        <a:cs typeface="+mn-cs"/>
      </a:defRPr>
    </a:lvl7pPr>
    <a:lvl8pPr marL="3200400" algn="l" defTabSz="914400" rtl="0" eaLnBrk="1" latinLnBrk="0" hangingPunct="1">
      <a:defRPr sz="4400" kern="1200">
        <a:solidFill>
          <a:schemeClr val="tx1"/>
        </a:solidFill>
        <a:latin typeface="Arial" charset="0"/>
        <a:ea typeface="+mn-ea"/>
        <a:cs typeface="+mn-cs"/>
      </a:defRPr>
    </a:lvl8pPr>
    <a:lvl9pPr marL="3657600" algn="l" defTabSz="914400" rtl="0" eaLnBrk="1" latinLnBrk="0" hangingPunct="1">
      <a:defRPr sz="4400"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8FAD"/>
    <a:srgbClr val="38546E"/>
    <a:srgbClr val="5F8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5" autoAdjust="0"/>
    <p:restoredTop sz="94668" autoAdjust="0"/>
  </p:normalViewPr>
  <p:slideViewPr>
    <p:cSldViewPr snapToGrid="0">
      <p:cViewPr>
        <p:scale>
          <a:sx n="118" d="100"/>
          <a:sy n="118" d="100"/>
        </p:scale>
        <p:origin x="-1434" y="-72"/>
      </p:cViewPr>
      <p:guideLst>
        <p:guide orient="horz" pos="2160"/>
        <p:guide pos="2880"/>
      </p:guideLst>
    </p:cSldViewPr>
  </p:slideViewPr>
  <p:notesTextViewPr>
    <p:cViewPr>
      <p:scale>
        <a:sx n="100" d="100"/>
        <a:sy n="100" d="100"/>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4.xml"/><Relationship Id="rId39" Type="http://schemas.openxmlformats.org/officeDocument/2006/relationships/slide" Target="slides/slide17.xml"/><Relationship Id="rId21" Type="http://schemas.openxmlformats.org/officeDocument/2006/relationships/slideMaster" Target="slideMasters/slideMaster21.xml"/><Relationship Id="rId34" Type="http://schemas.openxmlformats.org/officeDocument/2006/relationships/slide" Target="slides/slide12.xml"/><Relationship Id="rId42" Type="http://schemas.openxmlformats.org/officeDocument/2006/relationships/slide" Target="slides/slide20.xml"/><Relationship Id="rId47" Type="http://schemas.openxmlformats.org/officeDocument/2006/relationships/slide" Target="slides/slide25.xml"/><Relationship Id="rId50" Type="http://schemas.openxmlformats.org/officeDocument/2006/relationships/slide" Target="slides/slide28.xml"/><Relationship Id="rId55" Type="http://schemas.openxmlformats.org/officeDocument/2006/relationships/slide" Target="slides/slide33.xml"/><Relationship Id="rId63" Type="http://schemas.openxmlformats.org/officeDocument/2006/relationships/slide" Target="slides/slide41.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2.xml"/><Relationship Id="rId32" Type="http://schemas.openxmlformats.org/officeDocument/2006/relationships/slide" Target="slides/slide10.xml"/><Relationship Id="rId37" Type="http://schemas.openxmlformats.org/officeDocument/2006/relationships/slide" Target="slides/slide15.xml"/><Relationship Id="rId40" Type="http://schemas.openxmlformats.org/officeDocument/2006/relationships/slide" Target="slides/slide18.xml"/><Relationship Id="rId45" Type="http://schemas.openxmlformats.org/officeDocument/2006/relationships/slide" Target="slides/slide23.xml"/><Relationship Id="rId53" Type="http://schemas.openxmlformats.org/officeDocument/2006/relationships/slide" Target="slides/slide31.xml"/><Relationship Id="rId58" Type="http://schemas.openxmlformats.org/officeDocument/2006/relationships/slide" Target="slides/slide36.xml"/><Relationship Id="rId66"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61" Type="http://schemas.openxmlformats.org/officeDocument/2006/relationships/slide" Target="slides/slide39.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 Target="slides/slide5.xml"/><Relationship Id="rId30" Type="http://schemas.openxmlformats.org/officeDocument/2006/relationships/slide" Target="slides/slide8.xml"/><Relationship Id="rId35" Type="http://schemas.openxmlformats.org/officeDocument/2006/relationships/slide" Target="slides/slide13.xml"/><Relationship Id="rId43" Type="http://schemas.openxmlformats.org/officeDocument/2006/relationships/slide" Target="slides/slide21.xml"/><Relationship Id="rId48" Type="http://schemas.openxmlformats.org/officeDocument/2006/relationships/slide" Target="slides/slide26.xml"/><Relationship Id="rId56" Type="http://schemas.openxmlformats.org/officeDocument/2006/relationships/slide" Target="slides/slide34.xml"/><Relationship Id="rId64" Type="http://schemas.openxmlformats.org/officeDocument/2006/relationships/slide" Target="slides/slide42.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29.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3.xml"/><Relationship Id="rId33" Type="http://schemas.openxmlformats.org/officeDocument/2006/relationships/slide" Target="slides/slide11.xml"/><Relationship Id="rId38" Type="http://schemas.openxmlformats.org/officeDocument/2006/relationships/slide" Target="slides/slide16.xml"/><Relationship Id="rId46" Type="http://schemas.openxmlformats.org/officeDocument/2006/relationships/slide" Target="slides/slide24.xml"/><Relationship Id="rId59" Type="http://schemas.openxmlformats.org/officeDocument/2006/relationships/slide" Target="slides/slide37.xml"/><Relationship Id="rId67" Type="http://schemas.openxmlformats.org/officeDocument/2006/relationships/commentAuthors" Target="commentAuthors.xml"/><Relationship Id="rId20" Type="http://schemas.openxmlformats.org/officeDocument/2006/relationships/slideMaster" Target="slideMasters/slideMaster20.xml"/><Relationship Id="rId41" Type="http://schemas.openxmlformats.org/officeDocument/2006/relationships/slide" Target="slides/slide19.xml"/><Relationship Id="rId54" Type="http://schemas.openxmlformats.org/officeDocument/2006/relationships/slide" Target="slides/slide32.xml"/><Relationship Id="rId62" Type="http://schemas.openxmlformats.org/officeDocument/2006/relationships/slide" Target="slides/slide40.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5-04T11:21:18.270" idx="1">
    <p:pos x="3512" y="1281"/>
    <p:text>z263/2016 §2 odst. 2 písm. e)</p:text>
  </p:cm>
  <p:cm authorId="1" dt="2017-05-04T11:47:44.475" idx="2">
    <p:pos x="5118" y="2327"/>
    <p:text>z263/2016 § 63 odst. 1</p:text>
  </p:cm>
  <p:cm authorId="1" dt="2017-05-04T12:16:37.566" idx="4">
    <p:pos x="5177" y="3336"/>
    <p:text>z263/2016 § 2 odst. 3 písm. d)</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17-05-03T15:59:11.356" idx="5">
    <p:pos x="2535" y="1391"/>
    <p:text>z18/1997 § 4 odst. 7 </p:text>
  </p:cm>
  <p:cm authorId="1" dt="2017-05-03T15:59:14.351" idx="6">
    <p:pos x="2555" y="2676"/>
    <p:text>v307/2002 § 92 odst. 5 </p:text>
  </p:cm>
  <p:cm authorId="1" dt="2017-05-03T15:59:17.160" idx="7">
    <p:pos x="4952" y="2506"/>
    <p:text>z263/2016 § 104 odst. 4 </p:text>
  </p:cm>
  <p:cm authorId="1" dt="2017-05-04T12:15:39.394" idx="3">
    <p:pos x="5080" y="1504"/>
    <p:text>z263/2016 § 104 odst. 4</p:text>
  </p:cm>
  <p:cm authorId="1" dt="2017-05-05T13:38:32.657" idx="1">
    <p:pos x="5104" y="3897"/>
    <p:text>V422/2016 § 4 odst. 3, 4
Z263/2016 § 80 odst. 4 písm. d)</p:text>
  </p:cm>
</p:cmLst>
</file>

<file path=ppt/comments/comment3.xml><?xml version="1.0" encoding="utf-8"?>
<p:cmLst xmlns:a="http://schemas.openxmlformats.org/drawingml/2006/main" xmlns:r="http://schemas.openxmlformats.org/officeDocument/2006/relationships" xmlns:p="http://schemas.openxmlformats.org/presentationml/2006/main">
  <p:cm authorId="1" dt="2017-05-03T15:58:49.875" idx="2">
    <p:pos x="2327" y="1604"/>
    <p:text>V307/2002 § 84 odst.4 a § 85 odst. 4 </p:text>
  </p:cm>
  <p:cm authorId="1" dt="2017-05-03T15:58:59.781" idx="4">
    <p:pos x="5136" y="1493"/>
    <p:text>V422/2016 § 33 odst. 5</p:text>
  </p:cm>
</p:cmLst>
</file>

<file path=ppt/comments/comment4.xml><?xml version="1.0" encoding="utf-8"?>
<p:cmLst xmlns:a="http://schemas.openxmlformats.org/drawingml/2006/main" xmlns:r="http://schemas.openxmlformats.org/officeDocument/2006/relationships" xmlns:p="http://schemas.openxmlformats.org/presentationml/2006/main">
  <p:cm authorId="1" dt="2017-05-03T16:13:06.869" idx="1">
    <p:pos x="2475" y="1825"/>
    <p:text>Z18/1997 § 4 odst.7</p:text>
  </p:cm>
  <p:cm authorId="1" dt="2017-05-03T16:19:57.901" idx="2">
    <p:pos x="5064" y="1413"/>
    <p:text>z263/2016 § 104 odst. 5</p:text>
  </p:cm>
  <p:cm authorId="1" dt="2017-05-03T16:26:01.071" idx="3">
    <p:pos x="4973" y="2537"/>
    <p:text>z263/2016 § 104 </p:text>
  </p:cm>
</p:cmLst>
</file>

<file path=ppt/comments/comment5.xml><?xml version="1.0" encoding="utf-8"?>
<p:cmLst xmlns:a="http://schemas.openxmlformats.org/drawingml/2006/main" xmlns:r="http://schemas.openxmlformats.org/officeDocument/2006/relationships" xmlns:p="http://schemas.openxmlformats.org/presentationml/2006/main">
  <p:cm authorId="1" dt="2017-05-05T13:49:28.775" idx="2">
    <p:pos x="5176" y="1005"/>
    <p:text>v422/2016 § 108 § 109 § 116</p:text>
  </p:cm>
</p:cmLst>
</file>

<file path=ppt/comments/comment6.xml><?xml version="1.0" encoding="utf-8"?>
<p:cmLst xmlns:a="http://schemas.openxmlformats.org/drawingml/2006/main" xmlns:r="http://schemas.openxmlformats.org/officeDocument/2006/relationships" xmlns:p="http://schemas.openxmlformats.org/presentationml/2006/main">
  <p:cm authorId="1" dt="2017-05-03T16:36:16.667" idx="4">
    <p:pos x="4931" y="1303"/>
    <p:text>z263/2016 § 104 odst. 5</p:text>
  </p:cm>
</p:cmLst>
</file>

<file path=ppt/comments/comment7.xml><?xml version="1.0" encoding="utf-8"?>
<p:cmLst xmlns:a="http://schemas.openxmlformats.org/drawingml/2006/main" xmlns:r="http://schemas.openxmlformats.org/officeDocument/2006/relationships" xmlns:p="http://schemas.openxmlformats.org/presentationml/2006/main">
  <p:cm authorId="1" dt="2017-05-04T14:56:55.118" idx="1">
    <p:pos x="5064" y="1239"/>
    <p:text>v422/2016 § 108</p:text>
  </p:cm>
</p:cmLst>
</file>

<file path=ppt/comments/comment8.xml><?xml version="1.0" encoding="utf-8"?>
<p:cmLst xmlns:a="http://schemas.openxmlformats.org/drawingml/2006/main" xmlns:r="http://schemas.openxmlformats.org/officeDocument/2006/relationships" xmlns:p="http://schemas.openxmlformats.org/presentationml/2006/main">
  <p:cm authorId="1" dt="2017-05-04T15:34:10.099" idx="1">
    <p:pos x="5448" y="999"/>
    <p:text>v422/2016 § 109</p:text>
  </p:cm>
</p:cmLst>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4099" name="Rectangle 3"/>
          <p:cNvSpPr>
            <a:spLocks noGrp="1" noChangeArrowheads="1"/>
          </p:cNvSpPr>
          <p:nvPr>
            <p:ph type="dt" sz="quarter" idx="1"/>
          </p:nvPr>
        </p:nvSpPr>
        <p:spPr bwMode="auto">
          <a:xfrm>
            <a:off x="5622798"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ltLang="cs-CZ"/>
          </a:p>
        </p:txBody>
      </p:sp>
      <p:sp>
        <p:nvSpPr>
          <p:cNvPr id="4100" name="Rectangle 4"/>
          <p:cNvSpPr>
            <a:spLocks noGrp="1" noChangeArrowheads="1"/>
          </p:cNvSpPr>
          <p:nvPr>
            <p:ph type="ftr" sz="quarter" idx="2"/>
          </p:nvPr>
        </p:nvSpPr>
        <p:spPr bwMode="auto">
          <a:xfrm>
            <a:off x="0"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4101" name="Rectangle 5"/>
          <p:cNvSpPr>
            <a:spLocks noGrp="1" noChangeArrowheads="1"/>
          </p:cNvSpPr>
          <p:nvPr>
            <p:ph type="sldNum" sz="quarter" idx="3"/>
          </p:nvPr>
        </p:nvSpPr>
        <p:spPr bwMode="auto">
          <a:xfrm>
            <a:off x="5622798"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FDF97D89-9978-4F8B-80FE-FC5DDB352D6E}" type="slidenum">
              <a:rPr lang="cs-CZ" altLang="cs-CZ"/>
              <a:pPr>
                <a:defRPr/>
              </a:pPr>
              <a:t>‹#›</a:t>
            </a:fld>
            <a:endParaRPr lang="cs-CZ" altLang="cs-CZ"/>
          </a:p>
        </p:txBody>
      </p:sp>
    </p:spTree>
    <p:extLst>
      <p:ext uri="{BB962C8B-B14F-4D97-AF65-F5344CB8AC3E}">
        <p14:creationId xmlns:p14="http://schemas.microsoft.com/office/powerpoint/2010/main" val="31876903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6147" name="Rectangle 3"/>
          <p:cNvSpPr>
            <a:spLocks noGrp="1" noChangeArrowheads="1"/>
          </p:cNvSpPr>
          <p:nvPr>
            <p:ph type="dt" idx="1"/>
          </p:nvPr>
        </p:nvSpPr>
        <p:spPr bwMode="auto">
          <a:xfrm>
            <a:off x="5622798" y="0"/>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cs-CZ" altLang="cs-CZ"/>
          </a:p>
        </p:txBody>
      </p:sp>
      <p:sp>
        <p:nvSpPr>
          <p:cNvPr id="14340" name="Rectangle 4"/>
          <p:cNvSpPr>
            <a:spLocks noGrp="1" noRot="1" noChangeAspect="1" noChangeArrowheads="1" noTextEdit="1"/>
          </p:cNvSpPr>
          <p:nvPr>
            <p:ph type="sldImg" idx="2"/>
          </p:nvPr>
        </p:nvSpPr>
        <p:spPr bwMode="auto">
          <a:xfrm>
            <a:off x="3263900" y="509588"/>
            <a:ext cx="3398838" cy="25495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92664" y="3228896"/>
            <a:ext cx="7941310" cy="3058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noProof="0" smtClean="0"/>
              <a:t>Klepnutím lze upravit styly předlohy textu.</a:t>
            </a:r>
          </a:p>
          <a:p>
            <a:pPr lvl="1"/>
            <a:r>
              <a:rPr lang="cs-CZ" altLang="cs-CZ" noProof="0" smtClean="0"/>
              <a:t>Druhá úroveň</a:t>
            </a:r>
          </a:p>
          <a:p>
            <a:pPr lvl="2"/>
            <a:r>
              <a:rPr lang="cs-CZ" altLang="cs-CZ" noProof="0" smtClean="0"/>
              <a:t>Třetí úroveň</a:t>
            </a:r>
          </a:p>
          <a:p>
            <a:pPr lvl="3"/>
            <a:r>
              <a:rPr lang="cs-CZ" altLang="cs-CZ" noProof="0" smtClean="0"/>
              <a:t>Čtvrtá úroveň</a:t>
            </a:r>
          </a:p>
          <a:p>
            <a:pPr lvl="4"/>
            <a:r>
              <a:rPr lang="cs-CZ" altLang="cs-CZ" noProof="0" smtClean="0"/>
              <a:t>Pátá úroveň</a:t>
            </a:r>
          </a:p>
        </p:txBody>
      </p:sp>
      <p:sp>
        <p:nvSpPr>
          <p:cNvPr id="6150" name="Rectangle 6"/>
          <p:cNvSpPr>
            <a:spLocks noGrp="1" noChangeArrowheads="1"/>
          </p:cNvSpPr>
          <p:nvPr>
            <p:ph type="ftr" sz="quarter" idx="4"/>
          </p:nvPr>
        </p:nvSpPr>
        <p:spPr bwMode="auto">
          <a:xfrm>
            <a:off x="0"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cs-CZ" altLang="cs-CZ"/>
          </a:p>
        </p:txBody>
      </p:sp>
      <p:sp>
        <p:nvSpPr>
          <p:cNvPr id="6151" name="Rectangle 7"/>
          <p:cNvSpPr>
            <a:spLocks noGrp="1" noChangeArrowheads="1"/>
          </p:cNvSpPr>
          <p:nvPr>
            <p:ph type="sldNum" sz="quarter" idx="5"/>
          </p:nvPr>
        </p:nvSpPr>
        <p:spPr bwMode="auto">
          <a:xfrm>
            <a:off x="5622798" y="6456612"/>
            <a:ext cx="4301543" cy="339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85D0C6CF-E858-467A-8020-3F2F5629EEE5}" type="slidenum">
              <a:rPr lang="cs-CZ" altLang="cs-CZ"/>
              <a:pPr>
                <a:defRPr/>
              </a:pPr>
              <a:t>‹#›</a:t>
            </a:fld>
            <a:endParaRPr lang="cs-CZ" altLang="cs-CZ"/>
          </a:p>
        </p:txBody>
      </p:sp>
    </p:spTree>
    <p:extLst>
      <p:ext uri="{BB962C8B-B14F-4D97-AF65-F5344CB8AC3E}">
        <p14:creationId xmlns:p14="http://schemas.microsoft.com/office/powerpoint/2010/main" val="18034233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82B00-222A-49B5-BC0F-6F76A51E7AEC}" type="slidenum">
              <a:rPr lang="cs-CZ" smtClean="0">
                <a:solidFill>
                  <a:prstClr val="black"/>
                </a:solidFill>
              </a:rPr>
              <a:pPr/>
              <a:t>21</a:t>
            </a:fld>
            <a:endParaRPr lang="cs-CZ">
              <a:solidFill>
                <a:prstClr val="black"/>
              </a:solidFill>
            </a:endParaRPr>
          </a:p>
        </p:txBody>
      </p:sp>
    </p:spTree>
    <p:extLst>
      <p:ext uri="{BB962C8B-B14F-4D97-AF65-F5344CB8AC3E}">
        <p14:creationId xmlns:p14="http://schemas.microsoft.com/office/powerpoint/2010/main" val="2858081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B1982B00-222A-49B5-BC0F-6F76A51E7AEC}" type="slidenum">
              <a:rPr lang="cs-CZ" smtClean="0">
                <a:solidFill>
                  <a:prstClr val="black"/>
                </a:solidFill>
              </a:rPr>
              <a:pPr/>
              <a:t>22</a:t>
            </a:fld>
            <a:endParaRPr lang="cs-CZ">
              <a:solidFill>
                <a:prstClr val="black"/>
              </a:solidFill>
            </a:endParaRPr>
          </a:p>
        </p:txBody>
      </p:sp>
    </p:spTree>
    <p:extLst>
      <p:ext uri="{BB962C8B-B14F-4D97-AF65-F5344CB8AC3E}">
        <p14:creationId xmlns:p14="http://schemas.microsoft.com/office/powerpoint/2010/main" val="285808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3D692E21-DA59-40BC-8950-6A0513BDDAE5}" type="slidenum">
              <a:rPr lang="cs-CZ" smtClean="0">
                <a:solidFill>
                  <a:prstClr val="black"/>
                </a:solidFill>
              </a:rPr>
              <a:pPr>
                <a:defRPr/>
              </a:pPr>
              <a:t>25</a:t>
            </a:fld>
            <a:endParaRPr lang="cs-CZ">
              <a:solidFill>
                <a:prstClr val="black"/>
              </a:solidFill>
            </a:endParaRPr>
          </a:p>
        </p:txBody>
      </p:sp>
    </p:spTree>
    <p:extLst>
      <p:ext uri="{BB962C8B-B14F-4D97-AF65-F5344CB8AC3E}">
        <p14:creationId xmlns:p14="http://schemas.microsoft.com/office/powerpoint/2010/main" val="31728440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Zástupný symbol pro obrázek snímku 1"/>
          <p:cNvSpPr>
            <a:spLocks noGrp="1" noRot="1" noChangeAspect="1"/>
          </p:cNvSpPr>
          <p:nvPr>
            <p:ph type="sldImg"/>
          </p:nvPr>
        </p:nvSpPr>
        <p:spPr>
          <a:ln/>
        </p:spPr>
      </p:sp>
      <p:sp>
        <p:nvSpPr>
          <p:cNvPr id="32770" name="Zástupný symbol pro poznámky 2"/>
          <p:cNvSpPr>
            <a:spLocks noGrp="1"/>
          </p:cNvSpPr>
          <p:nvPr>
            <p:ph type="body" idx="1"/>
          </p:nvPr>
        </p:nvSpPr>
        <p:spPr>
          <a:noFill/>
        </p:spPr>
        <p:txBody>
          <a:bodyPr/>
          <a:lstStyle/>
          <a:p>
            <a:endParaRPr lang="en-US" smtClean="0"/>
          </a:p>
        </p:txBody>
      </p:sp>
      <p:sp>
        <p:nvSpPr>
          <p:cNvPr id="32771" name="Zástupný symbol pro číslo snímku 3"/>
          <p:cNvSpPr>
            <a:spLocks noGrp="1"/>
          </p:cNvSpPr>
          <p:nvPr>
            <p:ph type="sldNum" sz="quarter" idx="5"/>
          </p:nvPr>
        </p:nvSpPr>
        <p:spPr>
          <a:noFill/>
          <a:ln>
            <a:miter lim="800000"/>
            <a:headEnd/>
            <a:tailEnd/>
          </a:ln>
        </p:spPr>
        <p:txBody>
          <a:bodyPr/>
          <a:lstStyle/>
          <a:p>
            <a:pPr defTabSz="955675"/>
            <a:fld id="{1238F0AB-6C57-4D6D-9D3D-88FD90F0C99F}" type="slidenum">
              <a:rPr lang="cs-CZ" smtClean="0">
                <a:solidFill>
                  <a:prstClr val="black"/>
                </a:solidFill>
              </a:rPr>
              <a:pPr defTabSz="955675"/>
              <a:t>29</a:t>
            </a:fld>
            <a:endParaRPr lang="cs-CZ" smtClean="0">
              <a:solidFill>
                <a:prstClr val="black"/>
              </a:solidFill>
            </a:endParaRPr>
          </a:p>
        </p:txBody>
      </p:sp>
    </p:spTree>
    <p:extLst>
      <p:ext uri="{BB962C8B-B14F-4D97-AF65-F5344CB8AC3E}">
        <p14:creationId xmlns:p14="http://schemas.microsoft.com/office/powerpoint/2010/main" val="42592728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13"/>
          <p:cNvSpPr>
            <a:spLocks noGrp="1" noChangeArrowheads="1"/>
          </p:cNvSpPr>
          <p:nvPr>
            <p:ph type="sldNum" sz="quarter" idx="10"/>
          </p:nvPr>
        </p:nvSpPr>
        <p:spPr>
          <a:ln/>
        </p:spPr>
        <p:txBody>
          <a:bodyPr/>
          <a:lstStyle>
            <a:lvl1pPr>
              <a:defRPr/>
            </a:lvl1pPr>
          </a:lstStyle>
          <a:p>
            <a:pPr>
              <a:defRPr/>
            </a:pPr>
            <a:fld id="{F80A48DD-F3B5-4711-96C1-5C4382A011F9}" type="slidenum">
              <a:rPr lang="cs-CZ" altLang="cs-CZ"/>
              <a:pPr>
                <a:defRPr/>
              </a:pPr>
              <a:t>‹#›</a:t>
            </a:fld>
            <a:endParaRPr lang="cs-CZ" altLang="cs-CZ"/>
          </a:p>
        </p:txBody>
      </p:sp>
    </p:spTree>
    <p:extLst>
      <p:ext uri="{BB962C8B-B14F-4D97-AF65-F5344CB8AC3E}">
        <p14:creationId xmlns:p14="http://schemas.microsoft.com/office/powerpoint/2010/main" val="2592786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sldNum" sz="quarter" idx="10"/>
          </p:nvPr>
        </p:nvSpPr>
        <p:spPr>
          <a:ln/>
        </p:spPr>
        <p:txBody>
          <a:bodyPr/>
          <a:lstStyle>
            <a:lvl1pPr>
              <a:defRPr/>
            </a:lvl1pPr>
          </a:lstStyle>
          <a:p>
            <a:pPr>
              <a:defRPr/>
            </a:pPr>
            <a:fld id="{8372F2B9-E8CB-48AF-8638-18A97F58B05F}" type="slidenum">
              <a:rPr lang="cs-CZ" altLang="cs-CZ"/>
              <a:pPr>
                <a:defRPr/>
              </a:pPr>
              <a:t>‹#›</a:t>
            </a:fld>
            <a:endParaRPr lang="cs-CZ" altLang="cs-CZ"/>
          </a:p>
        </p:txBody>
      </p:sp>
    </p:spTree>
    <p:extLst>
      <p:ext uri="{BB962C8B-B14F-4D97-AF65-F5344CB8AC3E}">
        <p14:creationId xmlns:p14="http://schemas.microsoft.com/office/powerpoint/2010/main" val="340535098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357271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234174928"/>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859474272"/>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88238293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9341973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7123744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99188497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4051137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897336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638701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46863" y="958850"/>
            <a:ext cx="2070100" cy="543718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33388" y="958850"/>
            <a:ext cx="6061075" cy="543718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sldNum" sz="quarter" idx="10"/>
          </p:nvPr>
        </p:nvSpPr>
        <p:spPr>
          <a:ln/>
        </p:spPr>
        <p:txBody>
          <a:bodyPr/>
          <a:lstStyle>
            <a:lvl1pPr>
              <a:defRPr/>
            </a:lvl1pPr>
          </a:lstStyle>
          <a:p>
            <a:pPr>
              <a:defRPr/>
            </a:pPr>
            <a:fld id="{CF3E7DBA-94EC-46B4-8DE7-21DB582A6E05}" type="slidenum">
              <a:rPr lang="cs-CZ" altLang="cs-CZ"/>
              <a:pPr>
                <a:defRPr/>
              </a:pPr>
              <a:t>‹#›</a:t>
            </a:fld>
            <a:endParaRPr lang="cs-CZ" altLang="cs-CZ"/>
          </a:p>
        </p:txBody>
      </p:sp>
    </p:spTree>
    <p:extLst>
      <p:ext uri="{BB962C8B-B14F-4D97-AF65-F5344CB8AC3E}">
        <p14:creationId xmlns:p14="http://schemas.microsoft.com/office/powerpoint/2010/main" val="2498642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47845578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1744994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2827146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3338938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22783691"/>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79138492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74984462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75907343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63778594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256963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cs-CZ" smtClean="0"/>
              <a:t>Kliknutím lze upravit styl předlohy.</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FAB7F900-0E9D-4D95-BB76-6582A76CDCBF}" type="slidenum">
              <a:rPr lang="cs-CZ" altLang="cs-CZ"/>
              <a:pPr>
                <a:defRPr/>
              </a:pPr>
              <a:t>‹#›</a:t>
            </a:fld>
            <a:endParaRPr lang="cs-CZ" altLang="cs-CZ"/>
          </a:p>
        </p:txBody>
      </p:sp>
    </p:spTree>
    <p:extLst>
      <p:ext uri="{BB962C8B-B14F-4D97-AF65-F5344CB8AC3E}">
        <p14:creationId xmlns:p14="http://schemas.microsoft.com/office/powerpoint/2010/main" val="91794590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43142379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15143873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58271631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891990405"/>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57114631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76992357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9620134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5089653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0652720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948998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812674A2-D3C7-4E0C-A4CD-A326F239CD40}" type="slidenum">
              <a:rPr lang="cs-CZ" altLang="cs-CZ"/>
              <a:pPr>
                <a:defRPr/>
              </a:pPr>
              <a:t>‹#›</a:t>
            </a:fld>
            <a:endParaRPr lang="cs-CZ" altLang="cs-CZ"/>
          </a:p>
        </p:txBody>
      </p:sp>
    </p:spTree>
    <p:extLst>
      <p:ext uri="{BB962C8B-B14F-4D97-AF65-F5344CB8AC3E}">
        <p14:creationId xmlns:p14="http://schemas.microsoft.com/office/powerpoint/2010/main" val="10171832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8324813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7555668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22115391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79920795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03703503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44871048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6448414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08447619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038097702"/>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378886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088ED27F-BF7E-4D38-B983-2F481E10B752}" type="slidenum">
              <a:rPr lang="cs-CZ" altLang="cs-CZ"/>
              <a:pPr>
                <a:defRPr/>
              </a:pPr>
              <a:t>‹#›</a:t>
            </a:fld>
            <a:endParaRPr lang="cs-CZ" altLang="cs-CZ"/>
          </a:p>
        </p:txBody>
      </p:sp>
    </p:spTree>
    <p:extLst>
      <p:ext uri="{BB962C8B-B14F-4D97-AF65-F5344CB8AC3E}">
        <p14:creationId xmlns:p14="http://schemas.microsoft.com/office/powerpoint/2010/main" val="265407577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43929717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8013379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36244175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99851157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57826239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07806207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42562237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96814158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19979422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8399173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23BC8346-B6C7-44A4-A646-64DA7CEAFA21}" type="slidenum">
              <a:rPr lang="cs-CZ" altLang="cs-CZ"/>
              <a:pPr>
                <a:defRPr/>
              </a:pPr>
              <a:t>‹#›</a:t>
            </a:fld>
            <a:endParaRPr lang="cs-CZ" altLang="cs-CZ"/>
          </a:p>
        </p:txBody>
      </p:sp>
    </p:spTree>
    <p:extLst>
      <p:ext uri="{BB962C8B-B14F-4D97-AF65-F5344CB8AC3E}">
        <p14:creationId xmlns:p14="http://schemas.microsoft.com/office/powerpoint/2010/main" val="64321170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0879290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85348211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12727154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57582748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51175582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46791043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20841058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99453396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79074662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294284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9" name="Rectangle 6"/>
          <p:cNvSpPr>
            <a:spLocks noGrp="1" noChangeArrowheads="1"/>
          </p:cNvSpPr>
          <p:nvPr>
            <p:ph type="sldNum" sz="quarter" idx="12"/>
          </p:nvPr>
        </p:nvSpPr>
        <p:spPr>
          <a:ln/>
        </p:spPr>
        <p:txBody>
          <a:bodyPr/>
          <a:lstStyle>
            <a:lvl1pPr>
              <a:defRPr/>
            </a:lvl1pPr>
          </a:lstStyle>
          <a:p>
            <a:pPr>
              <a:defRPr/>
            </a:pPr>
            <a:fld id="{A778D484-5868-4DC8-88DC-8CD27C866AD1}" type="slidenum">
              <a:rPr lang="cs-CZ" altLang="cs-CZ"/>
              <a:pPr>
                <a:defRPr/>
              </a:pPr>
              <a:t>‹#›</a:t>
            </a:fld>
            <a:endParaRPr lang="cs-CZ" altLang="cs-CZ"/>
          </a:p>
        </p:txBody>
      </p:sp>
    </p:spTree>
    <p:extLst>
      <p:ext uri="{BB962C8B-B14F-4D97-AF65-F5344CB8AC3E}">
        <p14:creationId xmlns:p14="http://schemas.microsoft.com/office/powerpoint/2010/main" val="104617457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08898009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29264696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445078662"/>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1163352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63712002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80204480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7714708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05009599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61231549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514332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5" name="Rectangle 6"/>
          <p:cNvSpPr>
            <a:spLocks noGrp="1" noChangeArrowheads="1"/>
          </p:cNvSpPr>
          <p:nvPr>
            <p:ph type="sldNum" sz="quarter" idx="12"/>
          </p:nvPr>
        </p:nvSpPr>
        <p:spPr>
          <a:ln/>
        </p:spPr>
        <p:txBody>
          <a:bodyPr/>
          <a:lstStyle>
            <a:lvl1pPr>
              <a:defRPr/>
            </a:lvl1pPr>
          </a:lstStyle>
          <a:p>
            <a:pPr>
              <a:defRPr/>
            </a:pPr>
            <a:fld id="{D3C0F347-29D2-4BBD-AC86-81306A0A730A}" type="slidenum">
              <a:rPr lang="cs-CZ" altLang="cs-CZ"/>
              <a:pPr>
                <a:defRPr/>
              </a:pPr>
              <a:t>‹#›</a:t>
            </a:fld>
            <a:endParaRPr lang="cs-CZ" altLang="cs-CZ"/>
          </a:p>
        </p:txBody>
      </p:sp>
    </p:spTree>
    <p:extLst>
      <p:ext uri="{BB962C8B-B14F-4D97-AF65-F5344CB8AC3E}">
        <p14:creationId xmlns:p14="http://schemas.microsoft.com/office/powerpoint/2010/main" val="304476443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7353851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34724854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01400845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38925305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1429020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1360096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5187781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557697359"/>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625077243"/>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2313026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4" name="Rectangle 6"/>
          <p:cNvSpPr>
            <a:spLocks noGrp="1" noChangeArrowheads="1"/>
          </p:cNvSpPr>
          <p:nvPr>
            <p:ph type="sldNum" sz="quarter" idx="12"/>
          </p:nvPr>
        </p:nvSpPr>
        <p:spPr>
          <a:ln/>
        </p:spPr>
        <p:txBody>
          <a:bodyPr/>
          <a:lstStyle>
            <a:lvl1pPr>
              <a:defRPr/>
            </a:lvl1pPr>
          </a:lstStyle>
          <a:p>
            <a:pPr>
              <a:defRPr/>
            </a:pPr>
            <a:fld id="{69BC74F8-1196-47CB-9F5D-5C731692F677}" type="slidenum">
              <a:rPr lang="cs-CZ" altLang="cs-CZ"/>
              <a:pPr>
                <a:defRPr/>
              </a:pPr>
              <a:t>‹#›</a:t>
            </a:fld>
            <a:endParaRPr lang="cs-CZ" altLang="cs-CZ"/>
          </a:p>
        </p:txBody>
      </p:sp>
    </p:spTree>
    <p:extLst>
      <p:ext uri="{BB962C8B-B14F-4D97-AF65-F5344CB8AC3E}">
        <p14:creationId xmlns:p14="http://schemas.microsoft.com/office/powerpoint/2010/main" val="140127199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27138839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782406255"/>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1743807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13349580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7599039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71231565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656320064"/>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12111985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535704014"/>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1110784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83B94E56-53FD-416E-A61C-5013A8793606}" type="slidenum">
              <a:rPr lang="cs-CZ" altLang="cs-CZ"/>
              <a:pPr>
                <a:defRPr/>
              </a:pPr>
              <a:t>‹#›</a:t>
            </a:fld>
            <a:endParaRPr lang="cs-CZ" altLang="cs-CZ"/>
          </a:p>
        </p:txBody>
      </p:sp>
    </p:spTree>
    <p:extLst>
      <p:ext uri="{BB962C8B-B14F-4D97-AF65-F5344CB8AC3E}">
        <p14:creationId xmlns:p14="http://schemas.microsoft.com/office/powerpoint/2010/main" val="2297431008"/>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9153387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59266581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883250278"/>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228148032"/>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847291995"/>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12534128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0412703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635136643"/>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93916790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52850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13"/>
          <p:cNvSpPr>
            <a:spLocks noGrp="1" noChangeArrowheads="1"/>
          </p:cNvSpPr>
          <p:nvPr>
            <p:ph type="sldNum" sz="quarter" idx="10"/>
          </p:nvPr>
        </p:nvSpPr>
        <p:spPr>
          <a:ln/>
        </p:spPr>
        <p:txBody>
          <a:bodyPr/>
          <a:lstStyle>
            <a:lvl1pPr>
              <a:defRPr/>
            </a:lvl1pPr>
          </a:lstStyle>
          <a:p>
            <a:pPr>
              <a:defRPr/>
            </a:pPr>
            <a:fld id="{BB56F691-C995-461C-8E58-B001E6C6ED05}" type="slidenum">
              <a:rPr lang="cs-CZ" altLang="cs-CZ"/>
              <a:pPr>
                <a:defRPr/>
              </a:pPr>
              <a:t>‹#›</a:t>
            </a:fld>
            <a:endParaRPr lang="cs-CZ" altLang="cs-CZ"/>
          </a:p>
        </p:txBody>
      </p:sp>
    </p:spTree>
    <p:extLst>
      <p:ext uri="{BB962C8B-B14F-4D97-AF65-F5344CB8AC3E}">
        <p14:creationId xmlns:p14="http://schemas.microsoft.com/office/powerpoint/2010/main" val="27252168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7" name="Rectangle 6"/>
          <p:cNvSpPr>
            <a:spLocks noGrp="1" noChangeArrowheads="1"/>
          </p:cNvSpPr>
          <p:nvPr>
            <p:ph type="sldNum" sz="quarter" idx="12"/>
          </p:nvPr>
        </p:nvSpPr>
        <p:spPr>
          <a:ln/>
        </p:spPr>
        <p:txBody>
          <a:bodyPr/>
          <a:lstStyle>
            <a:lvl1pPr>
              <a:defRPr/>
            </a:lvl1pPr>
          </a:lstStyle>
          <a:p>
            <a:pPr>
              <a:defRPr/>
            </a:pPr>
            <a:fld id="{3F88EA50-65B5-4E6B-9C1E-2847E0CF4F31}" type="slidenum">
              <a:rPr lang="cs-CZ" altLang="cs-CZ"/>
              <a:pPr>
                <a:defRPr/>
              </a:pPr>
              <a:t>‹#›</a:t>
            </a:fld>
            <a:endParaRPr lang="cs-CZ" altLang="cs-CZ"/>
          </a:p>
        </p:txBody>
      </p:sp>
    </p:spTree>
    <p:extLst>
      <p:ext uri="{BB962C8B-B14F-4D97-AF65-F5344CB8AC3E}">
        <p14:creationId xmlns:p14="http://schemas.microsoft.com/office/powerpoint/2010/main" val="1798482766"/>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28873018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91250413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95406338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87220711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83536466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90241896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50868977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921690577"/>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952392539"/>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9511861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5C992FD6-145B-4929-83D9-A987EF61E72B}" type="slidenum">
              <a:rPr lang="cs-CZ" altLang="cs-CZ"/>
              <a:pPr>
                <a:defRPr/>
              </a:pPr>
              <a:t>‹#›</a:t>
            </a:fld>
            <a:endParaRPr lang="cs-CZ" altLang="cs-CZ"/>
          </a:p>
        </p:txBody>
      </p:sp>
    </p:spTree>
    <p:extLst>
      <p:ext uri="{BB962C8B-B14F-4D97-AF65-F5344CB8AC3E}">
        <p14:creationId xmlns:p14="http://schemas.microsoft.com/office/powerpoint/2010/main" val="132347310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33767912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90567405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525461120"/>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826902515"/>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20248112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45568360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27309362"/>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772062063"/>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314441841"/>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9181890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4"/>
          <p:cNvSpPr>
            <a:spLocks noGrp="1" noChangeArrowheads="1"/>
          </p:cNvSpPr>
          <p:nvPr>
            <p:ph type="dt" sz="half" idx="10"/>
          </p:nvPr>
        </p:nvSpPr>
        <p:spPr>
          <a:ln/>
        </p:spPr>
        <p:txBody>
          <a:bodyPr/>
          <a:lstStyle>
            <a:lvl1pPr>
              <a:defRPr/>
            </a:lvl1pPr>
          </a:lstStyle>
          <a:p>
            <a:pPr>
              <a:defRPr/>
            </a:pPr>
            <a:endParaRPr lang="cs-CZ" alt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ltLang="cs-CZ"/>
          </a:p>
        </p:txBody>
      </p:sp>
      <p:sp>
        <p:nvSpPr>
          <p:cNvPr id="6" name="Rectangle 6"/>
          <p:cNvSpPr>
            <a:spLocks noGrp="1" noChangeArrowheads="1"/>
          </p:cNvSpPr>
          <p:nvPr>
            <p:ph type="sldNum" sz="quarter" idx="12"/>
          </p:nvPr>
        </p:nvSpPr>
        <p:spPr>
          <a:ln/>
        </p:spPr>
        <p:txBody>
          <a:bodyPr/>
          <a:lstStyle>
            <a:lvl1pPr>
              <a:defRPr/>
            </a:lvl1pPr>
          </a:lstStyle>
          <a:p>
            <a:pPr>
              <a:defRPr/>
            </a:pPr>
            <a:fld id="{DE26D607-09FA-4F06-818A-0EF49F5E68DB}" type="slidenum">
              <a:rPr lang="cs-CZ" altLang="cs-CZ"/>
              <a:pPr>
                <a:defRPr/>
              </a:pPr>
              <a:t>‹#›</a:t>
            </a:fld>
            <a:endParaRPr lang="cs-CZ" altLang="cs-CZ"/>
          </a:p>
        </p:txBody>
      </p:sp>
    </p:spTree>
    <p:extLst>
      <p:ext uri="{BB962C8B-B14F-4D97-AF65-F5344CB8AC3E}">
        <p14:creationId xmlns:p14="http://schemas.microsoft.com/office/powerpoint/2010/main" val="1889777638"/>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53998920"/>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6516266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1761889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45329914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94168046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615965407"/>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30212426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87552037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1990318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0993284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95EC1D4A-A796-47C3-A63E-CE236FB377E2}" type="datetimeFigureOut">
              <a:rPr lang="cs-CZ" smtClean="0">
                <a:solidFill>
                  <a:prstClr val="white"/>
                </a:solidFill>
              </a:rPr>
              <a:pPr/>
              <a:t>11.4.2018</a:t>
            </a:fld>
            <a:endParaRPr lang="cs-CZ">
              <a:solidFill>
                <a:prstClr val="white"/>
              </a:solidFi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cs-CZ">
              <a:solidFill>
                <a:prstClr val="white"/>
              </a:solidFi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3986019503"/>
      </p:ext>
    </p:extLst>
  </p:cSld>
  <p:clrMapOvr>
    <a:masterClrMapping/>
  </p:clrMapOvr>
  <p:transition/>
  <p:timing>
    <p:tnLst>
      <p:par>
        <p:cT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006839307"/>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0197966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078893737"/>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917317897"/>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353809451"/>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093099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79409910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906285665"/>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60296440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6757464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633894" y="2921988"/>
            <a:ext cx="5064953" cy="1695631"/>
          </a:xfrm>
        </p:spPr>
        <p:txBody>
          <a:bodyPr/>
          <a:lstStyle/>
          <a:p>
            <a:r>
              <a:rPr lang="cs-CZ" smtClean="0"/>
              <a:t>Kliknutím lze upravit styl.</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3103620" y="6177546"/>
            <a:ext cx="2392237" cy="365125"/>
          </a:xfrm>
        </p:spPr>
        <p:txBody>
          <a:body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1265370" y="300797"/>
            <a:ext cx="2287319" cy="365125"/>
          </a:xfrm>
        </p:spPr>
        <p:txBody>
          <a:body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458401091"/>
      </p:ext>
    </p:extLst>
  </p:cSld>
  <p:clrMapOvr>
    <a:masterClrMapping/>
  </p:clrMapOvr>
  <p:transition/>
  <p:timing>
    <p:tnLst>
      <p:par>
        <p:cT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739560191"/>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06332377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8792284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7056965" y="3170795"/>
            <a:ext cx="1926305" cy="365125"/>
          </a:xfrm>
        </p:spPr>
        <p:txBody>
          <a:body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4241926158"/>
      </p:ext>
    </p:extLst>
  </p:cSld>
  <p:clrMapOvr>
    <a:masterClrMapping/>
  </p:clrMapOvr>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1893" y="2231024"/>
            <a:ext cx="4820301" cy="1436159"/>
          </a:xfrm>
        </p:spPr>
        <p:txBody>
          <a:bodyPr/>
          <a:lstStyle/>
          <a:p>
            <a:r>
              <a:rPr lang="cs-CZ" smtClean="0"/>
              <a:t>Kliknutím lze upravit styl.</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945291802"/>
      </p:ext>
    </p:extLst>
  </p:cSld>
  <p:clrMapOvr>
    <a:masterClrMapping/>
  </p:clrMapOvr>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cs-CZ">
              <a:solidFill>
                <a:prstClr val="white">
                  <a:tint val="75000"/>
                </a:prstClr>
              </a:solidFi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893178085"/>
      </p:ext>
    </p:extLst>
  </p:cSld>
  <p:clrMapOvr>
    <a:masterClrMapping/>
  </p:clrMapOvr>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630936" y="2926080"/>
            <a:ext cx="5065776" cy="1691640"/>
          </a:xfrm>
        </p:spPr>
        <p:txBody>
          <a:bodyPr/>
          <a:lstStyle/>
          <a:p>
            <a:r>
              <a:rPr lang="cs-CZ" smtClean="0"/>
              <a:t>Kliknutím lze upravit styl.</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4" name="Footer Placeholder 3"/>
          <p:cNvSpPr>
            <a:spLocks noGrp="1"/>
          </p:cNvSpPr>
          <p:nvPr>
            <p:ph type="ftr" sz="quarter" idx="11"/>
          </p:nvPr>
        </p:nvSpPr>
        <p:spPr>
          <a:xfrm rot="900000">
            <a:off x="2493721" y="6101033"/>
            <a:ext cx="3052113" cy="365125"/>
          </a:xfrm>
        </p:spPr>
        <p:txBody>
          <a:bodyPr/>
          <a:lstStyle/>
          <a:p>
            <a:endParaRPr lang="cs-CZ">
              <a:solidFill>
                <a:prstClr val="white">
                  <a:tint val="75000"/>
                </a:prstClr>
              </a:solidFill>
            </a:endParaRPr>
          </a:p>
        </p:txBody>
      </p:sp>
      <p:sp>
        <p:nvSpPr>
          <p:cNvPr id="5" name="Slide Number Placeholder 4"/>
          <p:cNvSpPr>
            <a:spLocks noGrp="1"/>
          </p:cNvSpPr>
          <p:nvPr>
            <p:ph type="sldNum" sz="quarter" idx="12"/>
          </p:nvPr>
        </p:nvSpPr>
        <p:spPr>
          <a:xfrm rot="900000">
            <a:off x="1261872" y="301752"/>
            <a:ext cx="2286000" cy="365125"/>
          </a:xfrm>
        </p:spPr>
        <p:txBody>
          <a:body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158130147"/>
      </p:ext>
    </p:extLst>
  </p:cSld>
  <p:clrMapOvr>
    <a:masterClrMapping/>
  </p:clrMapOvr>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cs-CZ">
              <a:solidFill>
                <a:prstClr val="white">
                  <a:tint val="75000"/>
                </a:prstClr>
              </a:solidFi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03270044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13"/>
          <p:cNvSpPr>
            <a:spLocks noGrp="1" noChangeArrowheads="1"/>
          </p:cNvSpPr>
          <p:nvPr>
            <p:ph type="sldNum" sz="quarter" idx="10"/>
          </p:nvPr>
        </p:nvSpPr>
        <p:spPr>
          <a:ln/>
        </p:spPr>
        <p:txBody>
          <a:bodyPr/>
          <a:lstStyle>
            <a:lvl1pPr>
              <a:defRPr/>
            </a:lvl1pPr>
          </a:lstStyle>
          <a:p>
            <a:pPr>
              <a:defRPr/>
            </a:pPr>
            <a:fld id="{5A45D195-97BF-4373-9D86-5D7843CFE50C}" type="slidenum">
              <a:rPr lang="cs-CZ" altLang="cs-CZ"/>
              <a:pPr>
                <a:defRPr/>
              </a:pPr>
              <a:t>‹#›</a:t>
            </a:fld>
            <a:endParaRPr lang="cs-CZ" altLang="cs-CZ"/>
          </a:p>
        </p:txBody>
      </p:sp>
    </p:spTree>
    <p:extLst>
      <p:ext uri="{BB962C8B-B14F-4D97-AF65-F5344CB8AC3E}">
        <p14:creationId xmlns:p14="http://schemas.microsoft.com/office/powerpoint/2010/main" val="1039341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cs-CZ" smtClean="0"/>
              <a:t>Kliknutím lze upravit styl.</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611465407"/>
      </p:ext>
    </p:extLst>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cs-CZ" smtClean="0"/>
              <a:t>Kliknutím lze upravit styl.</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830763442"/>
      </p:ext>
    </p:extLst>
  </p:cSld>
  <p:clrMapOvr>
    <a:masterClrMapping/>
  </p:clrMapOvr>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900000">
            <a:off x="3183882" y="4760430"/>
            <a:ext cx="5004753" cy="1299542"/>
          </a:xfrm>
        </p:spPr>
        <p:txBody>
          <a:bodyPr anchor="t"/>
          <a:lstStyle/>
          <a:p>
            <a:r>
              <a:rPr lang="cs-CZ" smtClean="0"/>
              <a:t>Kliknutím lze upravit styl.</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646883549"/>
      </p:ext>
    </p:extLst>
  </p:cSld>
  <p:clrMapOvr>
    <a:masterClrMapping/>
  </p:clrMapOvr>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29096505"/>
      </p:ext>
    </p:extLst>
  </p:cSld>
  <p:clrMapOvr>
    <a:masterClrMapping/>
  </p:clrMapOvr>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95EC1D4A-A796-47C3-A63E-CE236FB377E2}" type="datetimeFigureOut">
              <a:rPr lang="cs-CZ" smtClean="0">
                <a:solidFill>
                  <a:prstClr val="white"/>
                </a:solidFill>
              </a:rPr>
              <a:pPr/>
              <a:t>11.4.2018</a:t>
            </a:fld>
            <a:endParaRPr lang="cs-CZ">
              <a:solidFill>
                <a:prstClr val="white"/>
              </a:solidFi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cs-CZ">
              <a:solidFill>
                <a:prstClr val="white"/>
              </a:solidFi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2775040561"/>
      </p:ext>
    </p:extLst>
  </p:cSld>
  <p:clrMapOvr>
    <a:masterClrMapping/>
  </p:clrMapOvr>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633894" y="2921988"/>
            <a:ext cx="5064953" cy="1695631"/>
          </a:xfrm>
        </p:spPr>
        <p:txBody>
          <a:bodyPr/>
          <a:lstStyle/>
          <a:p>
            <a:r>
              <a:rPr lang="cs-CZ" smtClean="0"/>
              <a:t>Kliknutím lze upravit styl.</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3103620" y="6177546"/>
            <a:ext cx="2392237" cy="365125"/>
          </a:xfrm>
        </p:spPr>
        <p:txBody>
          <a:body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1265370" y="300797"/>
            <a:ext cx="2287319" cy="365125"/>
          </a:xfrm>
        </p:spPr>
        <p:txBody>
          <a:body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713817624"/>
      </p:ext>
    </p:extLst>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7056965" y="3170795"/>
            <a:ext cx="1926305" cy="365125"/>
          </a:xfrm>
        </p:spPr>
        <p:txBody>
          <a:body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065297927"/>
      </p:ext>
    </p:extLst>
  </p:cSld>
  <p:clrMapOvr>
    <a:masterClrMapping/>
  </p:clrMapOvr>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1893" y="2231024"/>
            <a:ext cx="4820301" cy="1436159"/>
          </a:xfrm>
        </p:spPr>
        <p:txBody>
          <a:bodyPr/>
          <a:lstStyle/>
          <a:p>
            <a:r>
              <a:rPr lang="cs-CZ" smtClean="0"/>
              <a:t>Kliknutím lze upravit styl.</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005794648"/>
      </p:ext>
    </p:extLst>
  </p:cSld>
  <p:clrMapOvr>
    <a:masterClrMapping/>
  </p:clrMapOvr>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cs-CZ">
              <a:solidFill>
                <a:prstClr val="white">
                  <a:tint val="75000"/>
                </a:prstClr>
              </a:solidFi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655978438"/>
      </p:ext>
    </p:extLst>
  </p:cSld>
  <p:clrMapOvr>
    <a:masterClrMapping/>
  </p:clrMapOvr>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630936" y="2926080"/>
            <a:ext cx="5065776" cy="1691640"/>
          </a:xfrm>
        </p:spPr>
        <p:txBody>
          <a:bodyPr/>
          <a:lstStyle/>
          <a:p>
            <a:r>
              <a:rPr lang="cs-CZ" smtClean="0"/>
              <a:t>Kliknutím lze upravit styl.</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4" name="Footer Placeholder 3"/>
          <p:cNvSpPr>
            <a:spLocks noGrp="1"/>
          </p:cNvSpPr>
          <p:nvPr>
            <p:ph type="ftr" sz="quarter" idx="11"/>
          </p:nvPr>
        </p:nvSpPr>
        <p:spPr>
          <a:xfrm rot="900000">
            <a:off x="2493721" y="6101033"/>
            <a:ext cx="3052113" cy="365125"/>
          </a:xfrm>
        </p:spPr>
        <p:txBody>
          <a:bodyPr/>
          <a:lstStyle/>
          <a:p>
            <a:endParaRPr lang="cs-CZ">
              <a:solidFill>
                <a:prstClr val="white">
                  <a:tint val="75000"/>
                </a:prstClr>
              </a:solidFill>
            </a:endParaRPr>
          </a:p>
        </p:txBody>
      </p:sp>
      <p:sp>
        <p:nvSpPr>
          <p:cNvPr id="5" name="Slide Number Placeholder 4"/>
          <p:cNvSpPr>
            <a:spLocks noGrp="1"/>
          </p:cNvSpPr>
          <p:nvPr>
            <p:ph type="sldNum" sz="quarter" idx="12"/>
          </p:nvPr>
        </p:nvSpPr>
        <p:spPr>
          <a:xfrm rot="900000">
            <a:off x="1261872" y="301752"/>
            <a:ext cx="2286000" cy="365125"/>
          </a:xfrm>
        </p:spPr>
        <p:txBody>
          <a:body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835596715"/>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33388" y="1847850"/>
            <a:ext cx="4065587" cy="4548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51375" y="1847850"/>
            <a:ext cx="4065588" cy="45481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13"/>
          <p:cNvSpPr>
            <a:spLocks noGrp="1" noChangeArrowheads="1"/>
          </p:cNvSpPr>
          <p:nvPr>
            <p:ph type="sldNum" sz="quarter" idx="10"/>
          </p:nvPr>
        </p:nvSpPr>
        <p:spPr>
          <a:ln/>
        </p:spPr>
        <p:txBody>
          <a:bodyPr/>
          <a:lstStyle>
            <a:lvl1pPr>
              <a:defRPr/>
            </a:lvl1pPr>
          </a:lstStyle>
          <a:p>
            <a:pPr>
              <a:defRPr/>
            </a:pPr>
            <a:fld id="{C356A2CF-CD1C-4FE0-86C0-8FB076A4E2B2}" type="slidenum">
              <a:rPr lang="cs-CZ" altLang="cs-CZ"/>
              <a:pPr>
                <a:defRPr/>
              </a:pPr>
              <a:t>‹#›</a:t>
            </a:fld>
            <a:endParaRPr lang="cs-CZ" altLang="cs-CZ"/>
          </a:p>
        </p:txBody>
      </p:sp>
    </p:spTree>
    <p:extLst>
      <p:ext uri="{BB962C8B-B14F-4D97-AF65-F5344CB8AC3E}">
        <p14:creationId xmlns:p14="http://schemas.microsoft.com/office/powerpoint/2010/main" val="11635979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cs-CZ">
              <a:solidFill>
                <a:prstClr val="white">
                  <a:tint val="75000"/>
                </a:prstClr>
              </a:solidFi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905504883"/>
      </p:ext>
    </p:extLst>
  </p:cSld>
  <p:clrMapOvr>
    <a:masterClrMapping/>
  </p:clrMapOvr>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cs-CZ" smtClean="0"/>
              <a:t>Kliknutím lze upravit styl.</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551867220"/>
      </p:ext>
    </p:extLst>
  </p:cSld>
  <p:clrMapOvr>
    <a:masterClrMapping/>
  </p:clrMapOvr>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cs-CZ" smtClean="0"/>
              <a:t>Kliknutím lze upravit styl.</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120365011"/>
      </p:ext>
    </p:extLst>
  </p:cSld>
  <p:clrMapOvr>
    <a:masterClrMapping/>
  </p:clrMapOvr>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900000">
            <a:off x="3183882" y="4760430"/>
            <a:ext cx="5004753" cy="1299542"/>
          </a:xfrm>
        </p:spPr>
        <p:txBody>
          <a:bodyPr anchor="t"/>
          <a:lstStyle/>
          <a:p>
            <a:r>
              <a:rPr lang="cs-CZ" smtClean="0"/>
              <a:t>Kliknutím lze upravit styl.</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607308761"/>
      </p:ext>
    </p:extLst>
  </p:cSld>
  <p:clrMapOvr>
    <a:masterClrMapping/>
  </p:clrMapOvr>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530897240"/>
      </p:ext>
    </p:extLst>
  </p:cSld>
  <p:clrMapOvr>
    <a:masterClrMapping/>
  </p:clrMapOvr>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cs-CZ" smtClean="0"/>
              <a:t>Kliknutím lze upravit styl.</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95EC1D4A-A796-47C3-A63E-CE236FB377E2}" type="datetimeFigureOut">
              <a:rPr lang="cs-CZ" smtClean="0">
                <a:solidFill>
                  <a:prstClr val="white"/>
                </a:solidFill>
              </a:rPr>
              <a:pPr/>
              <a:t>11.4.2018</a:t>
            </a:fld>
            <a:endParaRPr lang="cs-CZ">
              <a:solidFill>
                <a:prstClr val="white"/>
              </a:solidFill>
            </a:endParaRPr>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endParaRPr lang="cs-CZ">
              <a:solidFill>
                <a:prstClr val="white"/>
              </a:solidFill>
            </a:endParaRPr>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AC57A5DF-1266-40EA-9282-1E66B9DE06C0}" type="slidenum">
              <a:rPr lang="cs-CZ" smtClean="0">
                <a:solidFill>
                  <a:prstClr val="white"/>
                </a:solidFill>
              </a:rPr>
              <a:pPr/>
              <a:t>‹#›</a:t>
            </a:fld>
            <a:endParaRPr lang="cs-CZ">
              <a:solidFill>
                <a:prstClr val="white"/>
              </a:solidFill>
            </a:endParaRPr>
          </a:p>
        </p:txBody>
      </p:sp>
    </p:spTree>
    <p:extLst>
      <p:ext uri="{BB962C8B-B14F-4D97-AF65-F5344CB8AC3E}">
        <p14:creationId xmlns:p14="http://schemas.microsoft.com/office/powerpoint/2010/main" val="2344202710"/>
      </p:ext>
    </p:extLst>
  </p:cSld>
  <p:clrMapOvr>
    <a:masterClrMapping/>
  </p:clrMapOvr>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633894" y="2921988"/>
            <a:ext cx="5064953" cy="1695631"/>
          </a:xfrm>
        </p:spPr>
        <p:txBody>
          <a:bodyPr/>
          <a:lstStyle/>
          <a:p>
            <a:r>
              <a:rPr lang="cs-CZ" smtClean="0"/>
              <a:t>Kliknutím lze upravit styl.</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3103620" y="6177546"/>
            <a:ext cx="2392237" cy="365125"/>
          </a:xfrm>
        </p:spPr>
        <p:txBody>
          <a:body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1265370" y="300797"/>
            <a:ext cx="2287319" cy="365125"/>
          </a:xfrm>
        </p:spPr>
        <p:txBody>
          <a:body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204749379"/>
      </p:ext>
    </p:extLst>
  </p:cSld>
  <p:clrMapOvr>
    <a:masterClrMapping/>
  </p:clrMapOvr>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cs-CZ" smtClean="0"/>
              <a:t>Kliknutím lze upravit styl.</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7056965" y="3170795"/>
            <a:ext cx="1926305" cy="365125"/>
          </a:xfrm>
        </p:spPr>
        <p:txBody>
          <a:body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613618113"/>
      </p:ext>
    </p:extLst>
  </p:cSld>
  <p:clrMapOvr>
    <a:masterClrMapping/>
  </p:clrMapOvr>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1893" y="2231024"/>
            <a:ext cx="4820301" cy="1436159"/>
          </a:xfrm>
        </p:spPr>
        <p:txBody>
          <a:bodyPr/>
          <a:lstStyle/>
          <a:p>
            <a:r>
              <a:rPr lang="cs-CZ" smtClean="0"/>
              <a:t>Kliknutím lze upravit styl.</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859320137"/>
      </p:ext>
    </p:extLst>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5504" y="2231136"/>
            <a:ext cx="4818888" cy="1435608"/>
          </a:xfrm>
        </p:spPr>
        <p:txBody>
          <a:bodyPr/>
          <a:lstStyle>
            <a:lvl1pPr>
              <a:defRPr/>
            </a:lvl1pPr>
          </a:lstStyle>
          <a:p>
            <a:r>
              <a:rPr lang="cs-CZ" smtClean="0"/>
              <a:t>Kliknutím lze upravit styl.</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endParaRPr lang="cs-CZ">
              <a:solidFill>
                <a:prstClr val="white">
                  <a:tint val="75000"/>
                </a:prstClr>
              </a:solidFill>
            </a:endParaRPr>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602050189"/>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13"/>
          <p:cNvSpPr>
            <a:spLocks noGrp="1" noChangeArrowheads="1"/>
          </p:cNvSpPr>
          <p:nvPr>
            <p:ph type="sldNum" sz="quarter" idx="10"/>
          </p:nvPr>
        </p:nvSpPr>
        <p:spPr>
          <a:ln/>
        </p:spPr>
        <p:txBody>
          <a:bodyPr/>
          <a:lstStyle>
            <a:lvl1pPr>
              <a:defRPr/>
            </a:lvl1pPr>
          </a:lstStyle>
          <a:p>
            <a:pPr>
              <a:defRPr/>
            </a:pPr>
            <a:fld id="{8D2B79AA-F1D3-4038-AEFB-5A836E0FA2EA}" type="slidenum">
              <a:rPr lang="cs-CZ" altLang="cs-CZ"/>
              <a:pPr>
                <a:defRPr/>
              </a:pPr>
              <a:t>‹#›</a:t>
            </a:fld>
            <a:endParaRPr lang="cs-CZ" altLang="cs-CZ"/>
          </a:p>
        </p:txBody>
      </p:sp>
    </p:spTree>
    <p:extLst>
      <p:ext uri="{BB962C8B-B14F-4D97-AF65-F5344CB8AC3E}">
        <p14:creationId xmlns:p14="http://schemas.microsoft.com/office/powerpoint/2010/main" val="202893569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630936" y="2926080"/>
            <a:ext cx="5065776" cy="1691640"/>
          </a:xfrm>
        </p:spPr>
        <p:txBody>
          <a:bodyPr/>
          <a:lstStyle/>
          <a:p>
            <a:r>
              <a:rPr lang="cs-CZ" smtClean="0"/>
              <a:t>Kliknutím lze upravit styl.</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4" name="Footer Placeholder 3"/>
          <p:cNvSpPr>
            <a:spLocks noGrp="1"/>
          </p:cNvSpPr>
          <p:nvPr>
            <p:ph type="ftr" sz="quarter" idx="11"/>
          </p:nvPr>
        </p:nvSpPr>
        <p:spPr>
          <a:xfrm rot="900000">
            <a:off x="2493721" y="6101033"/>
            <a:ext cx="3052113" cy="365125"/>
          </a:xfrm>
        </p:spPr>
        <p:txBody>
          <a:bodyPr/>
          <a:lstStyle/>
          <a:p>
            <a:endParaRPr lang="cs-CZ">
              <a:solidFill>
                <a:prstClr val="white">
                  <a:tint val="75000"/>
                </a:prstClr>
              </a:solidFill>
            </a:endParaRPr>
          </a:p>
        </p:txBody>
      </p:sp>
      <p:sp>
        <p:nvSpPr>
          <p:cNvPr id="5" name="Slide Number Placeholder 4"/>
          <p:cNvSpPr>
            <a:spLocks noGrp="1"/>
          </p:cNvSpPr>
          <p:nvPr>
            <p:ph type="sldNum" sz="quarter" idx="12"/>
          </p:nvPr>
        </p:nvSpPr>
        <p:spPr>
          <a:xfrm rot="900000">
            <a:off x="1261872" y="301752"/>
            <a:ext cx="2286000" cy="365125"/>
          </a:xfrm>
        </p:spPr>
        <p:txBody>
          <a:body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874498867"/>
      </p:ext>
    </p:extLst>
  </p:cSld>
  <p:clrMapOvr>
    <a:masterClrMapping/>
  </p:clrMapOvr>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dirty="0">
              <a:solidFill>
                <a:prstClr val="white"/>
              </a:solidFill>
            </a:endParaRPr>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endParaRPr lang="cs-CZ">
              <a:solidFill>
                <a:prstClr val="white">
                  <a:tint val="75000"/>
                </a:prstClr>
              </a:solidFill>
            </a:endParaRPr>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4090843978"/>
      </p:ext>
    </p:extLst>
  </p:cSld>
  <p:clrMapOvr>
    <a:masterClrMapping/>
  </p:clrMapOvr>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cs-CZ" smtClean="0"/>
              <a:t>Kliknutím lze upravit styl.</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922790155"/>
      </p:ext>
    </p:extLst>
  </p:cSld>
  <p:clrMapOvr>
    <a:masterClrMapping/>
  </p:clrMapOvr>
  <p:transition/>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cs-CZ" smtClean="0"/>
              <a:t>Kliknutím lze upravit styl.</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endParaRPr lang="cs-CZ">
              <a:solidFill>
                <a:prstClr val="white">
                  <a:tint val="75000"/>
                </a:prstClr>
              </a:solidFill>
            </a:endParaRPr>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443559014"/>
      </p:ext>
    </p:extLst>
  </p:cSld>
  <p:clrMapOvr>
    <a:masterClrMapping/>
  </p:clrMapOvr>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Title 1"/>
          <p:cNvSpPr>
            <a:spLocks noGrp="1"/>
          </p:cNvSpPr>
          <p:nvPr>
            <p:ph type="title"/>
          </p:nvPr>
        </p:nvSpPr>
        <p:spPr>
          <a:xfrm rot="-900000">
            <a:off x="3183882" y="4760430"/>
            <a:ext cx="5004753" cy="1299542"/>
          </a:xfrm>
        </p:spPr>
        <p:txBody>
          <a:bodyPr anchor="t"/>
          <a:lstStyle/>
          <a:p>
            <a:r>
              <a:rPr lang="cs-CZ" smtClean="0"/>
              <a:t>Kliknutím lze upravit styl.</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843470092"/>
      </p:ext>
    </p:extLst>
  </p:cSld>
  <p:clrMapOvr>
    <a:masterClrMapping/>
  </p:clrMapOvr>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a:solidFill>
                <a:prstClr val="white"/>
              </a:solidFill>
            </a:endParaRPr>
          </a:p>
        </p:txBody>
      </p:sp>
      <p:sp>
        <p:nvSpPr>
          <p:cNvPr id="2" name="Vertical Title 1"/>
          <p:cNvSpPr>
            <a:spLocks noGrp="1"/>
          </p:cNvSpPr>
          <p:nvPr>
            <p:ph type="title" orient="vert"/>
          </p:nvPr>
        </p:nvSpPr>
        <p:spPr>
          <a:xfrm rot="-900000">
            <a:off x="6793335" y="511413"/>
            <a:ext cx="1435608" cy="4818888"/>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95EC1D4A-A796-47C3-A63E-CE236FB377E2}" type="datetimeFigureOut">
              <a:rPr lang="cs-CZ" smtClean="0">
                <a:solidFill>
                  <a:prstClr val="white">
                    <a:tint val="75000"/>
                  </a:prstClr>
                </a:solidFill>
              </a:rPr>
              <a:pPr/>
              <a:t>11.4.2018</a:t>
            </a:fld>
            <a:endParaRPr lang="cs-CZ">
              <a:solidFill>
                <a:prstClr val="white">
                  <a:tint val="75000"/>
                </a:prstClr>
              </a:solidFill>
            </a:endParaRPr>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endParaRPr lang="cs-CZ">
              <a:solidFill>
                <a:prstClr val="white">
                  <a:tint val="75000"/>
                </a:prstClr>
              </a:solidFill>
            </a:endParaRPr>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AC57A5DF-1266-40EA-9282-1E66B9DE06C0}"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959953253"/>
      </p:ext>
    </p:extLst>
  </p:cSld>
  <p:clrMapOvr>
    <a:masterClrMapping/>
  </p:clrMapOvr>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92B1CB2-8CC8-4B29-A811-5FA355F25A54}"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2164853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A3BBD0-CF53-4822-9949-A461E75B3359}"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7581095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A6525B2-4580-46BD-8922-AC42FD4A25BD}"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11737008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1FA314-3A19-4AC0-ACBB-942732198543}"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288763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13"/>
          <p:cNvSpPr>
            <a:spLocks noGrp="1" noChangeArrowheads="1"/>
          </p:cNvSpPr>
          <p:nvPr>
            <p:ph type="sldNum" sz="quarter" idx="10"/>
          </p:nvPr>
        </p:nvSpPr>
        <p:spPr>
          <a:ln/>
        </p:spPr>
        <p:txBody>
          <a:bodyPr/>
          <a:lstStyle>
            <a:lvl1pPr>
              <a:defRPr/>
            </a:lvl1pPr>
          </a:lstStyle>
          <a:p>
            <a:pPr>
              <a:defRPr/>
            </a:pPr>
            <a:fld id="{7DB2F88E-E691-4547-A91B-94312943E0B3}" type="slidenum">
              <a:rPr lang="cs-CZ" altLang="cs-CZ"/>
              <a:pPr>
                <a:defRPr/>
              </a:pPr>
              <a:t>‹#›</a:t>
            </a:fld>
            <a:endParaRPr lang="cs-CZ" altLang="cs-CZ"/>
          </a:p>
        </p:txBody>
      </p:sp>
    </p:spTree>
    <p:extLst>
      <p:ext uri="{BB962C8B-B14F-4D97-AF65-F5344CB8AC3E}">
        <p14:creationId xmlns:p14="http://schemas.microsoft.com/office/powerpoint/2010/main" val="194282421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7A7760B-7963-4FA2-8C37-4916813FF455}" type="datetime1">
              <a:rPr lang="cs-CZ" smtClean="0">
                <a:solidFill>
                  <a:prstClr val="white">
                    <a:tint val="75000"/>
                  </a:prstClr>
                </a:solidFill>
              </a:rPr>
              <a:pPr/>
              <a:t>11.4.2018</a:t>
            </a:fld>
            <a:endParaRPr lang="cs-CZ">
              <a:solidFill>
                <a:prstClr val="white">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white">
                  <a:tint val="75000"/>
                </a:prstClr>
              </a:solidFill>
            </a:endParaRPr>
          </a:p>
        </p:txBody>
      </p:sp>
      <p:sp>
        <p:nvSpPr>
          <p:cNvPr id="9" name="Zástupný symbol pro číslo snímku 8"/>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9442500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1B81BA1-C69A-43B4-9DC7-06DC4059118F}" type="datetime1">
              <a:rPr lang="cs-CZ" smtClean="0">
                <a:solidFill>
                  <a:prstClr val="white">
                    <a:tint val="75000"/>
                  </a:prstClr>
                </a:solidFill>
              </a:rPr>
              <a:pPr/>
              <a:t>11.4.2018</a:t>
            </a:fld>
            <a:endParaRPr lang="cs-CZ">
              <a:solidFill>
                <a:prstClr val="white">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white">
                  <a:tint val="75000"/>
                </a:prstClr>
              </a:solidFill>
            </a:endParaRPr>
          </a:p>
        </p:txBody>
      </p:sp>
      <p:sp>
        <p:nvSpPr>
          <p:cNvPr id="5" name="Zástupný symbol pro číslo snímku 4"/>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7780973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A30EDA0-A9FE-4033-AC4C-AB3AFF9A8E86}" type="datetime1">
              <a:rPr lang="cs-CZ" smtClean="0">
                <a:solidFill>
                  <a:prstClr val="white">
                    <a:tint val="75000"/>
                  </a:prstClr>
                </a:solidFill>
              </a:rPr>
              <a:pPr/>
              <a:t>11.4.2018</a:t>
            </a:fld>
            <a:endParaRPr lang="cs-CZ">
              <a:solidFill>
                <a:prstClr val="white">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white">
                  <a:tint val="75000"/>
                </a:prstClr>
              </a:solidFill>
            </a:endParaRPr>
          </a:p>
        </p:txBody>
      </p:sp>
      <p:sp>
        <p:nvSpPr>
          <p:cNvPr id="4" name="Zástupný symbol pro číslo snímku 3"/>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8062048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458CFAE-9394-4275-8892-D1F2025D70E7}"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8656754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CA7A4BC-8F9D-457B-816E-26A26E481550}"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3911688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68BD92-020B-4CF3-A3FC-5AD84596E17C}"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4577244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5CB4E27-A401-4184-ADFE-49458984E015}"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4945017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92B1CB2-8CC8-4B29-A811-5FA355F25A54}"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6666684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A3BBD0-CF53-4822-9949-A461E75B3359}"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43568103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A6525B2-4580-46BD-8922-AC42FD4A25BD}"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585516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D2A0FEE9-7FC0-4477-ADCC-ADBFAF343608}" type="slidenum">
              <a:rPr lang="cs-CZ" altLang="cs-CZ"/>
              <a:pPr>
                <a:defRPr/>
              </a:pPr>
              <a:t>‹#›</a:t>
            </a:fld>
            <a:endParaRPr lang="cs-CZ" altLang="cs-CZ"/>
          </a:p>
        </p:txBody>
      </p:sp>
    </p:spTree>
    <p:extLst>
      <p:ext uri="{BB962C8B-B14F-4D97-AF65-F5344CB8AC3E}">
        <p14:creationId xmlns:p14="http://schemas.microsoft.com/office/powerpoint/2010/main" val="23685518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1FA314-3A19-4AC0-ACBB-942732198543}"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42552739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7A7760B-7963-4FA2-8C37-4916813FF455}" type="datetime1">
              <a:rPr lang="cs-CZ" smtClean="0">
                <a:solidFill>
                  <a:prstClr val="white">
                    <a:tint val="75000"/>
                  </a:prstClr>
                </a:solidFill>
              </a:rPr>
              <a:pPr/>
              <a:t>11.4.2018</a:t>
            </a:fld>
            <a:endParaRPr lang="cs-CZ">
              <a:solidFill>
                <a:prstClr val="white">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white">
                  <a:tint val="75000"/>
                </a:prstClr>
              </a:solidFill>
            </a:endParaRPr>
          </a:p>
        </p:txBody>
      </p:sp>
      <p:sp>
        <p:nvSpPr>
          <p:cNvPr id="9" name="Zástupný symbol pro číslo snímku 8"/>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5718776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1B81BA1-C69A-43B4-9DC7-06DC4059118F}" type="datetime1">
              <a:rPr lang="cs-CZ" smtClean="0">
                <a:solidFill>
                  <a:prstClr val="white">
                    <a:tint val="75000"/>
                  </a:prstClr>
                </a:solidFill>
              </a:rPr>
              <a:pPr/>
              <a:t>11.4.2018</a:t>
            </a:fld>
            <a:endParaRPr lang="cs-CZ">
              <a:solidFill>
                <a:prstClr val="white">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white">
                  <a:tint val="75000"/>
                </a:prstClr>
              </a:solidFill>
            </a:endParaRPr>
          </a:p>
        </p:txBody>
      </p:sp>
      <p:sp>
        <p:nvSpPr>
          <p:cNvPr id="5" name="Zástupný symbol pro číslo snímku 4"/>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9702843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A30EDA0-A9FE-4033-AC4C-AB3AFF9A8E86}" type="datetime1">
              <a:rPr lang="cs-CZ" smtClean="0">
                <a:solidFill>
                  <a:prstClr val="white">
                    <a:tint val="75000"/>
                  </a:prstClr>
                </a:solidFill>
              </a:rPr>
              <a:pPr/>
              <a:t>11.4.2018</a:t>
            </a:fld>
            <a:endParaRPr lang="cs-CZ">
              <a:solidFill>
                <a:prstClr val="white">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white">
                  <a:tint val="75000"/>
                </a:prstClr>
              </a:solidFill>
            </a:endParaRPr>
          </a:p>
        </p:txBody>
      </p:sp>
      <p:sp>
        <p:nvSpPr>
          <p:cNvPr id="4" name="Zástupný symbol pro číslo snímku 3"/>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454502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458CFAE-9394-4275-8892-D1F2025D70E7}"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583335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CA7A4BC-8F9D-457B-816E-26A26E481550}"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55226124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68BD92-020B-4CF3-A3FC-5AD84596E17C}"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9583890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5CB4E27-A401-4184-ADFE-49458984E015}"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8803890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D92B1CB2-8CC8-4B29-A811-5FA355F25A54}"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3333873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9AA3BBD0-CF53-4822-9949-A461E75B3359}"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1119939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3"/>
          <p:cNvSpPr>
            <a:spLocks noGrp="1" noChangeArrowheads="1"/>
          </p:cNvSpPr>
          <p:nvPr>
            <p:ph type="sldNum" sz="quarter" idx="10"/>
          </p:nvPr>
        </p:nvSpPr>
        <p:spPr>
          <a:ln/>
        </p:spPr>
        <p:txBody>
          <a:bodyPr/>
          <a:lstStyle>
            <a:lvl1pPr>
              <a:defRPr/>
            </a:lvl1pPr>
          </a:lstStyle>
          <a:p>
            <a:pPr>
              <a:defRPr/>
            </a:pPr>
            <a:fld id="{3598AA41-5352-4AC6-92BB-5B889992B330}" type="slidenum">
              <a:rPr lang="cs-CZ" altLang="cs-CZ"/>
              <a:pPr>
                <a:defRPr/>
              </a:pPr>
              <a:t>‹#›</a:t>
            </a:fld>
            <a:endParaRPr lang="cs-CZ" altLang="cs-CZ"/>
          </a:p>
        </p:txBody>
      </p:sp>
    </p:spTree>
    <p:extLst>
      <p:ext uri="{BB962C8B-B14F-4D97-AF65-F5344CB8AC3E}">
        <p14:creationId xmlns:p14="http://schemas.microsoft.com/office/powerpoint/2010/main" val="322883897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DA6525B2-4580-46BD-8922-AC42FD4A25BD}"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5705599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D61FA314-3A19-4AC0-ACBB-942732198543}"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5596548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7A7760B-7963-4FA2-8C37-4916813FF455}" type="datetime1">
              <a:rPr lang="cs-CZ" smtClean="0">
                <a:solidFill>
                  <a:prstClr val="white">
                    <a:tint val="75000"/>
                  </a:prstClr>
                </a:solidFill>
              </a:rPr>
              <a:pPr/>
              <a:t>11.4.2018</a:t>
            </a:fld>
            <a:endParaRPr lang="cs-CZ">
              <a:solidFill>
                <a:prstClr val="white">
                  <a:tint val="75000"/>
                </a:prstClr>
              </a:solidFill>
            </a:endParaRPr>
          </a:p>
        </p:txBody>
      </p:sp>
      <p:sp>
        <p:nvSpPr>
          <p:cNvPr id="8" name="Zástupný symbol pro zápatí 7"/>
          <p:cNvSpPr>
            <a:spLocks noGrp="1"/>
          </p:cNvSpPr>
          <p:nvPr>
            <p:ph type="ftr" sz="quarter" idx="11"/>
          </p:nvPr>
        </p:nvSpPr>
        <p:spPr/>
        <p:txBody>
          <a:bodyPr/>
          <a:lstStyle/>
          <a:p>
            <a:endParaRPr lang="cs-CZ">
              <a:solidFill>
                <a:prstClr val="white">
                  <a:tint val="75000"/>
                </a:prstClr>
              </a:solidFill>
            </a:endParaRPr>
          </a:p>
        </p:txBody>
      </p:sp>
      <p:sp>
        <p:nvSpPr>
          <p:cNvPr id="9" name="Zástupný symbol pro číslo snímku 8"/>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97250944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11B81BA1-C69A-43B4-9DC7-06DC4059118F}" type="datetime1">
              <a:rPr lang="cs-CZ" smtClean="0">
                <a:solidFill>
                  <a:prstClr val="white">
                    <a:tint val="75000"/>
                  </a:prstClr>
                </a:solidFill>
              </a:rPr>
              <a:pPr/>
              <a:t>11.4.2018</a:t>
            </a:fld>
            <a:endParaRPr lang="cs-CZ">
              <a:solidFill>
                <a:prstClr val="white">
                  <a:tint val="75000"/>
                </a:prstClr>
              </a:solidFill>
            </a:endParaRPr>
          </a:p>
        </p:txBody>
      </p:sp>
      <p:sp>
        <p:nvSpPr>
          <p:cNvPr id="4" name="Zástupný symbol pro zápatí 3"/>
          <p:cNvSpPr>
            <a:spLocks noGrp="1"/>
          </p:cNvSpPr>
          <p:nvPr>
            <p:ph type="ftr" sz="quarter" idx="11"/>
          </p:nvPr>
        </p:nvSpPr>
        <p:spPr/>
        <p:txBody>
          <a:bodyPr/>
          <a:lstStyle/>
          <a:p>
            <a:endParaRPr lang="cs-CZ">
              <a:solidFill>
                <a:prstClr val="white">
                  <a:tint val="75000"/>
                </a:prstClr>
              </a:solidFill>
            </a:endParaRPr>
          </a:p>
        </p:txBody>
      </p:sp>
      <p:sp>
        <p:nvSpPr>
          <p:cNvPr id="5" name="Zástupný symbol pro číslo snímku 4"/>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2595158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A30EDA0-A9FE-4033-AC4C-AB3AFF9A8E86}" type="datetime1">
              <a:rPr lang="cs-CZ" smtClean="0">
                <a:solidFill>
                  <a:prstClr val="white">
                    <a:tint val="75000"/>
                  </a:prstClr>
                </a:solidFill>
              </a:rPr>
              <a:pPr/>
              <a:t>11.4.2018</a:t>
            </a:fld>
            <a:endParaRPr lang="cs-CZ">
              <a:solidFill>
                <a:prstClr val="white">
                  <a:tint val="75000"/>
                </a:prstClr>
              </a:solidFill>
            </a:endParaRPr>
          </a:p>
        </p:txBody>
      </p:sp>
      <p:sp>
        <p:nvSpPr>
          <p:cNvPr id="3" name="Zástupný symbol pro zápatí 2"/>
          <p:cNvSpPr>
            <a:spLocks noGrp="1"/>
          </p:cNvSpPr>
          <p:nvPr>
            <p:ph type="ftr" sz="quarter" idx="11"/>
          </p:nvPr>
        </p:nvSpPr>
        <p:spPr/>
        <p:txBody>
          <a:bodyPr/>
          <a:lstStyle/>
          <a:p>
            <a:endParaRPr lang="cs-CZ">
              <a:solidFill>
                <a:prstClr val="white">
                  <a:tint val="75000"/>
                </a:prstClr>
              </a:solidFill>
            </a:endParaRPr>
          </a:p>
        </p:txBody>
      </p:sp>
      <p:sp>
        <p:nvSpPr>
          <p:cNvPr id="4" name="Zástupný symbol pro číslo snímku 3"/>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11393420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7458CFAE-9394-4275-8892-D1F2025D70E7}"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3360742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2CA7A4BC-8F9D-457B-816E-26A26E481550}" type="datetime1">
              <a:rPr lang="cs-CZ" smtClean="0">
                <a:solidFill>
                  <a:prstClr val="white">
                    <a:tint val="75000"/>
                  </a:prstClr>
                </a:solidFill>
              </a:rPr>
              <a:pPr/>
              <a:t>11.4.2018</a:t>
            </a:fld>
            <a:endParaRPr lang="cs-CZ">
              <a:solidFill>
                <a:prstClr val="white">
                  <a:tint val="75000"/>
                </a:prstClr>
              </a:solidFill>
            </a:endParaRPr>
          </a:p>
        </p:txBody>
      </p:sp>
      <p:sp>
        <p:nvSpPr>
          <p:cNvPr id="6" name="Zástupný symbol pro zápatí 5"/>
          <p:cNvSpPr>
            <a:spLocks noGrp="1"/>
          </p:cNvSpPr>
          <p:nvPr>
            <p:ph type="ftr" sz="quarter" idx="11"/>
          </p:nvPr>
        </p:nvSpPr>
        <p:spPr/>
        <p:txBody>
          <a:bodyPr/>
          <a:lstStyle/>
          <a:p>
            <a:endParaRPr lang="cs-CZ">
              <a:solidFill>
                <a:prstClr val="white">
                  <a:tint val="75000"/>
                </a:prstClr>
              </a:solidFill>
            </a:endParaRPr>
          </a:p>
        </p:txBody>
      </p:sp>
      <p:sp>
        <p:nvSpPr>
          <p:cNvPr id="7" name="Zástupný symbol pro číslo snímku 6"/>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139989927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968BD92-020B-4CF3-A3FC-5AD84596E17C}"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298821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5CB4E27-A401-4184-ADFE-49458984E015}" type="datetime1">
              <a:rPr lang="cs-CZ" smtClean="0">
                <a:solidFill>
                  <a:prstClr val="white">
                    <a:tint val="75000"/>
                  </a:prstClr>
                </a:solidFill>
              </a:rPr>
              <a:pPr/>
              <a:t>11.4.2018</a:t>
            </a:fld>
            <a:endParaRPr lang="cs-CZ">
              <a:solidFill>
                <a:prstClr val="white">
                  <a:tint val="75000"/>
                </a:prstClr>
              </a:solidFill>
            </a:endParaRPr>
          </a:p>
        </p:txBody>
      </p:sp>
      <p:sp>
        <p:nvSpPr>
          <p:cNvPr id="5" name="Zástupný symbol pro zápatí 4"/>
          <p:cNvSpPr>
            <a:spLocks noGrp="1"/>
          </p:cNvSpPr>
          <p:nvPr>
            <p:ph type="ftr" sz="quarter" idx="11"/>
          </p:nvPr>
        </p:nvSpPr>
        <p:spPr/>
        <p:txBody>
          <a:bodyPr/>
          <a:lstStyle/>
          <a:p>
            <a:endParaRPr lang="cs-CZ">
              <a:solidFill>
                <a:prstClr val="white">
                  <a:tint val="75000"/>
                </a:prstClr>
              </a:solidFill>
            </a:endParaRPr>
          </a:p>
        </p:txBody>
      </p:sp>
      <p:sp>
        <p:nvSpPr>
          <p:cNvPr id="6" name="Zástupný symbol pro číslo snímku 5"/>
          <p:cNvSpPr>
            <a:spLocks noGrp="1"/>
          </p:cNvSpPr>
          <p:nvPr>
            <p:ph type="sldNum" sz="quarter" idx="12"/>
          </p:nvPr>
        </p:nvSpPr>
        <p:spPr/>
        <p:txBody>
          <a:bodyPr/>
          <a:lstStyle/>
          <a:p>
            <a:fld id="{6C8D7BCB-4324-4206-9B93-5D861484D958}" type="slidenum">
              <a:rPr lang="cs-CZ" smtClean="0">
                <a:solidFill>
                  <a:prstClr val="white">
                    <a:tint val="75000"/>
                  </a:prstClr>
                </a:solidFill>
              </a:rPr>
              <a:pPr/>
              <a:t>‹#›</a:t>
            </a:fld>
            <a:endParaRPr lang="cs-CZ">
              <a:solidFill>
                <a:prstClr val="white">
                  <a:tint val="75000"/>
                </a:prstClr>
              </a:solidFill>
            </a:endParaRPr>
          </a:p>
        </p:txBody>
      </p:sp>
    </p:spTree>
    <p:extLst>
      <p:ext uri="{BB962C8B-B14F-4D97-AF65-F5344CB8AC3E}">
        <p14:creationId xmlns:p14="http://schemas.microsoft.com/office/powerpoint/2010/main" val="44457805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2413" cy="6856413"/>
            <a:chOff x="0" y="0"/>
            <a:chExt cx="5759" cy="4319"/>
          </a:xfrm>
        </p:grpSpPr>
        <p:sp>
          <p:nvSpPr>
            <p:cNvPr id="5" name="Freeform 3"/>
            <p:cNvSpPr>
              <a:spLocks/>
            </p:cNvSpPr>
            <p:nvPr/>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6" name="Group 4"/>
            <p:cNvGrpSpPr>
              <a:grpSpLocks/>
            </p:cNvGrpSpPr>
            <p:nvPr userDrawn="1"/>
          </p:nvGrpSpPr>
          <p:grpSpPr bwMode="auto">
            <a:xfrm>
              <a:off x="0" y="0"/>
              <a:ext cx="5759" cy="4319"/>
              <a:chOff x="0" y="0"/>
              <a:chExt cx="5759" cy="4319"/>
            </a:xfrm>
          </p:grpSpPr>
          <p:sp>
            <p:nvSpPr>
              <p:cNvPr id="7" name="Freeform 5"/>
              <p:cNvSpPr>
                <a:spLocks/>
              </p:cNvSpPr>
              <p:nvPr/>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8" name="Freeform 6"/>
              <p:cNvSpPr>
                <a:spLocks/>
              </p:cNvSpPr>
              <p:nvPr/>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9" name="Freeform 7"/>
              <p:cNvSpPr>
                <a:spLocks/>
              </p:cNvSpPr>
              <p:nvPr/>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 name="Freeform 8"/>
              <p:cNvSpPr>
                <a:spLocks/>
              </p:cNvSpPr>
              <p:nvPr/>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1" name="Freeform 9"/>
              <p:cNvSpPr>
                <a:spLocks/>
              </p:cNvSpPr>
              <p:nvPr/>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2" name="Freeform 10"/>
              <p:cNvSpPr>
                <a:spLocks/>
              </p:cNvSpPr>
              <p:nvPr/>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3" name="Freeform 11"/>
              <p:cNvSpPr>
                <a:spLocks/>
              </p:cNvSpPr>
              <p:nvPr/>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 name="Freeform 12"/>
              <p:cNvSpPr>
                <a:spLocks/>
              </p:cNvSpPr>
              <p:nvPr/>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5" name="Freeform 13"/>
              <p:cNvSpPr>
                <a:spLocks/>
              </p:cNvSpPr>
              <p:nvPr/>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6" name="Freeform 14"/>
              <p:cNvSpPr>
                <a:spLocks/>
              </p:cNvSpPr>
              <p:nvPr/>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7" name="Freeform 15"/>
              <p:cNvSpPr>
                <a:spLocks/>
              </p:cNvSpPr>
              <p:nvPr/>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8" name="Freeform 16"/>
              <p:cNvSpPr>
                <a:spLocks/>
              </p:cNvSpPr>
              <p:nvPr/>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9" name="Freeform 17"/>
              <p:cNvSpPr>
                <a:spLocks/>
              </p:cNvSpPr>
              <p:nvPr/>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0" name="Freeform 18"/>
              <p:cNvSpPr>
                <a:spLocks/>
              </p:cNvSpPr>
              <p:nvPr/>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1" name="Freeform 19"/>
              <p:cNvSpPr>
                <a:spLocks/>
              </p:cNvSpPr>
              <p:nvPr/>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2" name="Freeform 20"/>
              <p:cNvSpPr>
                <a:spLocks/>
              </p:cNvSpPr>
              <p:nvPr/>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3" name="Freeform 21"/>
              <p:cNvSpPr>
                <a:spLocks/>
              </p:cNvSpPr>
              <p:nvPr/>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4" name="Freeform 22"/>
              <p:cNvSpPr>
                <a:spLocks/>
              </p:cNvSpPr>
              <p:nvPr/>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5" name="Freeform 23"/>
              <p:cNvSpPr>
                <a:spLocks/>
              </p:cNvSpPr>
              <p:nvPr/>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6" name="Freeform 24"/>
              <p:cNvSpPr>
                <a:spLocks/>
              </p:cNvSpPr>
              <p:nvPr/>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7" name="Freeform 25"/>
              <p:cNvSpPr>
                <a:spLocks/>
              </p:cNvSpPr>
              <p:nvPr/>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8" name="Freeform 26"/>
              <p:cNvSpPr>
                <a:spLocks/>
              </p:cNvSpPr>
              <p:nvPr/>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29" name="Freeform 27"/>
              <p:cNvSpPr>
                <a:spLocks/>
              </p:cNvSpPr>
              <p:nvPr/>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0" name="Freeform 28"/>
              <p:cNvSpPr>
                <a:spLocks/>
              </p:cNvSpPr>
              <p:nvPr/>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1" name="Freeform 29"/>
              <p:cNvSpPr>
                <a:spLocks/>
              </p:cNvSpPr>
              <p:nvPr/>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32" name="Group 30"/>
              <p:cNvGrpSpPr>
                <a:grpSpLocks/>
              </p:cNvGrpSpPr>
              <p:nvPr/>
            </p:nvGrpSpPr>
            <p:grpSpPr bwMode="auto">
              <a:xfrm>
                <a:off x="0" y="0"/>
                <a:ext cx="5758" cy="1045"/>
                <a:chOff x="0" y="0"/>
                <a:chExt cx="5758" cy="1045"/>
              </a:xfrm>
            </p:grpSpPr>
            <p:sp>
              <p:nvSpPr>
                <p:cNvPr id="54"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5"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6"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7"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8"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59"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0"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1"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2"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3"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4"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5"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6"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7"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68"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33" name="Group 46"/>
              <p:cNvGrpSpPr>
                <a:grpSpLocks/>
              </p:cNvGrpSpPr>
              <p:nvPr/>
            </p:nvGrpSpPr>
            <p:grpSpPr bwMode="auto">
              <a:xfrm>
                <a:off x="0" y="558"/>
                <a:ext cx="5758" cy="487"/>
                <a:chOff x="0" y="558"/>
                <a:chExt cx="5758" cy="487"/>
              </a:xfrm>
            </p:grpSpPr>
            <p:sp>
              <p:nvSpPr>
                <p:cNvPr id="52"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53"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34" name="Group 49"/>
              <p:cNvGrpSpPr>
                <a:grpSpLocks/>
              </p:cNvGrpSpPr>
              <p:nvPr/>
            </p:nvGrpSpPr>
            <p:grpSpPr bwMode="auto">
              <a:xfrm>
                <a:off x="264" y="1039"/>
                <a:ext cx="5200" cy="3280"/>
                <a:chOff x="264" y="1039"/>
                <a:chExt cx="5200" cy="3280"/>
              </a:xfrm>
            </p:grpSpPr>
            <p:sp>
              <p:nvSpPr>
                <p:cNvPr id="43"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4"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5"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6"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7"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8"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9"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0"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51"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35" name="Freeform 59"/>
              <p:cNvSpPr>
                <a:spLocks/>
              </p:cNvSpPr>
              <p:nvPr/>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36" name="Freeform 60"/>
              <p:cNvSpPr>
                <a:spLocks/>
              </p:cNvSpPr>
              <p:nvPr/>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7" name="Freeform 61"/>
              <p:cNvSpPr>
                <a:spLocks/>
              </p:cNvSpPr>
              <p:nvPr/>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8" name="Freeform 62"/>
              <p:cNvSpPr>
                <a:spLocks/>
              </p:cNvSpPr>
              <p:nvPr/>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39" name="Freeform 63"/>
              <p:cNvSpPr>
                <a:spLocks/>
              </p:cNvSpPr>
              <p:nvPr/>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40" name="Freeform 64"/>
              <p:cNvSpPr>
                <a:spLocks/>
              </p:cNvSpPr>
              <p:nvPr/>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1" name="Freeform 65"/>
              <p:cNvSpPr>
                <a:spLocks/>
              </p:cNvSpPr>
              <p:nvPr/>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42" name="Freeform 66"/>
              <p:cNvSpPr>
                <a:spLocks/>
              </p:cNvSpPr>
              <p:nvPr/>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7523" name="Rectangle 67"/>
          <p:cNvSpPr>
            <a:spLocks noGrp="1" noChangeArrowheads="1"/>
          </p:cNvSpPr>
          <p:nvPr>
            <p:ph type="ctrTitle" sz="quarter"/>
          </p:nvPr>
        </p:nvSpPr>
        <p:spPr>
          <a:xfrm>
            <a:off x="455613" y="1920875"/>
            <a:ext cx="8226425" cy="1736725"/>
          </a:xfrm>
        </p:spPr>
        <p:txBody>
          <a:bodyPr anchor="b"/>
          <a:lstStyle>
            <a:lvl1pPr>
              <a:defRPr sz="5400"/>
            </a:lvl1pPr>
          </a:lstStyle>
          <a:p>
            <a:pPr lvl="0"/>
            <a:r>
              <a:rPr lang="cs-CZ" noProof="0" smtClean="0"/>
              <a:t>Klepnutím lze upravit styl předlohy nadpisů.</a:t>
            </a:r>
          </a:p>
        </p:txBody>
      </p:sp>
      <p:sp>
        <p:nvSpPr>
          <p:cNvPr id="147524" name="Rectangle 68"/>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cs-CZ" noProof="0" smtClean="0"/>
              <a:t>Klepnutím lze upravit styl předlohy podnadpisů.</a:t>
            </a:r>
          </a:p>
        </p:txBody>
      </p:sp>
      <p:sp>
        <p:nvSpPr>
          <p:cNvPr id="69" name="Rectangle 69"/>
          <p:cNvSpPr>
            <a:spLocks noGrp="1" noChangeArrowheads="1"/>
          </p:cNvSpPr>
          <p:nvPr>
            <p:ph type="dt" sz="quarter" idx="10"/>
          </p:nvPr>
        </p:nvSpPr>
        <p:spPr/>
        <p:txBody>
          <a:bodyPr/>
          <a:lstStyle>
            <a:lvl1pPr>
              <a:defRPr/>
            </a:lvl1pPr>
          </a:lstStyle>
          <a:p>
            <a:pPr>
              <a:defRPr/>
            </a:pPr>
            <a:endParaRPr lang="cs-CZ">
              <a:solidFill>
                <a:srgbClr val="EAEAEA"/>
              </a:solidFill>
            </a:endParaRPr>
          </a:p>
        </p:txBody>
      </p:sp>
      <p:sp>
        <p:nvSpPr>
          <p:cNvPr id="70" name="Rectangle 70"/>
          <p:cNvSpPr>
            <a:spLocks noGrp="1" noChangeArrowheads="1"/>
          </p:cNvSpPr>
          <p:nvPr>
            <p:ph type="ftr" sz="quarter" idx="11"/>
          </p:nvPr>
        </p:nvSpPr>
        <p:spPr/>
        <p:txBody>
          <a:bodyPr/>
          <a:lstStyle>
            <a:lvl1pPr>
              <a:defRPr/>
            </a:lvl1pPr>
          </a:lstStyle>
          <a:p>
            <a:pPr>
              <a:defRPr/>
            </a:pPr>
            <a:endParaRPr lang="cs-CZ">
              <a:solidFill>
                <a:srgbClr val="EAEAEA"/>
              </a:solidFill>
            </a:endParaRPr>
          </a:p>
        </p:txBody>
      </p:sp>
      <p:sp>
        <p:nvSpPr>
          <p:cNvPr id="71" name="Rectangle 71"/>
          <p:cNvSpPr>
            <a:spLocks noGrp="1" noChangeArrowheads="1"/>
          </p:cNvSpPr>
          <p:nvPr>
            <p:ph type="sldNum" sz="quarter" idx="12"/>
          </p:nvPr>
        </p:nvSpPr>
        <p:spPr/>
        <p:txBody>
          <a:bodyPr/>
          <a:lstStyle>
            <a:lvl1pPr>
              <a:defRPr/>
            </a:lvl1pPr>
          </a:lstStyle>
          <a:p>
            <a:pPr>
              <a:defRPr/>
            </a:pPr>
            <a:fld id="{C45E01FA-4769-48A9-AF93-44D87456BC1D}"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163445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13"/>
          <p:cNvSpPr>
            <a:spLocks noGrp="1" noChangeArrowheads="1"/>
          </p:cNvSpPr>
          <p:nvPr>
            <p:ph type="sldNum" sz="quarter" idx="10"/>
          </p:nvPr>
        </p:nvSpPr>
        <p:spPr>
          <a:ln/>
        </p:spPr>
        <p:txBody>
          <a:bodyPr/>
          <a:lstStyle>
            <a:lvl1pPr>
              <a:defRPr/>
            </a:lvl1pPr>
          </a:lstStyle>
          <a:p>
            <a:pPr>
              <a:defRPr/>
            </a:pPr>
            <a:fld id="{4A7D8512-D538-4377-B66C-B0247BF4E244}" type="slidenum">
              <a:rPr lang="cs-CZ" altLang="cs-CZ"/>
              <a:pPr>
                <a:defRPr/>
              </a:pPr>
              <a:t>‹#›</a:t>
            </a:fld>
            <a:endParaRPr lang="cs-CZ" altLang="cs-CZ"/>
          </a:p>
        </p:txBody>
      </p:sp>
    </p:spTree>
    <p:extLst>
      <p:ext uri="{BB962C8B-B14F-4D97-AF65-F5344CB8AC3E}">
        <p14:creationId xmlns:p14="http://schemas.microsoft.com/office/powerpoint/2010/main" val="87361975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5F21320D-C2F0-44A5-A4B0-24F73A0BC942}"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50594279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Kliknutím lze upravit styly předlohy textu.</a:t>
            </a:r>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0F93E487-AAF4-41CC-B463-9C766034F20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1380178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5613" y="1598613"/>
            <a:ext cx="4037012"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5025" y="1598613"/>
            <a:ext cx="4037013" cy="44973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E0C9D025-B4F1-4693-98E4-3BAA849FDA7F}"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373423727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8"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9" name="Rectangle 70"/>
          <p:cNvSpPr>
            <a:spLocks noGrp="1" noChangeArrowheads="1"/>
          </p:cNvSpPr>
          <p:nvPr>
            <p:ph type="sldNum" sz="quarter" idx="12"/>
          </p:nvPr>
        </p:nvSpPr>
        <p:spPr>
          <a:ln/>
        </p:spPr>
        <p:txBody>
          <a:bodyPr/>
          <a:lstStyle>
            <a:lvl1pPr>
              <a:defRPr/>
            </a:lvl1pPr>
          </a:lstStyle>
          <a:p>
            <a:pPr>
              <a:defRPr/>
            </a:pPr>
            <a:fld id="{84BA4C1A-89BD-406D-A454-C08CDF41744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04202565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4"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5" name="Rectangle 70"/>
          <p:cNvSpPr>
            <a:spLocks noGrp="1" noChangeArrowheads="1"/>
          </p:cNvSpPr>
          <p:nvPr>
            <p:ph type="sldNum" sz="quarter" idx="12"/>
          </p:nvPr>
        </p:nvSpPr>
        <p:spPr>
          <a:ln/>
        </p:spPr>
        <p:txBody>
          <a:bodyPr/>
          <a:lstStyle>
            <a:lvl1pPr>
              <a:defRPr/>
            </a:lvl1pPr>
          </a:lstStyle>
          <a:p>
            <a:pPr>
              <a:defRPr/>
            </a:pPr>
            <a:fld id="{DA858E38-4B0D-4225-80DA-F6C850E206B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2333128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3"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4" name="Rectangle 70"/>
          <p:cNvSpPr>
            <a:spLocks noGrp="1" noChangeArrowheads="1"/>
          </p:cNvSpPr>
          <p:nvPr>
            <p:ph type="sldNum" sz="quarter" idx="12"/>
          </p:nvPr>
        </p:nvSpPr>
        <p:spPr>
          <a:ln/>
        </p:spPr>
        <p:txBody>
          <a:bodyPr/>
          <a:lstStyle>
            <a:lvl1pPr>
              <a:defRPr/>
            </a:lvl1pPr>
          </a:lstStyle>
          <a:p>
            <a:pPr>
              <a:defRPr/>
            </a:pPr>
            <a:fld id="{7FAA2E4D-06CD-4BB2-9AF0-2D09C2742836}"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08160088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0DFD9E3A-A953-46E7-A128-C0A257C72998}"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82040869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cs-CZ" noProof="0" smtClean="0"/>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6"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7" name="Rectangle 70"/>
          <p:cNvSpPr>
            <a:spLocks noGrp="1" noChangeArrowheads="1"/>
          </p:cNvSpPr>
          <p:nvPr>
            <p:ph type="sldNum" sz="quarter" idx="12"/>
          </p:nvPr>
        </p:nvSpPr>
        <p:spPr>
          <a:ln/>
        </p:spPr>
        <p:txBody>
          <a:bodyPr/>
          <a:lstStyle>
            <a:lvl1pPr>
              <a:defRPr/>
            </a:lvl1pPr>
          </a:lstStyle>
          <a:p>
            <a:pPr>
              <a:defRPr/>
            </a:pPr>
            <a:fld id="{418D7FA3-FB51-49C8-B411-38DD7689846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40476127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15CAA329-9875-4AE5-8FBE-A94BE929AF20}"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247675530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6225" y="273050"/>
            <a:ext cx="2055813" cy="5822950"/>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5613" y="273050"/>
            <a:ext cx="6018212" cy="5822950"/>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Rectangle 68"/>
          <p:cNvSpPr>
            <a:spLocks noGrp="1" noChangeArrowheads="1"/>
          </p:cNvSpPr>
          <p:nvPr>
            <p:ph type="dt" sz="half" idx="10"/>
          </p:nvPr>
        </p:nvSpPr>
        <p:spPr>
          <a:ln/>
        </p:spPr>
        <p:txBody>
          <a:bodyPr/>
          <a:lstStyle>
            <a:lvl1pPr>
              <a:defRPr/>
            </a:lvl1pPr>
          </a:lstStyle>
          <a:p>
            <a:pPr>
              <a:defRPr/>
            </a:pPr>
            <a:endParaRPr lang="cs-CZ">
              <a:solidFill>
                <a:srgbClr val="EAEAEA"/>
              </a:solidFill>
            </a:endParaRPr>
          </a:p>
        </p:txBody>
      </p:sp>
      <p:sp>
        <p:nvSpPr>
          <p:cNvPr id="5" name="Rectangle 69"/>
          <p:cNvSpPr>
            <a:spLocks noGrp="1" noChangeArrowheads="1"/>
          </p:cNvSpPr>
          <p:nvPr>
            <p:ph type="ftr" sz="quarter" idx="11"/>
          </p:nvPr>
        </p:nvSpPr>
        <p:spPr>
          <a:ln/>
        </p:spPr>
        <p:txBody>
          <a:bodyPr/>
          <a:lstStyle>
            <a:lvl1pPr>
              <a:defRPr/>
            </a:lvl1pPr>
          </a:lstStyle>
          <a:p>
            <a:pPr>
              <a:defRPr/>
            </a:pPr>
            <a:endParaRPr lang="cs-CZ">
              <a:solidFill>
                <a:srgbClr val="EAEAEA"/>
              </a:solidFill>
            </a:endParaRPr>
          </a:p>
        </p:txBody>
      </p:sp>
      <p:sp>
        <p:nvSpPr>
          <p:cNvPr id="6" name="Rectangle 70"/>
          <p:cNvSpPr>
            <a:spLocks noGrp="1" noChangeArrowheads="1"/>
          </p:cNvSpPr>
          <p:nvPr>
            <p:ph type="sldNum" sz="quarter" idx="12"/>
          </p:nvPr>
        </p:nvSpPr>
        <p:spPr>
          <a:ln/>
        </p:spPr>
        <p:txBody>
          <a:bodyPr/>
          <a:lstStyle>
            <a:lvl1pPr>
              <a:defRPr/>
            </a:lvl1pPr>
          </a:lstStyle>
          <a:p>
            <a:pPr>
              <a:defRPr/>
            </a:pPr>
            <a:fld id="{B85A9923-FB88-4110-B01C-3E949A578E7E}" type="slidenum">
              <a:rPr lang="cs-CZ">
                <a:solidFill>
                  <a:srgbClr val="EAEAEA"/>
                </a:solidFill>
              </a:rPr>
              <a:pPr>
                <a:defRPr/>
              </a:pPr>
              <a:t>‹#›</a:t>
            </a:fld>
            <a:endParaRPr lang="cs-CZ">
              <a:solidFill>
                <a:srgbClr val="EAEAEA"/>
              </a:solidFill>
            </a:endParaRPr>
          </a:p>
        </p:txBody>
      </p:sp>
    </p:spTree>
    <p:extLst>
      <p:ext uri="{BB962C8B-B14F-4D97-AF65-F5344CB8AC3E}">
        <p14:creationId xmlns:p14="http://schemas.microsoft.com/office/powerpoint/2010/main" val="1442017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3.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9" descr="šipka v kolečku_SUJB2_malá"/>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2700000">
            <a:off x="388938" y="966788"/>
            <a:ext cx="631825"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0"/>
          <p:cNvSpPr>
            <a:spLocks noChangeArrowheads="1"/>
          </p:cNvSpPr>
          <p:nvPr/>
        </p:nvSpPr>
        <p:spPr bwMode="auto">
          <a:xfrm>
            <a:off x="0" y="6524625"/>
            <a:ext cx="9144000" cy="333375"/>
          </a:xfrm>
          <a:prstGeom prst="rect">
            <a:avLst/>
          </a:prstGeom>
          <a:solidFill>
            <a:srgbClr val="6E8F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defRPr/>
            </a:pPr>
            <a:endParaRPr lang="en-US" altLang="en-US" smtClean="0"/>
          </a:p>
        </p:txBody>
      </p:sp>
      <p:sp>
        <p:nvSpPr>
          <p:cNvPr id="1037" name="Rectangle 13"/>
          <p:cNvSpPr>
            <a:spLocks noGrp="1" noChangeArrowheads="1"/>
          </p:cNvSpPr>
          <p:nvPr>
            <p:ph type="sldNum" sz="quarter" idx="4"/>
          </p:nvPr>
        </p:nvSpPr>
        <p:spPr bwMode="auto">
          <a:xfrm>
            <a:off x="7867650" y="6564313"/>
            <a:ext cx="9461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b="1">
                <a:solidFill>
                  <a:schemeClr val="bg1"/>
                </a:solidFill>
              </a:defRPr>
            </a:lvl1pPr>
          </a:lstStyle>
          <a:p>
            <a:pPr>
              <a:defRPr/>
            </a:pPr>
            <a:fld id="{D72F4CFC-FC1F-4B05-96CC-FF9A6FEE470B}" type="slidenum">
              <a:rPr lang="cs-CZ" altLang="cs-CZ"/>
              <a:pPr>
                <a:defRPr/>
              </a:pPr>
              <a:t>‹#›</a:t>
            </a:fld>
            <a:endParaRPr lang="cs-CZ" altLang="cs-CZ"/>
          </a:p>
        </p:txBody>
      </p:sp>
      <p:sp>
        <p:nvSpPr>
          <p:cNvPr id="1029" name="Rectangle 19"/>
          <p:cNvSpPr>
            <a:spLocks noChangeArrowheads="1"/>
          </p:cNvSpPr>
          <p:nvPr/>
        </p:nvSpPr>
        <p:spPr bwMode="auto">
          <a:xfrm>
            <a:off x="0" y="681038"/>
            <a:ext cx="9144000" cy="107950"/>
          </a:xfrm>
          <a:prstGeom prst="rect">
            <a:avLst/>
          </a:prstGeom>
          <a:solidFill>
            <a:srgbClr val="6E8FAD"/>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4400">
                <a:solidFill>
                  <a:schemeClr val="tx1"/>
                </a:solidFill>
                <a:latin typeface="Arial" charset="0"/>
              </a:defRPr>
            </a:lvl1pPr>
            <a:lvl2pPr marL="742950" indent="-285750" eaLnBrk="0" hangingPunct="0">
              <a:defRPr sz="4400">
                <a:solidFill>
                  <a:schemeClr val="tx1"/>
                </a:solidFill>
                <a:latin typeface="Arial" charset="0"/>
              </a:defRPr>
            </a:lvl2pPr>
            <a:lvl3pPr marL="1143000" indent="-228600" eaLnBrk="0" hangingPunct="0">
              <a:defRPr sz="4400">
                <a:solidFill>
                  <a:schemeClr val="tx1"/>
                </a:solidFill>
                <a:latin typeface="Arial" charset="0"/>
              </a:defRPr>
            </a:lvl3pPr>
            <a:lvl4pPr marL="1600200" indent="-228600" eaLnBrk="0" hangingPunct="0">
              <a:defRPr sz="4400">
                <a:solidFill>
                  <a:schemeClr val="tx1"/>
                </a:solidFill>
                <a:latin typeface="Arial" charset="0"/>
              </a:defRPr>
            </a:lvl4pPr>
            <a:lvl5pPr marL="2057400" indent="-228600" eaLnBrk="0" hangingPunct="0">
              <a:defRPr sz="4400">
                <a:solidFill>
                  <a:schemeClr val="tx1"/>
                </a:solidFill>
                <a:latin typeface="Arial" charset="0"/>
              </a:defRPr>
            </a:lvl5pPr>
            <a:lvl6pPr marL="2514600" indent="-228600" eaLnBrk="0" fontAlgn="base" hangingPunct="0">
              <a:spcBef>
                <a:spcPct val="0"/>
              </a:spcBef>
              <a:spcAft>
                <a:spcPct val="0"/>
              </a:spcAft>
              <a:defRPr sz="4400">
                <a:solidFill>
                  <a:schemeClr val="tx1"/>
                </a:solidFill>
                <a:latin typeface="Arial" charset="0"/>
              </a:defRPr>
            </a:lvl6pPr>
            <a:lvl7pPr marL="2971800" indent="-228600" eaLnBrk="0" fontAlgn="base" hangingPunct="0">
              <a:spcBef>
                <a:spcPct val="0"/>
              </a:spcBef>
              <a:spcAft>
                <a:spcPct val="0"/>
              </a:spcAft>
              <a:defRPr sz="4400">
                <a:solidFill>
                  <a:schemeClr val="tx1"/>
                </a:solidFill>
                <a:latin typeface="Arial" charset="0"/>
              </a:defRPr>
            </a:lvl7pPr>
            <a:lvl8pPr marL="3429000" indent="-228600" eaLnBrk="0" fontAlgn="base" hangingPunct="0">
              <a:spcBef>
                <a:spcPct val="0"/>
              </a:spcBef>
              <a:spcAft>
                <a:spcPct val="0"/>
              </a:spcAft>
              <a:defRPr sz="4400">
                <a:solidFill>
                  <a:schemeClr val="tx1"/>
                </a:solidFill>
                <a:latin typeface="Arial" charset="0"/>
              </a:defRPr>
            </a:lvl8pPr>
            <a:lvl9pPr marL="3886200" indent="-228600" eaLnBrk="0" fontAlgn="base" hangingPunct="0">
              <a:spcBef>
                <a:spcPct val="0"/>
              </a:spcBef>
              <a:spcAft>
                <a:spcPct val="0"/>
              </a:spcAft>
              <a:defRPr sz="4400">
                <a:solidFill>
                  <a:schemeClr val="tx1"/>
                </a:solidFill>
                <a:latin typeface="Arial" charset="0"/>
              </a:defRPr>
            </a:lvl9pPr>
          </a:lstStyle>
          <a:p>
            <a:pPr eaLnBrk="1" hangingPunct="1">
              <a:defRPr/>
            </a:pPr>
            <a:endParaRPr lang="en-US" altLang="en-US" smtClean="0"/>
          </a:p>
        </p:txBody>
      </p:sp>
      <p:sp>
        <p:nvSpPr>
          <p:cNvPr id="1046" name="Rectangle 22"/>
          <p:cNvSpPr>
            <a:spLocks noChangeArrowheads="1"/>
          </p:cNvSpPr>
          <p:nvPr/>
        </p:nvSpPr>
        <p:spPr bwMode="auto">
          <a:xfrm>
            <a:off x="1271588" y="1042988"/>
            <a:ext cx="76946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600" b="1">
                <a:solidFill>
                  <a:srgbClr val="38546E"/>
                </a:solidFill>
                <a:latin typeface="Arial" charset="0"/>
              </a:defRPr>
            </a:lvl1pPr>
            <a:lvl2pPr algn="ctr">
              <a:defRPr sz="2600" b="1">
                <a:solidFill>
                  <a:srgbClr val="38546E"/>
                </a:solidFill>
                <a:latin typeface="Arial" charset="0"/>
              </a:defRPr>
            </a:lvl2pPr>
            <a:lvl3pPr algn="ctr">
              <a:defRPr sz="2600" b="1">
                <a:solidFill>
                  <a:srgbClr val="38546E"/>
                </a:solidFill>
                <a:latin typeface="Arial" charset="0"/>
              </a:defRPr>
            </a:lvl3pPr>
            <a:lvl4pPr algn="ctr">
              <a:defRPr sz="2600" b="1">
                <a:solidFill>
                  <a:srgbClr val="38546E"/>
                </a:solidFill>
                <a:latin typeface="Arial" charset="0"/>
              </a:defRPr>
            </a:lvl4pPr>
            <a:lvl5pPr algn="ctr">
              <a:defRPr sz="2600" b="1">
                <a:solidFill>
                  <a:srgbClr val="38546E"/>
                </a:solidFill>
                <a:latin typeface="Arial" charset="0"/>
              </a:defRPr>
            </a:lvl5pPr>
            <a:lvl6pPr marL="457200" algn="ctr" fontAlgn="base">
              <a:spcBef>
                <a:spcPct val="0"/>
              </a:spcBef>
              <a:spcAft>
                <a:spcPct val="0"/>
              </a:spcAft>
              <a:defRPr sz="2600" b="1">
                <a:solidFill>
                  <a:srgbClr val="38546E"/>
                </a:solidFill>
                <a:latin typeface="Arial" charset="0"/>
              </a:defRPr>
            </a:lvl6pPr>
            <a:lvl7pPr marL="914400" algn="ctr" fontAlgn="base">
              <a:spcBef>
                <a:spcPct val="0"/>
              </a:spcBef>
              <a:spcAft>
                <a:spcPct val="0"/>
              </a:spcAft>
              <a:defRPr sz="2600" b="1">
                <a:solidFill>
                  <a:srgbClr val="38546E"/>
                </a:solidFill>
                <a:latin typeface="Arial" charset="0"/>
              </a:defRPr>
            </a:lvl7pPr>
            <a:lvl8pPr marL="1371600" algn="ctr" fontAlgn="base">
              <a:spcBef>
                <a:spcPct val="0"/>
              </a:spcBef>
              <a:spcAft>
                <a:spcPct val="0"/>
              </a:spcAft>
              <a:defRPr sz="2600" b="1">
                <a:solidFill>
                  <a:srgbClr val="38546E"/>
                </a:solidFill>
                <a:latin typeface="Arial" charset="0"/>
              </a:defRPr>
            </a:lvl8pPr>
            <a:lvl9pPr marL="1828800" algn="ctr" fontAlgn="base">
              <a:spcBef>
                <a:spcPct val="0"/>
              </a:spcBef>
              <a:spcAft>
                <a:spcPct val="0"/>
              </a:spcAft>
              <a:defRPr sz="2600" b="1">
                <a:solidFill>
                  <a:srgbClr val="38546E"/>
                </a:solidFill>
                <a:latin typeface="Arial" charset="0"/>
              </a:defRPr>
            </a:lvl9pPr>
          </a:lstStyle>
          <a:p>
            <a:pPr eaLnBrk="1" hangingPunct="1">
              <a:defRPr/>
            </a:pPr>
            <a:endParaRPr lang="cs-CZ" altLang="cs-CZ" smtClean="0"/>
          </a:p>
        </p:txBody>
      </p:sp>
      <p:sp>
        <p:nvSpPr>
          <p:cNvPr id="1047" name="Rectangle 23"/>
          <p:cNvSpPr>
            <a:spLocks noChangeArrowheads="1"/>
          </p:cNvSpPr>
          <p:nvPr/>
        </p:nvSpPr>
        <p:spPr bwMode="auto">
          <a:xfrm>
            <a:off x="1449388" y="1258888"/>
            <a:ext cx="7694612"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600" b="1">
                <a:solidFill>
                  <a:srgbClr val="38546E"/>
                </a:solidFill>
                <a:latin typeface="Arial" charset="0"/>
              </a:defRPr>
            </a:lvl1pPr>
            <a:lvl2pPr algn="ctr">
              <a:defRPr sz="2600" b="1">
                <a:solidFill>
                  <a:srgbClr val="38546E"/>
                </a:solidFill>
                <a:latin typeface="Arial" charset="0"/>
              </a:defRPr>
            </a:lvl2pPr>
            <a:lvl3pPr algn="ctr">
              <a:defRPr sz="2600" b="1">
                <a:solidFill>
                  <a:srgbClr val="38546E"/>
                </a:solidFill>
                <a:latin typeface="Arial" charset="0"/>
              </a:defRPr>
            </a:lvl3pPr>
            <a:lvl4pPr algn="ctr">
              <a:defRPr sz="2600" b="1">
                <a:solidFill>
                  <a:srgbClr val="38546E"/>
                </a:solidFill>
                <a:latin typeface="Arial" charset="0"/>
              </a:defRPr>
            </a:lvl4pPr>
            <a:lvl5pPr algn="ctr">
              <a:defRPr sz="2600" b="1">
                <a:solidFill>
                  <a:srgbClr val="38546E"/>
                </a:solidFill>
                <a:latin typeface="Arial" charset="0"/>
              </a:defRPr>
            </a:lvl5pPr>
            <a:lvl6pPr marL="457200" algn="ctr" fontAlgn="base">
              <a:spcBef>
                <a:spcPct val="0"/>
              </a:spcBef>
              <a:spcAft>
                <a:spcPct val="0"/>
              </a:spcAft>
              <a:defRPr sz="2600" b="1">
                <a:solidFill>
                  <a:srgbClr val="38546E"/>
                </a:solidFill>
                <a:latin typeface="Arial" charset="0"/>
              </a:defRPr>
            </a:lvl6pPr>
            <a:lvl7pPr marL="914400" algn="ctr" fontAlgn="base">
              <a:spcBef>
                <a:spcPct val="0"/>
              </a:spcBef>
              <a:spcAft>
                <a:spcPct val="0"/>
              </a:spcAft>
              <a:defRPr sz="2600" b="1">
                <a:solidFill>
                  <a:srgbClr val="38546E"/>
                </a:solidFill>
                <a:latin typeface="Arial" charset="0"/>
              </a:defRPr>
            </a:lvl7pPr>
            <a:lvl8pPr marL="1371600" algn="ctr" fontAlgn="base">
              <a:spcBef>
                <a:spcPct val="0"/>
              </a:spcBef>
              <a:spcAft>
                <a:spcPct val="0"/>
              </a:spcAft>
              <a:defRPr sz="2600" b="1">
                <a:solidFill>
                  <a:srgbClr val="38546E"/>
                </a:solidFill>
                <a:latin typeface="Arial" charset="0"/>
              </a:defRPr>
            </a:lvl8pPr>
            <a:lvl9pPr marL="1828800" algn="ctr" fontAlgn="base">
              <a:spcBef>
                <a:spcPct val="0"/>
              </a:spcBef>
              <a:spcAft>
                <a:spcPct val="0"/>
              </a:spcAft>
              <a:defRPr sz="2600" b="1">
                <a:solidFill>
                  <a:srgbClr val="38546E"/>
                </a:solidFill>
                <a:latin typeface="Arial" charset="0"/>
              </a:defRPr>
            </a:lvl9pPr>
          </a:lstStyle>
          <a:p>
            <a:pPr eaLnBrk="1" hangingPunct="1">
              <a:defRPr/>
            </a:pPr>
            <a:endParaRPr lang="cs-CZ" altLang="cs-CZ" smtClean="0"/>
          </a:p>
        </p:txBody>
      </p:sp>
      <p:sp>
        <p:nvSpPr>
          <p:cNvPr id="1032" name="Rectangle 24"/>
          <p:cNvSpPr>
            <a:spLocks noGrp="1" noChangeArrowheads="1"/>
          </p:cNvSpPr>
          <p:nvPr>
            <p:ph type="title"/>
          </p:nvPr>
        </p:nvSpPr>
        <p:spPr bwMode="auto">
          <a:xfrm>
            <a:off x="1125538" y="958850"/>
            <a:ext cx="75612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1033" name="Rectangle 25"/>
          <p:cNvSpPr>
            <a:spLocks noGrp="1" noChangeArrowheads="1"/>
          </p:cNvSpPr>
          <p:nvPr>
            <p:ph type="body" idx="1"/>
          </p:nvPr>
        </p:nvSpPr>
        <p:spPr bwMode="auto">
          <a:xfrm>
            <a:off x="433388" y="1847850"/>
            <a:ext cx="8283575" cy="454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pic>
        <p:nvPicPr>
          <p:cNvPr id="1034" name="Picture 27" descr="horní lišta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ctr" rtl="0" eaLnBrk="0" fontAlgn="base" hangingPunct="0">
        <a:spcBef>
          <a:spcPct val="0"/>
        </a:spcBef>
        <a:spcAft>
          <a:spcPct val="0"/>
        </a:spcAft>
        <a:defRPr sz="2600" b="1">
          <a:solidFill>
            <a:srgbClr val="38546E"/>
          </a:solidFill>
          <a:latin typeface="+mj-lt"/>
          <a:ea typeface="+mj-ea"/>
          <a:cs typeface="+mj-cs"/>
        </a:defRPr>
      </a:lvl1pPr>
      <a:lvl2pPr algn="ctr" rtl="0" eaLnBrk="0" fontAlgn="base" hangingPunct="0">
        <a:spcBef>
          <a:spcPct val="0"/>
        </a:spcBef>
        <a:spcAft>
          <a:spcPct val="0"/>
        </a:spcAft>
        <a:defRPr sz="2600" b="1">
          <a:solidFill>
            <a:srgbClr val="38546E"/>
          </a:solidFill>
          <a:latin typeface="Arial" charset="0"/>
        </a:defRPr>
      </a:lvl2pPr>
      <a:lvl3pPr algn="ctr" rtl="0" eaLnBrk="0" fontAlgn="base" hangingPunct="0">
        <a:spcBef>
          <a:spcPct val="0"/>
        </a:spcBef>
        <a:spcAft>
          <a:spcPct val="0"/>
        </a:spcAft>
        <a:defRPr sz="2600" b="1">
          <a:solidFill>
            <a:srgbClr val="38546E"/>
          </a:solidFill>
          <a:latin typeface="Arial" charset="0"/>
        </a:defRPr>
      </a:lvl3pPr>
      <a:lvl4pPr algn="ctr" rtl="0" eaLnBrk="0" fontAlgn="base" hangingPunct="0">
        <a:spcBef>
          <a:spcPct val="0"/>
        </a:spcBef>
        <a:spcAft>
          <a:spcPct val="0"/>
        </a:spcAft>
        <a:defRPr sz="2600" b="1">
          <a:solidFill>
            <a:srgbClr val="38546E"/>
          </a:solidFill>
          <a:latin typeface="Arial" charset="0"/>
        </a:defRPr>
      </a:lvl4pPr>
      <a:lvl5pPr algn="ctr" rtl="0" eaLnBrk="0" fontAlgn="base" hangingPunct="0">
        <a:spcBef>
          <a:spcPct val="0"/>
        </a:spcBef>
        <a:spcAft>
          <a:spcPct val="0"/>
        </a:spcAft>
        <a:defRPr sz="2600" b="1">
          <a:solidFill>
            <a:srgbClr val="38546E"/>
          </a:solidFill>
          <a:latin typeface="Arial" charset="0"/>
        </a:defRPr>
      </a:lvl5pPr>
      <a:lvl6pPr marL="457200" algn="ctr" rtl="0" fontAlgn="base">
        <a:spcBef>
          <a:spcPct val="0"/>
        </a:spcBef>
        <a:spcAft>
          <a:spcPct val="0"/>
        </a:spcAft>
        <a:defRPr sz="2600" b="1">
          <a:solidFill>
            <a:srgbClr val="38546E"/>
          </a:solidFill>
          <a:latin typeface="Arial" charset="0"/>
        </a:defRPr>
      </a:lvl6pPr>
      <a:lvl7pPr marL="914400" algn="ctr" rtl="0" fontAlgn="base">
        <a:spcBef>
          <a:spcPct val="0"/>
        </a:spcBef>
        <a:spcAft>
          <a:spcPct val="0"/>
        </a:spcAft>
        <a:defRPr sz="2600" b="1">
          <a:solidFill>
            <a:srgbClr val="38546E"/>
          </a:solidFill>
          <a:latin typeface="Arial" charset="0"/>
        </a:defRPr>
      </a:lvl7pPr>
      <a:lvl8pPr marL="1371600" algn="ctr" rtl="0" fontAlgn="base">
        <a:spcBef>
          <a:spcPct val="0"/>
        </a:spcBef>
        <a:spcAft>
          <a:spcPct val="0"/>
        </a:spcAft>
        <a:defRPr sz="2600" b="1">
          <a:solidFill>
            <a:srgbClr val="38546E"/>
          </a:solidFill>
          <a:latin typeface="Arial" charset="0"/>
        </a:defRPr>
      </a:lvl8pPr>
      <a:lvl9pPr marL="1828800" algn="ctr" rtl="0" fontAlgn="base">
        <a:spcBef>
          <a:spcPct val="0"/>
        </a:spcBef>
        <a:spcAft>
          <a:spcPct val="0"/>
        </a:spcAft>
        <a:defRPr sz="2600" b="1">
          <a:solidFill>
            <a:srgbClr val="38546E"/>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234357676"/>
      </p:ext>
    </p:extLst>
  </p:cSld>
  <p:clrMap bg1="dk2" tx1="lt1" bg2="dk1" tx2="lt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1905767782"/>
      </p:ext>
    </p:extLst>
  </p:cSld>
  <p:clrMap bg1="dk2" tx1="lt1" bg2="dk1" tx2="lt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 id="2147483780"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971014718"/>
      </p:ext>
    </p:extLst>
  </p:cSld>
  <p:clrMap bg1="dk2" tx1="lt1" bg2="dk1" tx2="lt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3111661337"/>
      </p:ext>
    </p:extLst>
  </p:cSld>
  <p:clrMap bg1="dk2" tx1="lt1" bg2="dk1" tx2="lt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158089296"/>
      </p:ext>
    </p:extLst>
  </p:cSld>
  <p:clrMap bg1="dk2" tx1="lt1" bg2="dk1" tx2="lt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1413191946"/>
      </p:ext>
    </p:extLst>
  </p:cSld>
  <p:clrMap bg1="dk2" tx1="lt1" bg2="dk1" tx2="lt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3622482011"/>
      </p:ext>
    </p:extLst>
  </p:cSld>
  <p:clrMap bg1="dk2" tx1="lt1" bg2="dk1" tx2="lt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2814533409"/>
      </p:ext>
    </p:extLst>
  </p:cSld>
  <p:clrMap bg1="dk2" tx1="lt1" bg2="dk1" tx2="lt2" accent1="accent1" accent2="accent2" accent3="accent3" accent4="accent4" accent5="accent5" accent6="accent6" hlink="hlink" folHlink="folHlink"/>
  <p:sldLayoutIdLst>
    <p:sldLayoutId id="2147483842" r:id="rId1"/>
    <p:sldLayoutId id="2147483843" r:id="rId2"/>
    <p:sldLayoutId id="2147483844" r:id="rId3"/>
    <p:sldLayoutId id="2147483845" r:id="rId4"/>
    <p:sldLayoutId id="2147483846" r:id="rId5"/>
    <p:sldLayoutId id="2147483847" r:id="rId6"/>
    <p:sldLayoutId id="2147483848" r:id="rId7"/>
    <p:sldLayoutId id="2147483849" r:id="rId8"/>
    <p:sldLayoutId id="2147483850" r:id="rId9"/>
    <p:sldLayoutId id="2147483851" r:id="rId10"/>
    <p:sldLayoutId id="2147483852"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1140647936"/>
      </p:ext>
    </p:extLst>
  </p:cSld>
  <p:clrMap bg1="dk2" tx1="lt1" bg2="dk1" tx2="lt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1913367001"/>
      </p:ext>
    </p:extLst>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smtClean="0"/>
              <a:t>Klepnutím lze upravit styl předlohy nadpisů.</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smtClean="0"/>
              <a:t>Klepnutím lze upravit styly předlohy textu.</a:t>
            </a:r>
          </a:p>
          <a:p>
            <a:pPr lvl="1"/>
            <a:r>
              <a:rPr lang="cs-CZ" altLang="cs-CZ" smtClean="0"/>
              <a:t>Druhá úroveň</a:t>
            </a:r>
          </a:p>
          <a:p>
            <a:pPr lvl="2"/>
            <a:r>
              <a:rPr lang="cs-CZ" altLang="cs-CZ" smtClean="0"/>
              <a:t>Třetí úroveň</a:t>
            </a:r>
          </a:p>
          <a:p>
            <a:pPr lvl="3"/>
            <a:r>
              <a:rPr lang="cs-CZ" altLang="cs-CZ" smtClean="0"/>
              <a:t>Čtvrtá úroveň</a:t>
            </a:r>
          </a:p>
          <a:p>
            <a:pPr lvl="4"/>
            <a:r>
              <a:rPr lang="cs-CZ" altLang="cs-CZ" smtClean="0"/>
              <a:t>Pátá úroveň</a:t>
            </a:r>
          </a:p>
        </p:txBody>
      </p:sp>
      <p:sp>
        <p:nvSpPr>
          <p:cNvPr id="2458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a:defRPr/>
            </a:pPr>
            <a:endParaRPr lang="cs-CZ" altLang="cs-CZ"/>
          </a:p>
        </p:txBody>
      </p:sp>
      <p:sp>
        <p:nvSpPr>
          <p:cNvPr id="2458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a:defRPr/>
            </a:pPr>
            <a:endParaRPr lang="cs-CZ" altLang="cs-CZ"/>
          </a:p>
        </p:txBody>
      </p:sp>
      <p:sp>
        <p:nvSpPr>
          <p:cNvPr id="2458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F57572CE-5DC5-4BAB-9460-0C7E73C6232E}" type="slidenum">
              <a:rPr lang="cs-CZ" altLang="cs-CZ"/>
              <a:pPr>
                <a:defRPr/>
              </a:pPr>
              <a:t>‹#›</a:t>
            </a:fld>
            <a:endParaRPr lang="cs-CZ" altLang="cs-CZ"/>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2120801972"/>
      </p:ext>
    </p:extLst>
  </p:cSld>
  <p:clrMap bg1="dk2" tx1="lt1" bg2="dk1" tx2="lt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1667264964"/>
      </p:ext>
    </p:extLst>
  </p:cSld>
  <p:clrMap bg1="dk2" tx1="lt1" bg2="dk1" tx2="lt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3832630396"/>
      </p:ext>
    </p:extLst>
  </p:cSld>
  <p:clrMap bg1="dk2" tx1="lt1" bg2="dk1" tx2="lt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eaLnBrk="1" fontAlgn="auto" hangingPunct="1">
              <a:spcBef>
                <a:spcPts val="0"/>
              </a:spcBef>
              <a:spcAft>
                <a:spcPts val="0"/>
              </a:spcAft>
            </a:pPr>
            <a:fld id="{95EC1D4A-A796-47C3-A63E-CE236FB377E2}" type="datetimeFigureOut">
              <a:rPr lang="cs-CZ" smtClean="0">
                <a:solidFill>
                  <a:prstClr val="white">
                    <a:tint val="75000"/>
                  </a:prstClr>
                </a:solidFill>
                <a:latin typeface="Rockwell"/>
              </a:rPr>
              <a:pPr eaLnBrk="1" fontAlgn="auto" hangingPunct="1">
                <a:spcBef>
                  <a:spcPts val="0"/>
                </a:spcBef>
                <a:spcAft>
                  <a:spcPts val="0"/>
                </a:spcAft>
              </a:pPr>
              <a:t>11.4.2018</a:t>
            </a:fld>
            <a:endParaRPr lang="cs-CZ">
              <a:solidFill>
                <a:prstClr val="white">
                  <a:tint val="75000"/>
                </a:prstClr>
              </a:solidFill>
              <a:latin typeface="Rockwe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cs-CZ">
              <a:solidFill>
                <a:prstClr val="white">
                  <a:tint val="75000"/>
                </a:prstClr>
              </a:solidFill>
              <a:latin typeface="Rockwe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eaLnBrk="1" fontAlgn="auto" hangingPunct="1">
              <a:spcBef>
                <a:spcPts val="0"/>
              </a:spcBef>
              <a:spcAft>
                <a:spcPts val="0"/>
              </a:spcAft>
            </a:pPr>
            <a:fld id="{AC57A5DF-1266-40EA-9282-1E66B9DE06C0}" type="slidenum">
              <a:rPr lang="cs-CZ" smtClean="0">
                <a:solidFill>
                  <a:prstClr val="white">
                    <a:tint val="75000"/>
                  </a:prstClr>
                </a:solidFill>
                <a:latin typeface="Rockwell"/>
              </a:rPr>
              <a:pPr eaLnBrk="1" fontAlgn="auto" hangingPunct="1">
                <a:spcBef>
                  <a:spcPts val="0"/>
                </a:spcBef>
                <a:spcAft>
                  <a:spcPts val="0"/>
                </a:spcAft>
              </a:pPr>
              <a:t>‹#›</a:t>
            </a:fld>
            <a:endParaRPr lang="cs-CZ">
              <a:solidFill>
                <a:prstClr val="white">
                  <a:tint val="75000"/>
                </a:prstClr>
              </a:solidFill>
              <a:latin typeface="Rockwell"/>
            </a:endParaRPr>
          </a:p>
        </p:txBody>
      </p:sp>
    </p:spTree>
    <p:extLst>
      <p:ext uri="{BB962C8B-B14F-4D97-AF65-F5344CB8AC3E}">
        <p14:creationId xmlns:p14="http://schemas.microsoft.com/office/powerpoint/2010/main" val="2098425913"/>
      </p:ext>
    </p:extLst>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eaLnBrk="1" fontAlgn="auto" hangingPunct="1">
              <a:spcBef>
                <a:spcPts val="0"/>
              </a:spcBef>
              <a:spcAft>
                <a:spcPts val="0"/>
              </a:spcAft>
            </a:pPr>
            <a:fld id="{95EC1D4A-A796-47C3-A63E-CE236FB377E2}" type="datetimeFigureOut">
              <a:rPr lang="cs-CZ" smtClean="0">
                <a:solidFill>
                  <a:prstClr val="white">
                    <a:tint val="75000"/>
                  </a:prstClr>
                </a:solidFill>
                <a:latin typeface="Rockwell"/>
              </a:rPr>
              <a:pPr eaLnBrk="1" fontAlgn="auto" hangingPunct="1">
                <a:spcBef>
                  <a:spcPts val="0"/>
                </a:spcBef>
                <a:spcAft>
                  <a:spcPts val="0"/>
                </a:spcAft>
              </a:pPr>
              <a:t>11.4.2018</a:t>
            </a:fld>
            <a:endParaRPr lang="cs-CZ">
              <a:solidFill>
                <a:prstClr val="white">
                  <a:tint val="75000"/>
                </a:prstClr>
              </a:solidFill>
              <a:latin typeface="Rockwe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cs-CZ">
              <a:solidFill>
                <a:prstClr val="white">
                  <a:tint val="75000"/>
                </a:prstClr>
              </a:solidFill>
              <a:latin typeface="Rockwe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eaLnBrk="1" fontAlgn="auto" hangingPunct="1">
              <a:spcBef>
                <a:spcPts val="0"/>
              </a:spcBef>
              <a:spcAft>
                <a:spcPts val="0"/>
              </a:spcAft>
            </a:pPr>
            <a:fld id="{AC57A5DF-1266-40EA-9282-1E66B9DE06C0}" type="slidenum">
              <a:rPr lang="cs-CZ" smtClean="0">
                <a:solidFill>
                  <a:prstClr val="white">
                    <a:tint val="75000"/>
                  </a:prstClr>
                </a:solidFill>
                <a:latin typeface="Rockwell"/>
              </a:rPr>
              <a:pPr eaLnBrk="1" fontAlgn="auto" hangingPunct="1">
                <a:spcBef>
                  <a:spcPts val="0"/>
                </a:spcBef>
                <a:spcAft>
                  <a:spcPts val="0"/>
                </a:spcAft>
              </a:pPr>
              <a:t>‹#›</a:t>
            </a:fld>
            <a:endParaRPr lang="cs-CZ">
              <a:solidFill>
                <a:prstClr val="white">
                  <a:tint val="75000"/>
                </a:prstClr>
              </a:solidFill>
              <a:latin typeface="Rockwell"/>
            </a:endParaRPr>
          </a:p>
        </p:txBody>
      </p:sp>
    </p:spTree>
    <p:extLst>
      <p:ext uri="{BB962C8B-B14F-4D97-AF65-F5344CB8AC3E}">
        <p14:creationId xmlns:p14="http://schemas.microsoft.com/office/powerpoint/2010/main" val="2856289296"/>
      </p:ext>
    </p:extLst>
  </p:cSld>
  <p:clrMap bg1="dk1" tx1="lt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cs-CZ" smtClean="0"/>
              <a:t>Kliknutím lze upravit styl.</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pPr eaLnBrk="1" fontAlgn="auto" hangingPunct="1">
              <a:spcBef>
                <a:spcPts val="0"/>
              </a:spcBef>
              <a:spcAft>
                <a:spcPts val="0"/>
              </a:spcAft>
            </a:pPr>
            <a:fld id="{95EC1D4A-A796-47C3-A63E-CE236FB377E2}" type="datetimeFigureOut">
              <a:rPr lang="cs-CZ" smtClean="0">
                <a:solidFill>
                  <a:prstClr val="white">
                    <a:tint val="75000"/>
                  </a:prstClr>
                </a:solidFill>
                <a:latin typeface="Rockwell"/>
              </a:rPr>
              <a:pPr eaLnBrk="1" fontAlgn="auto" hangingPunct="1">
                <a:spcBef>
                  <a:spcPts val="0"/>
                </a:spcBef>
                <a:spcAft>
                  <a:spcPts val="0"/>
                </a:spcAft>
              </a:pPr>
              <a:t>11.4.2018</a:t>
            </a:fld>
            <a:endParaRPr lang="cs-CZ">
              <a:solidFill>
                <a:prstClr val="white">
                  <a:tint val="75000"/>
                </a:prstClr>
              </a:solidFill>
              <a:latin typeface="Rockwell"/>
            </a:endParaRPr>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cs-CZ">
              <a:solidFill>
                <a:prstClr val="white">
                  <a:tint val="75000"/>
                </a:prstClr>
              </a:solidFill>
              <a:latin typeface="Rockwell"/>
            </a:endParaRPr>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pPr eaLnBrk="1" fontAlgn="auto" hangingPunct="1">
              <a:spcBef>
                <a:spcPts val="0"/>
              </a:spcBef>
              <a:spcAft>
                <a:spcPts val="0"/>
              </a:spcAft>
            </a:pPr>
            <a:fld id="{AC57A5DF-1266-40EA-9282-1E66B9DE06C0}" type="slidenum">
              <a:rPr lang="cs-CZ" smtClean="0">
                <a:solidFill>
                  <a:prstClr val="white">
                    <a:tint val="75000"/>
                  </a:prstClr>
                </a:solidFill>
                <a:latin typeface="Rockwell"/>
              </a:rPr>
              <a:pPr eaLnBrk="1" fontAlgn="auto" hangingPunct="1">
                <a:spcBef>
                  <a:spcPts val="0"/>
                </a:spcBef>
                <a:spcAft>
                  <a:spcPts val="0"/>
                </a:spcAft>
              </a:pPr>
              <a:t>‹#›</a:t>
            </a:fld>
            <a:endParaRPr lang="cs-CZ">
              <a:solidFill>
                <a:prstClr val="white">
                  <a:tint val="75000"/>
                </a:prstClr>
              </a:solidFill>
              <a:latin typeface="Rockwell"/>
            </a:endParaRPr>
          </a:p>
        </p:txBody>
      </p:sp>
    </p:spTree>
    <p:extLst>
      <p:ext uri="{BB962C8B-B14F-4D97-AF65-F5344CB8AC3E}">
        <p14:creationId xmlns:p14="http://schemas.microsoft.com/office/powerpoint/2010/main" val="2310406356"/>
      </p:ext>
    </p:extLst>
  </p:cSld>
  <p:clrMap bg1="dk1" tx1="lt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iming>
    <p:tnLst>
      <p:par>
        <p:cTn id="1" dur="indefinite" restart="never" nodeType="tmRoot"/>
      </p:par>
    </p:tnLst>
  </p:timing>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6496">
                <a:lumMod val="100000"/>
                <a:alpha val="80000"/>
              </a:srgbClr>
            </a:gs>
            <a:gs pos="83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F68F84E-2CEE-48CA-9B5B-BC806CA695EA}" type="datetime1">
              <a:rPr lang="cs-CZ" smtClean="0">
                <a:solidFill>
                  <a:prstClr val="white">
                    <a:tint val="75000"/>
                  </a:prstClr>
                </a:solidFill>
                <a:latin typeface="Calibri"/>
              </a:rPr>
              <a:pPr eaLnBrk="1" fontAlgn="auto" hangingPunct="1">
                <a:spcBef>
                  <a:spcPts val="0"/>
                </a:spcBef>
                <a:spcAft>
                  <a:spcPts val="0"/>
                </a:spcAft>
              </a:pPr>
              <a:t>11.4.2018</a:t>
            </a:fld>
            <a:endParaRPr lang="cs-CZ">
              <a:solidFill>
                <a:prstClr val="white">
                  <a:tint val="75000"/>
                </a:prstClr>
              </a:solidFill>
              <a:latin typeface="Calibri"/>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cs-CZ">
              <a:solidFill>
                <a:prstClr val="white">
                  <a:tint val="75000"/>
                </a:prstClr>
              </a:solidFill>
              <a:latin typeface="Calibri"/>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C8D7BCB-4324-4206-9B93-5D861484D958}" type="slidenum">
              <a:rPr lang="cs-CZ" smtClean="0">
                <a:solidFill>
                  <a:prstClr val="white">
                    <a:tint val="75000"/>
                  </a:prstClr>
                </a:solidFill>
                <a:latin typeface="Calibri"/>
              </a:rPr>
              <a:pPr eaLnBrk="1" fontAlgn="auto" hangingPunct="1">
                <a:spcBef>
                  <a:spcPts val="0"/>
                </a:spcBef>
                <a:spcAft>
                  <a:spcPts val="0"/>
                </a:spcAft>
              </a:pPr>
              <a:t>‹#›</a:t>
            </a:fld>
            <a:endParaRPr lang="cs-CZ">
              <a:solidFill>
                <a:prstClr val="white">
                  <a:tint val="75000"/>
                </a:prstClr>
              </a:solidFill>
              <a:latin typeface="Calibri"/>
            </a:endParaRPr>
          </a:p>
        </p:txBody>
      </p:sp>
    </p:spTree>
    <p:extLst>
      <p:ext uri="{BB962C8B-B14F-4D97-AF65-F5344CB8AC3E}">
        <p14:creationId xmlns:p14="http://schemas.microsoft.com/office/powerpoint/2010/main" val="1424923503"/>
      </p:ext>
    </p:extLst>
  </p:cSld>
  <p:clrMap bg1="dk1" tx1="lt1" bg2="dk2"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6496">
                <a:lumMod val="100000"/>
                <a:alpha val="80000"/>
              </a:srgbClr>
            </a:gs>
            <a:gs pos="83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F68F84E-2CEE-48CA-9B5B-BC806CA695EA}" type="datetime1">
              <a:rPr lang="cs-CZ" smtClean="0">
                <a:solidFill>
                  <a:prstClr val="white">
                    <a:tint val="75000"/>
                  </a:prstClr>
                </a:solidFill>
                <a:latin typeface="Calibri"/>
              </a:rPr>
              <a:pPr eaLnBrk="1" fontAlgn="auto" hangingPunct="1">
                <a:spcBef>
                  <a:spcPts val="0"/>
                </a:spcBef>
                <a:spcAft>
                  <a:spcPts val="0"/>
                </a:spcAft>
              </a:pPr>
              <a:t>11.4.2018</a:t>
            </a:fld>
            <a:endParaRPr lang="cs-CZ">
              <a:solidFill>
                <a:prstClr val="white">
                  <a:tint val="75000"/>
                </a:prstClr>
              </a:solidFill>
              <a:latin typeface="Calibri"/>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cs-CZ">
              <a:solidFill>
                <a:prstClr val="white">
                  <a:tint val="75000"/>
                </a:prstClr>
              </a:solidFill>
              <a:latin typeface="Calibri"/>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C8D7BCB-4324-4206-9B93-5D861484D958}" type="slidenum">
              <a:rPr lang="cs-CZ" smtClean="0">
                <a:solidFill>
                  <a:prstClr val="white">
                    <a:tint val="75000"/>
                  </a:prstClr>
                </a:solidFill>
                <a:latin typeface="Calibri"/>
              </a:rPr>
              <a:pPr eaLnBrk="1" fontAlgn="auto" hangingPunct="1">
                <a:spcBef>
                  <a:spcPts val="0"/>
                </a:spcBef>
                <a:spcAft>
                  <a:spcPts val="0"/>
                </a:spcAft>
              </a:pPr>
              <a:t>‹#›</a:t>
            </a:fld>
            <a:endParaRPr lang="cs-CZ">
              <a:solidFill>
                <a:prstClr val="white">
                  <a:tint val="75000"/>
                </a:prstClr>
              </a:solidFill>
              <a:latin typeface="Calibri"/>
            </a:endParaRPr>
          </a:p>
        </p:txBody>
      </p:sp>
    </p:spTree>
    <p:extLst>
      <p:ext uri="{BB962C8B-B14F-4D97-AF65-F5344CB8AC3E}">
        <p14:creationId xmlns:p14="http://schemas.microsoft.com/office/powerpoint/2010/main" val="512817067"/>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rgbClr val="006496">
                <a:lumMod val="100000"/>
                <a:alpha val="80000"/>
              </a:srgbClr>
            </a:gs>
            <a:gs pos="83000">
              <a:schemeClr val="bg2">
                <a:shade val="30000"/>
                <a:satMod val="20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fld id="{FF68F84E-2CEE-48CA-9B5B-BC806CA695EA}" type="datetime1">
              <a:rPr lang="cs-CZ" smtClean="0">
                <a:solidFill>
                  <a:prstClr val="white">
                    <a:tint val="75000"/>
                  </a:prstClr>
                </a:solidFill>
                <a:latin typeface="Calibri"/>
              </a:rPr>
              <a:pPr eaLnBrk="1" fontAlgn="auto" hangingPunct="1">
                <a:spcBef>
                  <a:spcPts val="0"/>
                </a:spcBef>
                <a:spcAft>
                  <a:spcPts val="0"/>
                </a:spcAft>
              </a:pPr>
              <a:t>11.4.2018</a:t>
            </a:fld>
            <a:endParaRPr lang="cs-CZ">
              <a:solidFill>
                <a:prstClr val="white">
                  <a:tint val="75000"/>
                </a:prstClr>
              </a:solidFill>
              <a:latin typeface="Calibri"/>
            </a:endParaRPr>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cs-CZ">
              <a:solidFill>
                <a:prstClr val="white">
                  <a:tint val="75000"/>
                </a:prstClr>
              </a:solidFill>
              <a:latin typeface="Calibri"/>
            </a:endParaRPr>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6C8D7BCB-4324-4206-9B93-5D861484D958}" type="slidenum">
              <a:rPr lang="cs-CZ" smtClean="0">
                <a:solidFill>
                  <a:prstClr val="white">
                    <a:tint val="75000"/>
                  </a:prstClr>
                </a:solidFill>
                <a:latin typeface="Calibri"/>
              </a:rPr>
              <a:pPr eaLnBrk="1" fontAlgn="auto" hangingPunct="1">
                <a:spcBef>
                  <a:spcPts val="0"/>
                </a:spcBef>
                <a:spcAft>
                  <a:spcPts val="0"/>
                </a:spcAft>
              </a:pPr>
              <a:t>‹#›</a:t>
            </a:fld>
            <a:endParaRPr lang="cs-CZ">
              <a:solidFill>
                <a:prstClr val="white">
                  <a:tint val="75000"/>
                </a:prstClr>
              </a:solidFill>
              <a:latin typeface="Calibri"/>
            </a:endParaRPr>
          </a:p>
        </p:txBody>
      </p:sp>
    </p:spTree>
    <p:extLst>
      <p:ext uri="{BB962C8B-B14F-4D97-AF65-F5344CB8AC3E}">
        <p14:creationId xmlns:p14="http://schemas.microsoft.com/office/powerpoint/2010/main" val="3789205187"/>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63529"/>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2413" cy="6856413"/>
            <a:chOff x="0" y="0"/>
            <a:chExt cx="5759" cy="4319"/>
          </a:xfrm>
        </p:grpSpPr>
        <p:sp>
          <p:nvSpPr>
            <p:cNvPr id="146435" name="Freeform 3"/>
            <p:cNvSpPr>
              <a:spLocks/>
            </p:cNvSpPr>
            <p:nvPr userDrawn="1"/>
          </p:nvSpPr>
          <p:spPr bwMode="hidden">
            <a:xfrm>
              <a:off x="0" y="0"/>
              <a:ext cx="5758" cy="1043"/>
            </a:xfrm>
            <a:custGeom>
              <a:avLst/>
              <a:gdLst>
                <a:gd name="T0" fmla="*/ 5740 w 5740"/>
                <a:gd name="T1" fmla="*/ 1043 h 1043"/>
                <a:gd name="T2" fmla="*/ 0 w 5740"/>
                <a:gd name="T3" fmla="*/ 1043 h 1043"/>
                <a:gd name="T4" fmla="*/ 0 w 5740"/>
                <a:gd name="T5" fmla="*/ 0 h 1043"/>
                <a:gd name="T6" fmla="*/ 5740 w 5740"/>
                <a:gd name="T7" fmla="*/ 0 h 1043"/>
                <a:gd name="T8" fmla="*/ 5740 w 5740"/>
                <a:gd name="T9" fmla="*/ 1043 h 1043"/>
                <a:gd name="T10" fmla="*/ 5740 w 5740"/>
                <a:gd name="T11" fmla="*/ 1043 h 1043"/>
              </a:gdLst>
              <a:ahLst/>
              <a:cxnLst>
                <a:cxn ang="0">
                  <a:pos x="T0" y="T1"/>
                </a:cxn>
                <a:cxn ang="0">
                  <a:pos x="T2" y="T3"/>
                </a:cxn>
                <a:cxn ang="0">
                  <a:pos x="T4" y="T5"/>
                </a:cxn>
                <a:cxn ang="0">
                  <a:pos x="T6" y="T7"/>
                </a:cxn>
                <a:cxn ang="0">
                  <a:pos x="T8" y="T9"/>
                </a:cxn>
                <a:cxn ang="0">
                  <a:pos x="T10" y="T11"/>
                </a:cxn>
              </a:cxnLst>
              <a:rect l="0" t="0" r="r" b="b"/>
              <a:pathLst>
                <a:path w="5740" h="1043">
                  <a:moveTo>
                    <a:pt x="5740" y="1043"/>
                  </a:moveTo>
                  <a:lnTo>
                    <a:pt x="0" y="1043"/>
                  </a:lnTo>
                  <a:lnTo>
                    <a:pt x="0" y="0"/>
                  </a:lnTo>
                  <a:lnTo>
                    <a:pt x="5740" y="0"/>
                  </a:lnTo>
                  <a:lnTo>
                    <a:pt x="5740" y="1043"/>
                  </a:lnTo>
                  <a:lnTo>
                    <a:pt x="5740" y="1043"/>
                  </a:lnTo>
                  <a:close/>
                </a:path>
              </a:pathLst>
            </a:custGeom>
            <a:gradFill rotWithShape="0">
              <a:gsLst>
                <a:gs pos="0">
                  <a:schemeClr val="bg1"/>
                </a:gs>
                <a:gs pos="100000">
                  <a:schemeClr val="bg1">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nvGrpSpPr>
            <p:cNvPr id="1033" name="Group 4"/>
            <p:cNvGrpSpPr>
              <a:grpSpLocks/>
            </p:cNvGrpSpPr>
            <p:nvPr userDrawn="1"/>
          </p:nvGrpSpPr>
          <p:grpSpPr bwMode="auto">
            <a:xfrm>
              <a:off x="0" y="0"/>
              <a:ext cx="5759" cy="4319"/>
              <a:chOff x="0" y="0"/>
              <a:chExt cx="5759" cy="4319"/>
            </a:xfrm>
          </p:grpSpPr>
          <p:sp>
            <p:nvSpPr>
              <p:cNvPr id="146437" name="Freeform 5"/>
              <p:cNvSpPr>
                <a:spLocks/>
              </p:cNvSpPr>
              <p:nvPr userDrawn="1"/>
            </p:nvSpPr>
            <p:spPr bwMode="hidden">
              <a:xfrm>
                <a:off x="1" y="104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8" name="Freeform 6"/>
              <p:cNvSpPr>
                <a:spLocks/>
              </p:cNvSpPr>
              <p:nvPr userDrawn="1"/>
            </p:nvSpPr>
            <p:spPr bwMode="hidden">
              <a:xfrm>
                <a:off x="0" y="3988"/>
                <a:ext cx="5758" cy="42"/>
              </a:xfrm>
              <a:custGeom>
                <a:avLst/>
                <a:gdLst>
                  <a:gd name="T0" fmla="*/ 0 w 5740"/>
                  <a:gd name="T1" fmla="*/ 42 h 42"/>
                  <a:gd name="T2" fmla="*/ 5740 w 5740"/>
                  <a:gd name="T3" fmla="*/ 42 h 42"/>
                  <a:gd name="T4" fmla="*/ 5740 w 5740"/>
                  <a:gd name="T5" fmla="*/ 0 h 42"/>
                  <a:gd name="T6" fmla="*/ 0 w 5740"/>
                  <a:gd name="T7" fmla="*/ 0 h 42"/>
                  <a:gd name="T8" fmla="*/ 0 w 5740"/>
                  <a:gd name="T9" fmla="*/ 42 h 42"/>
                  <a:gd name="T10" fmla="*/ 0 w 5740"/>
                  <a:gd name="T11" fmla="*/ 42 h 42"/>
                </a:gdLst>
                <a:ahLst/>
                <a:cxnLst>
                  <a:cxn ang="0">
                    <a:pos x="T0" y="T1"/>
                  </a:cxn>
                  <a:cxn ang="0">
                    <a:pos x="T2" y="T3"/>
                  </a:cxn>
                  <a:cxn ang="0">
                    <a:pos x="T4" y="T5"/>
                  </a:cxn>
                  <a:cxn ang="0">
                    <a:pos x="T6" y="T7"/>
                  </a:cxn>
                  <a:cxn ang="0">
                    <a:pos x="T8" y="T9"/>
                  </a:cxn>
                  <a:cxn ang="0">
                    <a:pos x="T10" y="T11"/>
                  </a:cxn>
                </a:cxnLst>
                <a:rect l="0" t="0" r="r" b="b"/>
                <a:pathLst>
                  <a:path w="5740" h="42">
                    <a:moveTo>
                      <a:pt x="0" y="42"/>
                    </a:moveTo>
                    <a:lnTo>
                      <a:pt x="5740" y="42"/>
                    </a:lnTo>
                    <a:lnTo>
                      <a:pt x="5740" y="0"/>
                    </a:lnTo>
                    <a:lnTo>
                      <a:pt x="0" y="0"/>
                    </a:lnTo>
                    <a:lnTo>
                      <a:pt x="0" y="42"/>
                    </a:lnTo>
                    <a:lnTo>
                      <a:pt x="0" y="42"/>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39" name="Freeform 7"/>
              <p:cNvSpPr>
                <a:spLocks/>
              </p:cNvSpPr>
              <p:nvPr userDrawn="1"/>
            </p:nvSpPr>
            <p:spPr bwMode="hidden">
              <a:xfrm>
                <a:off x="0" y="3665"/>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0" name="Freeform 8"/>
              <p:cNvSpPr>
                <a:spLocks/>
              </p:cNvSpPr>
              <p:nvPr userDrawn="1"/>
            </p:nvSpPr>
            <p:spPr bwMode="hidden">
              <a:xfrm>
                <a:off x="0" y="3364"/>
                <a:ext cx="5758" cy="30"/>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1" name="Freeform 9"/>
              <p:cNvSpPr>
                <a:spLocks/>
              </p:cNvSpPr>
              <p:nvPr userDrawn="1"/>
            </p:nvSpPr>
            <p:spPr bwMode="hidden">
              <a:xfrm>
                <a:off x="0" y="3105"/>
                <a:ext cx="5758" cy="31"/>
              </a:xfrm>
              <a:custGeom>
                <a:avLst/>
                <a:gdLst>
                  <a:gd name="T0" fmla="*/ 0 w 5740"/>
                  <a:gd name="T1" fmla="*/ 30 h 30"/>
                  <a:gd name="T2" fmla="*/ 5740 w 5740"/>
                  <a:gd name="T3" fmla="*/ 30 h 30"/>
                  <a:gd name="T4" fmla="*/ 5740 w 5740"/>
                  <a:gd name="T5" fmla="*/ 0 h 30"/>
                  <a:gd name="T6" fmla="*/ 0 w 5740"/>
                  <a:gd name="T7" fmla="*/ 0 h 30"/>
                  <a:gd name="T8" fmla="*/ 0 w 5740"/>
                  <a:gd name="T9" fmla="*/ 30 h 30"/>
                  <a:gd name="T10" fmla="*/ 0 w 5740"/>
                  <a:gd name="T11" fmla="*/ 30 h 30"/>
                </a:gdLst>
                <a:ahLst/>
                <a:cxnLst>
                  <a:cxn ang="0">
                    <a:pos x="T0" y="T1"/>
                  </a:cxn>
                  <a:cxn ang="0">
                    <a:pos x="T2" y="T3"/>
                  </a:cxn>
                  <a:cxn ang="0">
                    <a:pos x="T4" y="T5"/>
                  </a:cxn>
                  <a:cxn ang="0">
                    <a:pos x="T6" y="T7"/>
                  </a:cxn>
                  <a:cxn ang="0">
                    <a:pos x="T8" y="T9"/>
                  </a:cxn>
                  <a:cxn ang="0">
                    <a:pos x="T10" y="T11"/>
                  </a:cxn>
                </a:cxnLst>
                <a:rect l="0" t="0" r="r" b="b"/>
                <a:pathLst>
                  <a:path w="5740" h="30">
                    <a:moveTo>
                      <a:pt x="0" y="30"/>
                    </a:moveTo>
                    <a:lnTo>
                      <a:pt x="5740" y="30"/>
                    </a:lnTo>
                    <a:lnTo>
                      <a:pt x="5740" y="0"/>
                    </a:lnTo>
                    <a:lnTo>
                      <a:pt x="0" y="0"/>
                    </a:lnTo>
                    <a:lnTo>
                      <a:pt x="0" y="30"/>
                    </a:lnTo>
                    <a:lnTo>
                      <a:pt x="0" y="3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2" name="Freeform 10"/>
              <p:cNvSpPr>
                <a:spLocks/>
              </p:cNvSpPr>
              <p:nvPr userDrawn="1"/>
            </p:nvSpPr>
            <p:spPr bwMode="hidden">
              <a:xfrm>
                <a:off x="0" y="2859"/>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3" name="Freeform 11"/>
              <p:cNvSpPr>
                <a:spLocks/>
              </p:cNvSpPr>
              <p:nvPr userDrawn="1"/>
            </p:nvSpPr>
            <p:spPr bwMode="hidden">
              <a:xfrm>
                <a:off x="0" y="264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4" name="Freeform 12"/>
              <p:cNvSpPr>
                <a:spLocks/>
              </p:cNvSpPr>
              <p:nvPr userDrawn="1"/>
            </p:nvSpPr>
            <p:spPr bwMode="hidden">
              <a:xfrm>
                <a:off x="0" y="2433"/>
                <a:ext cx="5758" cy="36"/>
              </a:xfrm>
              <a:custGeom>
                <a:avLst/>
                <a:gdLst>
                  <a:gd name="T0" fmla="*/ 5740 w 5740"/>
                  <a:gd name="T1" fmla="*/ 0 h 36"/>
                  <a:gd name="T2" fmla="*/ 0 w 5740"/>
                  <a:gd name="T3" fmla="*/ 0 h 36"/>
                  <a:gd name="T4" fmla="*/ 0 w 5740"/>
                  <a:gd name="T5" fmla="*/ 36 h 36"/>
                  <a:gd name="T6" fmla="*/ 5740 w 5740"/>
                  <a:gd name="T7" fmla="*/ 36 h 36"/>
                  <a:gd name="T8" fmla="*/ 5740 w 5740"/>
                  <a:gd name="T9" fmla="*/ 0 h 36"/>
                  <a:gd name="T10" fmla="*/ 5740 w 5740"/>
                  <a:gd name="T11" fmla="*/ 0 h 36"/>
                </a:gdLst>
                <a:ahLst/>
                <a:cxnLst>
                  <a:cxn ang="0">
                    <a:pos x="T0" y="T1"/>
                  </a:cxn>
                  <a:cxn ang="0">
                    <a:pos x="T2" y="T3"/>
                  </a:cxn>
                  <a:cxn ang="0">
                    <a:pos x="T4" y="T5"/>
                  </a:cxn>
                  <a:cxn ang="0">
                    <a:pos x="T6" y="T7"/>
                  </a:cxn>
                  <a:cxn ang="0">
                    <a:pos x="T8" y="T9"/>
                  </a:cxn>
                  <a:cxn ang="0">
                    <a:pos x="T10" y="T11"/>
                  </a:cxn>
                </a:cxnLst>
                <a:rect l="0" t="0" r="r" b="b"/>
                <a:pathLst>
                  <a:path w="5740" h="36">
                    <a:moveTo>
                      <a:pt x="5740" y="0"/>
                    </a:moveTo>
                    <a:lnTo>
                      <a:pt x="0" y="0"/>
                    </a:lnTo>
                    <a:lnTo>
                      <a:pt x="0" y="36"/>
                    </a:lnTo>
                    <a:lnTo>
                      <a:pt x="5740" y="36"/>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5" name="Freeform 13"/>
              <p:cNvSpPr>
                <a:spLocks/>
              </p:cNvSpPr>
              <p:nvPr userDrawn="1"/>
            </p:nvSpPr>
            <p:spPr bwMode="hidden">
              <a:xfrm>
                <a:off x="0" y="2259"/>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4706"/>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6" name="Freeform 14"/>
              <p:cNvSpPr>
                <a:spLocks/>
              </p:cNvSpPr>
              <p:nvPr userDrawn="1"/>
            </p:nvSpPr>
            <p:spPr bwMode="hidden">
              <a:xfrm>
                <a:off x="0" y="209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7" name="Freeform 15"/>
              <p:cNvSpPr>
                <a:spLocks/>
              </p:cNvSpPr>
              <p:nvPr userDrawn="1"/>
            </p:nvSpPr>
            <p:spPr bwMode="hidden">
              <a:xfrm>
                <a:off x="0" y="192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8" name="Freeform 16"/>
              <p:cNvSpPr>
                <a:spLocks/>
              </p:cNvSpPr>
              <p:nvPr userDrawn="1"/>
            </p:nvSpPr>
            <p:spPr bwMode="hidden">
              <a:xfrm>
                <a:off x="0" y="1645"/>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49" name="Freeform 17"/>
              <p:cNvSpPr>
                <a:spLocks/>
              </p:cNvSpPr>
              <p:nvPr userDrawn="1"/>
            </p:nvSpPr>
            <p:spPr bwMode="hidden">
              <a:xfrm>
                <a:off x="0" y="1778"/>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0" name="Freeform 18"/>
              <p:cNvSpPr>
                <a:spLocks/>
              </p:cNvSpPr>
              <p:nvPr userDrawn="1"/>
            </p:nvSpPr>
            <p:spPr bwMode="hidden">
              <a:xfrm>
                <a:off x="0" y="1520"/>
                <a:ext cx="5758" cy="12"/>
              </a:xfrm>
              <a:custGeom>
                <a:avLst/>
                <a:gdLst>
                  <a:gd name="T0" fmla="*/ 5740 w 5740"/>
                  <a:gd name="T1" fmla="*/ 0 h 12"/>
                  <a:gd name="T2" fmla="*/ 0 w 5740"/>
                  <a:gd name="T3" fmla="*/ 0 h 12"/>
                  <a:gd name="T4" fmla="*/ 0 w 5740"/>
                  <a:gd name="T5" fmla="*/ 12 h 12"/>
                  <a:gd name="T6" fmla="*/ 5740 w 5740"/>
                  <a:gd name="T7" fmla="*/ 12 h 12"/>
                  <a:gd name="T8" fmla="*/ 5740 w 5740"/>
                  <a:gd name="T9" fmla="*/ 0 h 12"/>
                  <a:gd name="T10" fmla="*/ 5740 w 5740"/>
                  <a:gd name="T11" fmla="*/ 0 h 12"/>
                </a:gdLst>
                <a:ahLst/>
                <a:cxnLst>
                  <a:cxn ang="0">
                    <a:pos x="T0" y="T1"/>
                  </a:cxn>
                  <a:cxn ang="0">
                    <a:pos x="T2" y="T3"/>
                  </a:cxn>
                  <a:cxn ang="0">
                    <a:pos x="T4" y="T5"/>
                  </a:cxn>
                  <a:cxn ang="0">
                    <a:pos x="T6" y="T7"/>
                  </a:cxn>
                  <a:cxn ang="0">
                    <a:pos x="T8" y="T9"/>
                  </a:cxn>
                  <a:cxn ang="0">
                    <a:pos x="T10" y="T11"/>
                  </a:cxn>
                </a:cxnLst>
                <a:rect l="0" t="0" r="r" b="b"/>
                <a:pathLst>
                  <a:path w="5740" h="12">
                    <a:moveTo>
                      <a:pt x="5740" y="0"/>
                    </a:moveTo>
                    <a:lnTo>
                      <a:pt x="0" y="0"/>
                    </a:lnTo>
                    <a:lnTo>
                      <a:pt x="0" y="12"/>
                    </a:lnTo>
                    <a:lnTo>
                      <a:pt x="5740" y="12"/>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1" name="Freeform 19"/>
              <p:cNvSpPr>
                <a:spLocks/>
              </p:cNvSpPr>
              <p:nvPr userDrawn="1"/>
            </p:nvSpPr>
            <p:spPr bwMode="hidden">
              <a:xfrm>
                <a:off x="0" y="1394"/>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2" name="Freeform 20"/>
              <p:cNvSpPr>
                <a:spLocks/>
              </p:cNvSpPr>
              <p:nvPr userDrawn="1"/>
            </p:nvSpPr>
            <p:spPr bwMode="hidden">
              <a:xfrm>
                <a:off x="0" y="1280"/>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3" name="Freeform 21"/>
              <p:cNvSpPr>
                <a:spLocks/>
              </p:cNvSpPr>
              <p:nvPr userDrawn="1"/>
            </p:nvSpPr>
            <p:spPr bwMode="hidden">
              <a:xfrm>
                <a:off x="0" y="117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4" name="Freeform 22"/>
              <p:cNvSpPr>
                <a:spLocks/>
              </p:cNvSpPr>
              <p:nvPr userDrawn="1"/>
            </p:nvSpPr>
            <p:spPr bwMode="hidden">
              <a:xfrm>
                <a:off x="0" y="24"/>
                <a:ext cx="5758" cy="30"/>
              </a:xfrm>
              <a:custGeom>
                <a:avLst/>
                <a:gdLst>
                  <a:gd name="T0" fmla="*/ 5740 w 5740"/>
                  <a:gd name="T1" fmla="*/ 0 h 30"/>
                  <a:gd name="T2" fmla="*/ 0 w 5740"/>
                  <a:gd name="T3" fmla="*/ 0 h 30"/>
                  <a:gd name="T4" fmla="*/ 0 w 5740"/>
                  <a:gd name="T5" fmla="*/ 30 h 30"/>
                  <a:gd name="T6" fmla="*/ 5740 w 5740"/>
                  <a:gd name="T7" fmla="*/ 30 h 30"/>
                  <a:gd name="T8" fmla="*/ 5740 w 5740"/>
                  <a:gd name="T9" fmla="*/ 0 h 30"/>
                  <a:gd name="T10" fmla="*/ 5740 w 5740"/>
                  <a:gd name="T11" fmla="*/ 0 h 30"/>
                </a:gdLst>
                <a:ahLst/>
                <a:cxnLst>
                  <a:cxn ang="0">
                    <a:pos x="T0" y="T1"/>
                  </a:cxn>
                  <a:cxn ang="0">
                    <a:pos x="T2" y="T3"/>
                  </a:cxn>
                  <a:cxn ang="0">
                    <a:pos x="T4" y="T5"/>
                  </a:cxn>
                  <a:cxn ang="0">
                    <a:pos x="T6" y="T7"/>
                  </a:cxn>
                  <a:cxn ang="0">
                    <a:pos x="T8" y="T9"/>
                  </a:cxn>
                  <a:cxn ang="0">
                    <a:pos x="T10" y="T11"/>
                  </a:cxn>
                </a:cxnLst>
                <a:rect l="0" t="0" r="r" b="b"/>
                <a:pathLst>
                  <a:path w="5740" h="30">
                    <a:moveTo>
                      <a:pt x="5740" y="0"/>
                    </a:moveTo>
                    <a:lnTo>
                      <a:pt x="0" y="0"/>
                    </a:lnTo>
                    <a:lnTo>
                      <a:pt x="0" y="30"/>
                    </a:lnTo>
                    <a:lnTo>
                      <a:pt x="5740" y="30"/>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5" name="Freeform 23"/>
              <p:cNvSpPr>
                <a:spLocks/>
              </p:cNvSpPr>
              <p:nvPr userDrawn="1"/>
            </p:nvSpPr>
            <p:spPr bwMode="hidden">
              <a:xfrm>
                <a:off x="0" y="186"/>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4118"/>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6" name="Freeform 24"/>
              <p:cNvSpPr>
                <a:spLocks/>
              </p:cNvSpPr>
              <p:nvPr userDrawn="1"/>
            </p:nvSpPr>
            <p:spPr bwMode="hidden">
              <a:xfrm>
                <a:off x="0" y="475"/>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87843"/>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7" name="Freeform 25"/>
              <p:cNvSpPr>
                <a:spLocks/>
              </p:cNvSpPr>
              <p:nvPr userDrawn="1"/>
            </p:nvSpPr>
            <p:spPr bwMode="hidden">
              <a:xfrm>
                <a:off x="0" y="337"/>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90980"/>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8" name="Freeform 26"/>
              <p:cNvSpPr>
                <a:spLocks/>
              </p:cNvSpPr>
              <p:nvPr userDrawn="1"/>
            </p:nvSpPr>
            <p:spPr bwMode="hidden">
              <a:xfrm>
                <a:off x="0" y="600"/>
                <a:ext cx="5758" cy="24"/>
              </a:xfrm>
              <a:custGeom>
                <a:avLst/>
                <a:gdLst>
                  <a:gd name="T0" fmla="*/ 5740 w 5740"/>
                  <a:gd name="T1" fmla="*/ 0 h 24"/>
                  <a:gd name="T2" fmla="*/ 0 w 5740"/>
                  <a:gd name="T3" fmla="*/ 0 h 24"/>
                  <a:gd name="T4" fmla="*/ 0 w 5740"/>
                  <a:gd name="T5" fmla="*/ 24 h 24"/>
                  <a:gd name="T6" fmla="*/ 5740 w 5740"/>
                  <a:gd name="T7" fmla="*/ 24 h 24"/>
                  <a:gd name="T8" fmla="*/ 5740 w 5740"/>
                  <a:gd name="T9" fmla="*/ 0 h 24"/>
                  <a:gd name="T10" fmla="*/ 5740 w 5740"/>
                  <a:gd name="T11" fmla="*/ 0 h 24"/>
                </a:gdLst>
                <a:ahLst/>
                <a:cxnLst>
                  <a:cxn ang="0">
                    <a:pos x="T0" y="T1"/>
                  </a:cxn>
                  <a:cxn ang="0">
                    <a:pos x="T2" y="T3"/>
                  </a:cxn>
                  <a:cxn ang="0">
                    <a:pos x="T4" y="T5"/>
                  </a:cxn>
                  <a:cxn ang="0">
                    <a:pos x="T6" y="T7"/>
                  </a:cxn>
                  <a:cxn ang="0">
                    <a:pos x="T8" y="T9"/>
                  </a:cxn>
                  <a:cxn ang="0">
                    <a:pos x="T10" y="T11"/>
                  </a:cxn>
                </a:cxnLst>
                <a:rect l="0" t="0" r="r" b="b"/>
                <a:pathLst>
                  <a:path w="5740" h="24">
                    <a:moveTo>
                      <a:pt x="5740" y="0"/>
                    </a:moveTo>
                    <a:lnTo>
                      <a:pt x="0" y="0"/>
                    </a:lnTo>
                    <a:lnTo>
                      <a:pt x="0" y="24"/>
                    </a:lnTo>
                    <a:lnTo>
                      <a:pt x="5740" y="24"/>
                    </a:lnTo>
                    <a:lnTo>
                      <a:pt x="5740" y="0"/>
                    </a:lnTo>
                    <a:lnTo>
                      <a:pt x="5740" y="0"/>
                    </a:lnTo>
                    <a:close/>
                  </a:path>
                </a:pathLst>
              </a:custGeom>
              <a:gradFill rotWithShape="0">
                <a:gsLst>
                  <a:gs pos="0">
                    <a:schemeClr val="bg2">
                      <a:gamma/>
                      <a:shade val="7882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59" name="Freeform 27"/>
              <p:cNvSpPr>
                <a:spLocks/>
              </p:cNvSpPr>
              <p:nvPr userDrawn="1"/>
            </p:nvSpPr>
            <p:spPr bwMode="hidden">
              <a:xfrm>
                <a:off x="0" y="727"/>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0" name="Freeform 28"/>
              <p:cNvSpPr>
                <a:spLocks/>
              </p:cNvSpPr>
              <p:nvPr userDrawn="1"/>
            </p:nvSpPr>
            <p:spPr bwMode="hidden">
              <a:xfrm>
                <a:off x="0" y="841"/>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61" name="Freeform 29"/>
              <p:cNvSpPr>
                <a:spLocks/>
              </p:cNvSpPr>
              <p:nvPr userDrawn="1"/>
            </p:nvSpPr>
            <p:spPr bwMode="hidden">
              <a:xfrm>
                <a:off x="0" y="943"/>
                <a:ext cx="5758" cy="18"/>
              </a:xfrm>
              <a:custGeom>
                <a:avLst/>
                <a:gdLst>
                  <a:gd name="T0" fmla="*/ 5740 w 5740"/>
                  <a:gd name="T1" fmla="*/ 0 h 18"/>
                  <a:gd name="T2" fmla="*/ 0 w 5740"/>
                  <a:gd name="T3" fmla="*/ 0 h 18"/>
                  <a:gd name="T4" fmla="*/ 0 w 5740"/>
                  <a:gd name="T5" fmla="*/ 18 h 18"/>
                  <a:gd name="T6" fmla="*/ 5740 w 5740"/>
                  <a:gd name="T7" fmla="*/ 18 h 18"/>
                  <a:gd name="T8" fmla="*/ 5740 w 5740"/>
                  <a:gd name="T9" fmla="*/ 0 h 18"/>
                  <a:gd name="T10" fmla="*/ 5740 w 5740"/>
                  <a:gd name="T11" fmla="*/ 0 h 18"/>
                </a:gdLst>
                <a:ahLst/>
                <a:cxnLst>
                  <a:cxn ang="0">
                    <a:pos x="T0" y="T1"/>
                  </a:cxn>
                  <a:cxn ang="0">
                    <a:pos x="T2" y="T3"/>
                  </a:cxn>
                  <a:cxn ang="0">
                    <a:pos x="T4" y="T5"/>
                  </a:cxn>
                  <a:cxn ang="0">
                    <a:pos x="T6" y="T7"/>
                  </a:cxn>
                  <a:cxn ang="0">
                    <a:pos x="T8" y="T9"/>
                  </a:cxn>
                  <a:cxn ang="0">
                    <a:pos x="T10" y="T11"/>
                  </a:cxn>
                </a:cxnLst>
                <a:rect l="0" t="0" r="r" b="b"/>
                <a:pathLst>
                  <a:path w="5740" h="18">
                    <a:moveTo>
                      <a:pt x="5740" y="0"/>
                    </a:moveTo>
                    <a:lnTo>
                      <a:pt x="0" y="0"/>
                    </a:lnTo>
                    <a:lnTo>
                      <a:pt x="0" y="18"/>
                    </a:lnTo>
                    <a:lnTo>
                      <a:pt x="5740" y="18"/>
                    </a:lnTo>
                    <a:lnTo>
                      <a:pt x="5740" y="0"/>
                    </a:lnTo>
                    <a:lnTo>
                      <a:pt x="5740" y="0"/>
                    </a:lnTo>
                    <a:close/>
                  </a:path>
                </a:pathLst>
              </a:custGeom>
              <a:gradFill rotWithShape="0">
                <a:gsLst>
                  <a:gs pos="0">
                    <a:schemeClr val="bg2">
                      <a:gamma/>
                      <a:shade val="81961"/>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nvGrpSpPr>
              <p:cNvPr id="1059" name="Group 30"/>
              <p:cNvGrpSpPr>
                <a:grpSpLocks/>
              </p:cNvGrpSpPr>
              <p:nvPr userDrawn="1"/>
            </p:nvGrpSpPr>
            <p:grpSpPr bwMode="auto">
              <a:xfrm>
                <a:off x="0" y="0"/>
                <a:ext cx="5758" cy="1045"/>
                <a:chOff x="0" y="0"/>
                <a:chExt cx="5758" cy="1045"/>
              </a:xfrm>
            </p:grpSpPr>
            <p:sp>
              <p:nvSpPr>
                <p:cNvPr id="146463" name="Freeform 31"/>
                <p:cNvSpPr>
                  <a:spLocks/>
                </p:cNvSpPr>
                <p:nvPr/>
              </p:nvSpPr>
              <p:spPr bwMode="hidden">
                <a:xfrm>
                  <a:off x="2849" y="0"/>
                  <a:ext cx="42" cy="1045"/>
                </a:xfrm>
                <a:custGeom>
                  <a:avLst/>
                  <a:gdLst>
                    <a:gd name="T0" fmla="*/ 18 w 42"/>
                    <a:gd name="T1" fmla="*/ 1043 h 1043"/>
                    <a:gd name="T2" fmla="*/ 42 w 42"/>
                    <a:gd name="T3" fmla="*/ 1043 h 1043"/>
                    <a:gd name="T4" fmla="*/ 42 w 42"/>
                    <a:gd name="T5" fmla="*/ 0 h 1043"/>
                    <a:gd name="T6" fmla="*/ 0 w 42"/>
                    <a:gd name="T7" fmla="*/ 0 h 1043"/>
                    <a:gd name="T8" fmla="*/ 0 w 42"/>
                    <a:gd name="T9" fmla="*/ 1043 h 1043"/>
                    <a:gd name="T10" fmla="*/ 18 w 42"/>
                    <a:gd name="T11" fmla="*/ 1043 h 1043"/>
                    <a:gd name="T12" fmla="*/ 18 w 4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2" h="1043">
                      <a:moveTo>
                        <a:pt x="18" y="1043"/>
                      </a:moveTo>
                      <a:lnTo>
                        <a:pt x="42" y="1043"/>
                      </a:lnTo>
                      <a:lnTo>
                        <a:pt x="42" y="0"/>
                      </a:lnTo>
                      <a:lnTo>
                        <a:pt x="0"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4" name="Freeform 32"/>
                <p:cNvSpPr>
                  <a:spLocks/>
                </p:cNvSpPr>
                <p:nvPr/>
              </p:nvSpPr>
              <p:spPr bwMode="hidden">
                <a:xfrm>
                  <a:off x="2400" y="0"/>
                  <a:ext cx="155" cy="1045"/>
                </a:xfrm>
                <a:custGeom>
                  <a:avLst/>
                  <a:gdLst>
                    <a:gd name="T0" fmla="*/ 131 w 155"/>
                    <a:gd name="T1" fmla="*/ 1043 h 1043"/>
                    <a:gd name="T2" fmla="*/ 155 w 155"/>
                    <a:gd name="T3" fmla="*/ 1043 h 1043"/>
                    <a:gd name="T4" fmla="*/ 42 w 155"/>
                    <a:gd name="T5" fmla="*/ 0 h 1043"/>
                    <a:gd name="T6" fmla="*/ 0 w 155"/>
                    <a:gd name="T7" fmla="*/ 0 h 1043"/>
                    <a:gd name="T8" fmla="*/ 113 w 155"/>
                    <a:gd name="T9" fmla="*/ 1043 h 1043"/>
                    <a:gd name="T10" fmla="*/ 131 w 155"/>
                    <a:gd name="T11" fmla="*/ 1043 h 1043"/>
                    <a:gd name="T12" fmla="*/ 131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31" y="1043"/>
                      </a:moveTo>
                      <a:lnTo>
                        <a:pt x="155" y="1043"/>
                      </a:lnTo>
                      <a:lnTo>
                        <a:pt x="42" y="0"/>
                      </a:lnTo>
                      <a:lnTo>
                        <a:pt x="0" y="0"/>
                      </a:lnTo>
                      <a:lnTo>
                        <a:pt x="113" y="1043"/>
                      </a:lnTo>
                      <a:lnTo>
                        <a:pt x="131" y="1043"/>
                      </a:lnTo>
                      <a:lnTo>
                        <a:pt x="13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5" name="Freeform 33"/>
                <p:cNvSpPr>
                  <a:spLocks/>
                </p:cNvSpPr>
                <p:nvPr/>
              </p:nvSpPr>
              <p:spPr bwMode="hidden">
                <a:xfrm>
                  <a:off x="1967" y="0"/>
                  <a:ext cx="240" cy="1045"/>
                </a:xfrm>
                <a:custGeom>
                  <a:avLst/>
                  <a:gdLst>
                    <a:gd name="T0" fmla="*/ 221 w 239"/>
                    <a:gd name="T1" fmla="*/ 1043 h 1043"/>
                    <a:gd name="T2" fmla="*/ 239 w 239"/>
                    <a:gd name="T3" fmla="*/ 1043 h 1043"/>
                    <a:gd name="T4" fmla="*/ 36 w 239"/>
                    <a:gd name="T5" fmla="*/ 0 h 1043"/>
                    <a:gd name="T6" fmla="*/ 0 w 239"/>
                    <a:gd name="T7" fmla="*/ 0 h 1043"/>
                    <a:gd name="T8" fmla="*/ 203 w 239"/>
                    <a:gd name="T9" fmla="*/ 1043 h 1043"/>
                    <a:gd name="T10" fmla="*/ 221 w 239"/>
                    <a:gd name="T11" fmla="*/ 1043 h 1043"/>
                    <a:gd name="T12" fmla="*/ 221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221" y="1043"/>
                      </a:moveTo>
                      <a:lnTo>
                        <a:pt x="239" y="1043"/>
                      </a:lnTo>
                      <a:lnTo>
                        <a:pt x="36" y="0"/>
                      </a:lnTo>
                      <a:lnTo>
                        <a:pt x="0" y="0"/>
                      </a:lnTo>
                      <a:lnTo>
                        <a:pt x="203" y="1043"/>
                      </a:lnTo>
                      <a:lnTo>
                        <a:pt x="221" y="1043"/>
                      </a:lnTo>
                      <a:lnTo>
                        <a:pt x="221"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6" name="Freeform 34"/>
                <p:cNvSpPr>
                  <a:spLocks/>
                </p:cNvSpPr>
                <p:nvPr/>
              </p:nvSpPr>
              <p:spPr bwMode="hidden">
                <a:xfrm>
                  <a:off x="1554" y="0"/>
                  <a:ext cx="353" cy="1045"/>
                </a:xfrm>
                <a:custGeom>
                  <a:avLst/>
                  <a:gdLst>
                    <a:gd name="T0" fmla="*/ 334 w 352"/>
                    <a:gd name="T1" fmla="*/ 1043 h 1043"/>
                    <a:gd name="T2" fmla="*/ 352 w 352"/>
                    <a:gd name="T3" fmla="*/ 1043 h 1043"/>
                    <a:gd name="T4" fmla="*/ 41 w 352"/>
                    <a:gd name="T5" fmla="*/ 0 h 1043"/>
                    <a:gd name="T6" fmla="*/ 0 w 352"/>
                    <a:gd name="T7" fmla="*/ 0 h 1043"/>
                    <a:gd name="T8" fmla="*/ 311 w 352"/>
                    <a:gd name="T9" fmla="*/ 1043 h 1043"/>
                    <a:gd name="T10" fmla="*/ 334 w 352"/>
                    <a:gd name="T11" fmla="*/ 1043 h 1043"/>
                    <a:gd name="T12" fmla="*/ 334 w 352"/>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2" h="1043">
                      <a:moveTo>
                        <a:pt x="334" y="1043"/>
                      </a:moveTo>
                      <a:lnTo>
                        <a:pt x="352" y="1043"/>
                      </a:lnTo>
                      <a:lnTo>
                        <a:pt x="41" y="0"/>
                      </a:lnTo>
                      <a:lnTo>
                        <a:pt x="0" y="0"/>
                      </a:lnTo>
                      <a:lnTo>
                        <a:pt x="311" y="1043"/>
                      </a:lnTo>
                      <a:lnTo>
                        <a:pt x="334" y="1043"/>
                      </a:lnTo>
                      <a:lnTo>
                        <a:pt x="33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7" name="Freeform 35"/>
                <p:cNvSpPr>
                  <a:spLocks/>
                </p:cNvSpPr>
                <p:nvPr/>
              </p:nvSpPr>
              <p:spPr bwMode="hidden">
                <a:xfrm>
                  <a:off x="1134" y="0"/>
                  <a:ext cx="450" cy="1045"/>
                </a:xfrm>
                <a:custGeom>
                  <a:avLst/>
                  <a:gdLst>
                    <a:gd name="T0" fmla="*/ 425 w 449"/>
                    <a:gd name="T1" fmla="*/ 1043 h 1043"/>
                    <a:gd name="T2" fmla="*/ 449 w 449"/>
                    <a:gd name="T3" fmla="*/ 1043 h 1043"/>
                    <a:gd name="T4" fmla="*/ 42 w 449"/>
                    <a:gd name="T5" fmla="*/ 0 h 1043"/>
                    <a:gd name="T6" fmla="*/ 0 w 449"/>
                    <a:gd name="T7" fmla="*/ 0 h 1043"/>
                    <a:gd name="T8" fmla="*/ 407 w 449"/>
                    <a:gd name="T9" fmla="*/ 1043 h 1043"/>
                    <a:gd name="T10" fmla="*/ 425 w 449"/>
                    <a:gd name="T11" fmla="*/ 1043 h 1043"/>
                    <a:gd name="T12" fmla="*/ 425 w 44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9" h="1043">
                      <a:moveTo>
                        <a:pt x="425" y="1043"/>
                      </a:moveTo>
                      <a:lnTo>
                        <a:pt x="449" y="1043"/>
                      </a:lnTo>
                      <a:lnTo>
                        <a:pt x="42" y="0"/>
                      </a:lnTo>
                      <a:lnTo>
                        <a:pt x="0" y="0"/>
                      </a:lnTo>
                      <a:lnTo>
                        <a:pt x="407" y="1043"/>
                      </a:lnTo>
                      <a:lnTo>
                        <a:pt x="425" y="1043"/>
                      </a:lnTo>
                      <a:lnTo>
                        <a:pt x="425"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8" name="Freeform 36"/>
                <p:cNvSpPr>
                  <a:spLocks/>
                </p:cNvSpPr>
                <p:nvPr/>
              </p:nvSpPr>
              <p:spPr bwMode="hidden">
                <a:xfrm>
                  <a:off x="714" y="0"/>
                  <a:ext cx="540" cy="1045"/>
                </a:xfrm>
                <a:custGeom>
                  <a:avLst/>
                  <a:gdLst>
                    <a:gd name="T0" fmla="*/ 520 w 538"/>
                    <a:gd name="T1" fmla="*/ 1043 h 1043"/>
                    <a:gd name="T2" fmla="*/ 538 w 538"/>
                    <a:gd name="T3" fmla="*/ 1043 h 1043"/>
                    <a:gd name="T4" fmla="*/ 41 w 538"/>
                    <a:gd name="T5" fmla="*/ 0 h 1043"/>
                    <a:gd name="T6" fmla="*/ 0 w 538"/>
                    <a:gd name="T7" fmla="*/ 0 h 1043"/>
                    <a:gd name="T8" fmla="*/ 496 w 538"/>
                    <a:gd name="T9" fmla="*/ 1043 h 1043"/>
                    <a:gd name="T10" fmla="*/ 520 w 538"/>
                    <a:gd name="T11" fmla="*/ 1043 h 1043"/>
                    <a:gd name="T12" fmla="*/ 520 w 53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8" h="1043">
                      <a:moveTo>
                        <a:pt x="520" y="1043"/>
                      </a:moveTo>
                      <a:lnTo>
                        <a:pt x="538" y="1043"/>
                      </a:lnTo>
                      <a:lnTo>
                        <a:pt x="41" y="0"/>
                      </a:lnTo>
                      <a:lnTo>
                        <a:pt x="0" y="0"/>
                      </a:lnTo>
                      <a:lnTo>
                        <a:pt x="496" y="1043"/>
                      </a:lnTo>
                      <a:lnTo>
                        <a:pt x="520" y="1043"/>
                      </a:lnTo>
                      <a:lnTo>
                        <a:pt x="520"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69" name="Freeform 37"/>
                <p:cNvSpPr>
                  <a:spLocks/>
                </p:cNvSpPr>
                <p:nvPr/>
              </p:nvSpPr>
              <p:spPr bwMode="hidden">
                <a:xfrm>
                  <a:off x="306" y="0"/>
                  <a:ext cx="642" cy="1045"/>
                </a:xfrm>
                <a:custGeom>
                  <a:avLst/>
                  <a:gdLst>
                    <a:gd name="T0" fmla="*/ 622 w 640"/>
                    <a:gd name="T1" fmla="*/ 1043 h 1043"/>
                    <a:gd name="T2" fmla="*/ 640 w 640"/>
                    <a:gd name="T3" fmla="*/ 1043 h 1043"/>
                    <a:gd name="T4" fmla="*/ 48 w 640"/>
                    <a:gd name="T5" fmla="*/ 0 h 1043"/>
                    <a:gd name="T6" fmla="*/ 0 w 640"/>
                    <a:gd name="T7" fmla="*/ 0 h 1043"/>
                    <a:gd name="T8" fmla="*/ 598 w 640"/>
                    <a:gd name="T9" fmla="*/ 1043 h 1043"/>
                    <a:gd name="T10" fmla="*/ 622 w 640"/>
                    <a:gd name="T11" fmla="*/ 1043 h 1043"/>
                    <a:gd name="T12" fmla="*/ 622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622" y="1043"/>
                      </a:moveTo>
                      <a:lnTo>
                        <a:pt x="640" y="1043"/>
                      </a:lnTo>
                      <a:lnTo>
                        <a:pt x="48" y="0"/>
                      </a:lnTo>
                      <a:lnTo>
                        <a:pt x="0" y="0"/>
                      </a:lnTo>
                      <a:lnTo>
                        <a:pt x="598" y="1043"/>
                      </a:lnTo>
                      <a:lnTo>
                        <a:pt x="622" y="1043"/>
                      </a:lnTo>
                      <a:lnTo>
                        <a:pt x="622"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0" name="Freeform 38"/>
                <p:cNvSpPr>
                  <a:spLocks/>
                </p:cNvSpPr>
                <p:nvPr/>
              </p:nvSpPr>
              <p:spPr bwMode="hidden">
                <a:xfrm>
                  <a:off x="0" y="108"/>
                  <a:ext cx="630" cy="937"/>
                </a:xfrm>
                <a:custGeom>
                  <a:avLst/>
                  <a:gdLst>
                    <a:gd name="T0" fmla="*/ 604 w 628"/>
                    <a:gd name="T1" fmla="*/ 935 h 935"/>
                    <a:gd name="T2" fmla="*/ 628 w 628"/>
                    <a:gd name="T3" fmla="*/ 935 h 935"/>
                    <a:gd name="T4" fmla="*/ 0 w 628"/>
                    <a:gd name="T5" fmla="*/ 0 h 935"/>
                    <a:gd name="T6" fmla="*/ 0 w 628"/>
                    <a:gd name="T7" fmla="*/ 66 h 935"/>
                    <a:gd name="T8" fmla="*/ 580 w 628"/>
                    <a:gd name="T9" fmla="*/ 935 h 935"/>
                    <a:gd name="T10" fmla="*/ 604 w 628"/>
                    <a:gd name="T11" fmla="*/ 935 h 935"/>
                    <a:gd name="T12" fmla="*/ 604 w 628"/>
                    <a:gd name="T13" fmla="*/ 935 h 935"/>
                  </a:gdLst>
                  <a:ahLst/>
                  <a:cxnLst>
                    <a:cxn ang="0">
                      <a:pos x="T0" y="T1"/>
                    </a:cxn>
                    <a:cxn ang="0">
                      <a:pos x="T2" y="T3"/>
                    </a:cxn>
                    <a:cxn ang="0">
                      <a:pos x="T4" y="T5"/>
                    </a:cxn>
                    <a:cxn ang="0">
                      <a:pos x="T6" y="T7"/>
                    </a:cxn>
                    <a:cxn ang="0">
                      <a:pos x="T8" y="T9"/>
                    </a:cxn>
                    <a:cxn ang="0">
                      <a:pos x="T10" y="T11"/>
                    </a:cxn>
                    <a:cxn ang="0">
                      <a:pos x="T12" y="T13"/>
                    </a:cxn>
                  </a:cxnLst>
                  <a:rect l="0" t="0" r="r" b="b"/>
                  <a:pathLst>
                    <a:path w="628" h="935">
                      <a:moveTo>
                        <a:pt x="604" y="935"/>
                      </a:moveTo>
                      <a:lnTo>
                        <a:pt x="628" y="935"/>
                      </a:lnTo>
                      <a:lnTo>
                        <a:pt x="0" y="0"/>
                      </a:lnTo>
                      <a:lnTo>
                        <a:pt x="0" y="66"/>
                      </a:lnTo>
                      <a:lnTo>
                        <a:pt x="580" y="935"/>
                      </a:lnTo>
                      <a:lnTo>
                        <a:pt x="604" y="935"/>
                      </a:lnTo>
                      <a:lnTo>
                        <a:pt x="604" y="93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1" name="Freeform 39"/>
                <p:cNvSpPr>
                  <a:spLocks/>
                </p:cNvSpPr>
                <p:nvPr/>
              </p:nvSpPr>
              <p:spPr bwMode="hidden">
                <a:xfrm>
                  <a:off x="3191" y="0"/>
                  <a:ext cx="155" cy="1045"/>
                </a:xfrm>
                <a:custGeom>
                  <a:avLst/>
                  <a:gdLst>
                    <a:gd name="T0" fmla="*/ 18 w 155"/>
                    <a:gd name="T1" fmla="*/ 1043 h 1043"/>
                    <a:gd name="T2" fmla="*/ 42 w 155"/>
                    <a:gd name="T3" fmla="*/ 1043 h 1043"/>
                    <a:gd name="T4" fmla="*/ 155 w 155"/>
                    <a:gd name="T5" fmla="*/ 0 h 1043"/>
                    <a:gd name="T6" fmla="*/ 114 w 155"/>
                    <a:gd name="T7" fmla="*/ 0 h 1043"/>
                    <a:gd name="T8" fmla="*/ 0 w 155"/>
                    <a:gd name="T9" fmla="*/ 1043 h 1043"/>
                    <a:gd name="T10" fmla="*/ 18 w 155"/>
                    <a:gd name="T11" fmla="*/ 1043 h 1043"/>
                    <a:gd name="T12" fmla="*/ 18 w 155"/>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155" h="1043">
                      <a:moveTo>
                        <a:pt x="18" y="1043"/>
                      </a:moveTo>
                      <a:lnTo>
                        <a:pt x="42" y="1043"/>
                      </a:lnTo>
                      <a:lnTo>
                        <a:pt x="155" y="0"/>
                      </a:lnTo>
                      <a:lnTo>
                        <a:pt x="114"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2" name="Freeform 40"/>
                <p:cNvSpPr>
                  <a:spLocks/>
                </p:cNvSpPr>
                <p:nvPr/>
              </p:nvSpPr>
              <p:spPr bwMode="hidden">
                <a:xfrm>
                  <a:off x="3533" y="0"/>
                  <a:ext cx="240" cy="1045"/>
                </a:xfrm>
                <a:custGeom>
                  <a:avLst/>
                  <a:gdLst>
                    <a:gd name="T0" fmla="*/ 18 w 239"/>
                    <a:gd name="T1" fmla="*/ 1043 h 1043"/>
                    <a:gd name="T2" fmla="*/ 36 w 239"/>
                    <a:gd name="T3" fmla="*/ 1043 h 1043"/>
                    <a:gd name="T4" fmla="*/ 239 w 239"/>
                    <a:gd name="T5" fmla="*/ 0 h 1043"/>
                    <a:gd name="T6" fmla="*/ 203 w 239"/>
                    <a:gd name="T7" fmla="*/ 0 h 1043"/>
                    <a:gd name="T8" fmla="*/ 0 w 239"/>
                    <a:gd name="T9" fmla="*/ 1043 h 1043"/>
                    <a:gd name="T10" fmla="*/ 18 w 239"/>
                    <a:gd name="T11" fmla="*/ 1043 h 1043"/>
                    <a:gd name="T12" fmla="*/ 18 w 2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239" h="1043">
                      <a:moveTo>
                        <a:pt x="18" y="1043"/>
                      </a:moveTo>
                      <a:lnTo>
                        <a:pt x="36" y="1043"/>
                      </a:lnTo>
                      <a:lnTo>
                        <a:pt x="239" y="0"/>
                      </a:lnTo>
                      <a:lnTo>
                        <a:pt x="203"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3" name="Freeform 41"/>
                <p:cNvSpPr>
                  <a:spLocks/>
                </p:cNvSpPr>
                <p:nvPr/>
              </p:nvSpPr>
              <p:spPr bwMode="hidden">
                <a:xfrm>
                  <a:off x="3821" y="0"/>
                  <a:ext cx="359" cy="1045"/>
                </a:xfrm>
                <a:custGeom>
                  <a:avLst/>
                  <a:gdLst>
                    <a:gd name="T0" fmla="*/ 24 w 358"/>
                    <a:gd name="T1" fmla="*/ 1043 h 1043"/>
                    <a:gd name="T2" fmla="*/ 42 w 358"/>
                    <a:gd name="T3" fmla="*/ 1043 h 1043"/>
                    <a:gd name="T4" fmla="*/ 358 w 358"/>
                    <a:gd name="T5" fmla="*/ 0 h 1043"/>
                    <a:gd name="T6" fmla="*/ 317 w 358"/>
                    <a:gd name="T7" fmla="*/ 0 h 1043"/>
                    <a:gd name="T8" fmla="*/ 0 w 358"/>
                    <a:gd name="T9" fmla="*/ 1043 h 1043"/>
                    <a:gd name="T10" fmla="*/ 24 w 358"/>
                    <a:gd name="T11" fmla="*/ 1043 h 1043"/>
                    <a:gd name="T12" fmla="*/ 24 w 35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358" h="1043">
                      <a:moveTo>
                        <a:pt x="24" y="1043"/>
                      </a:moveTo>
                      <a:lnTo>
                        <a:pt x="42" y="1043"/>
                      </a:lnTo>
                      <a:lnTo>
                        <a:pt x="358" y="0"/>
                      </a:lnTo>
                      <a:lnTo>
                        <a:pt x="317" y="0"/>
                      </a:lnTo>
                      <a:lnTo>
                        <a:pt x="0" y="1043"/>
                      </a:lnTo>
                      <a:lnTo>
                        <a:pt x="24" y="1043"/>
                      </a:lnTo>
                      <a:lnTo>
                        <a:pt x="24"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4" name="Freeform 42"/>
                <p:cNvSpPr>
                  <a:spLocks/>
                </p:cNvSpPr>
                <p:nvPr/>
              </p:nvSpPr>
              <p:spPr bwMode="hidden">
                <a:xfrm>
                  <a:off x="4139" y="0"/>
                  <a:ext cx="449" cy="1045"/>
                </a:xfrm>
                <a:custGeom>
                  <a:avLst/>
                  <a:gdLst>
                    <a:gd name="T0" fmla="*/ 18 w 448"/>
                    <a:gd name="T1" fmla="*/ 1043 h 1043"/>
                    <a:gd name="T2" fmla="*/ 41 w 448"/>
                    <a:gd name="T3" fmla="*/ 1043 h 1043"/>
                    <a:gd name="T4" fmla="*/ 448 w 448"/>
                    <a:gd name="T5" fmla="*/ 0 h 1043"/>
                    <a:gd name="T6" fmla="*/ 406 w 448"/>
                    <a:gd name="T7" fmla="*/ 0 h 1043"/>
                    <a:gd name="T8" fmla="*/ 0 w 448"/>
                    <a:gd name="T9" fmla="*/ 1043 h 1043"/>
                    <a:gd name="T10" fmla="*/ 18 w 448"/>
                    <a:gd name="T11" fmla="*/ 1043 h 1043"/>
                    <a:gd name="T12" fmla="*/ 18 w 448"/>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448" h="1043">
                      <a:moveTo>
                        <a:pt x="18" y="1043"/>
                      </a:moveTo>
                      <a:lnTo>
                        <a:pt x="41" y="1043"/>
                      </a:lnTo>
                      <a:lnTo>
                        <a:pt x="448" y="0"/>
                      </a:lnTo>
                      <a:lnTo>
                        <a:pt x="406"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5" name="Freeform 43"/>
                <p:cNvSpPr>
                  <a:spLocks/>
                </p:cNvSpPr>
                <p:nvPr/>
              </p:nvSpPr>
              <p:spPr bwMode="hidden">
                <a:xfrm>
                  <a:off x="4480" y="0"/>
                  <a:ext cx="541" cy="1045"/>
                </a:xfrm>
                <a:custGeom>
                  <a:avLst/>
                  <a:gdLst>
                    <a:gd name="T0" fmla="*/ 18 w 539"/>
                    <a:gd name="T1" fmla="*/ 1043 h 1043"/>
                    <a:gd name="T2" fmla="*/ 42 w 539"/>
                    <a:gd name="T3" fmla="*/ 1043 h 1043"/>
                    <a:gd name="T4" fmla="*/ 539 w 539"/>
                    <a:gd name="T5" fmla="*/ 0 h 1043"/>
                    <a:gd name="T6" fmla="*/ 497 w 539"/>
                    <a:gd name="T7" fmla="*/ 0 h 1043"/>
                    <a:gd name="T8" fmla="*/ 0 w 539"/>
                    <a:gd name="T9" fmla="*/ 1043 h 1043"/>
                    <a:gd name="T10" fmla="*/ 18 w 539"/>
                    <a:gd name="T11" fmla="*/ 1043 h 1043"/>
                    <a:gd name="T12" fmla="*/ 18 w 539"/>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539" h="1043">
                      <a:moveTo>
                        <a:pt x="18" y="1043"/>
                      </a:moveTo>
                      <a:lnTo>
                        <a:pt x="42" y="1043"/>
                      </a:lnTo>
                      <a:lnTo>
                        <a:pt x="539" y="0"/>
                      </a:lnTo>
                      <a:lnTo>
                        <a:pt x="497"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6" name="Freeform 44"/>
                <p:cNvSpPr>
                  <a:spLocks/>
                </p:cNvSpPr>
                <p:nvPr/>
              </p:nvSpPr>
              <p:spPr bwMode="hidden">
                <a:xfrm>
                  <a:off x="4768" y="0"/>
                  <a:ext cx="642" cy="1045"/>
                </a:xfrm>
                <a:custGeom>
                  <a:avLst/>
                  <a:gdLst>
                    <a:gd name="T0" fmla="*/ 18 w 640"/>
                    <a:gd name="T1" fmla="*/ 1043 h 1043"/>
                    <a:gd name="T2" fmla="*/ 42 w 640"/>
                    <a:gd name="T3" fmla="*/ 1043 h 1043"/>
                    <a:gd name="T4" fmla="*/ 640 w 640"/>
                    <a:gd name="T5" fmla="*/ 0 h 1043"/>
                    <a:gd name="T6" fmla="*/ 592 w 640"/>
                    <a:gd name="T7" fmla="*/ 0 h 1043"/>
                    <a:gd name="T8" fmla="*/ 0 w 640"/>
                    <a:gd name="T9" fmla="*/ 1043 h 1043"/>
                    <a:gd name="T10" fmla="*/ 18 w 640"/>
                    <a:gd name="T11" fmla="*/ 1043 h 1043"/>
                    <a:gd name="T12" fmla="*/ 18 w 640"/>
                    <a:gd name="T13" fmla="*/ 1043 h 1043"/>
                  </a:gdLst>
                  <a:ahLst/>
                  <a:cxnLst>
                    <a:cxn ang="0">
                      <a:pos x="T0" y="T1"/>
                    </a:cxn>
                    <a:cxn ang="0">
                      <a:pos x="T2" y="T3"/>
                    </a:cxn>
                    <a:cxn ang="0">
                      <a:pos x="T4" y="T5"/>
                    </a:cxn>
                    <a:cxn ang="0">
                      <a:pos x="T6" y="T7"/>
                    </a:cxn>
                    <a:cxn ang="0">
                      <a:pos x="T8" y="T9"/>
                    </a:cxn>
                    <a:cxn ang="0">
                      <a:pos x="T10" y="T11"/>
                    </a:cxn>
                    <a:cxn ang="0">
                      <a:pos x="T12" y="T13"/>
                    </a:cxn>
                  </a:cxnLst>
                  <a:rect l="0" t="0" r="r" b="b"/>
                  <a:pathLst>
                    <a:path w="640" h="1043">
                      <a:moveTo>
                        <a:pt x="18" y="1043"/>
                      </a:moveTo>
                      <a:lnTo>
                        <a:pt x="42" y="1043"/>
                      </a:lnTo>
                      <a:lnTo>
                        <a:pt x="640" y="0"/>
                      </a:lnTo>
                      <a:lnTo>
                        <a:pt x="592" y="0"/>
                      </a:lnTo>
                      <a:lnTo>
                        <a:pt x="0" y="1043"/>
                      </a:lnTo>
                      <a:lnTo>
                        <a:pt x="18" y="1043"/>
                      </a:lnTo>
                      <a:lnTo>
                        <a:pt x="18" y="1043"/>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sp>
              <p:nvSpPr>
                <p:cNvPr id="146477" name="Freeform 45"/>
                <p:cNvSpPr>
                  <a:spLocks/>
                </p:cNvSpPr>
                <p:nvPr/>
              </p:nvSpPr>
              <p:spPr bwMode="hidden">
                <a:xfrm>
                  <a:off x="5086" y="48"/>
                  <a:ext cx="672" cy="997"/>
                </a:xfrm>
                <a:custGeom>
                  <a:avLst/>
                  <a:gdLst>
                    <a:gd name="T0" fmla="*/ 24 w 670"/>
                    <a:gd name="T1" fmla="*/ 995 h 995"/>
                    <a:gd name="T2" fmla="*/ 48 w 670"/>
                    <a:gd name="T3" fmla="*/ 995 h 995"/>
                    <a:gd name="T4" fmla="*/ 670 w 670"/>
                    <a:gd name="T5" fmla="*/ 72 h 995"/>
                    <a:gd name="T6" fmla="*/ 670 w 670"/>
                    <a:gd name="T7" fmla="*/ 0 h 995"/>
                    <a:gd name="T8" fmla="*/ 0 w 670"/>
                    <a:gd name="T9" fmla="*/ 995 h 995"/>
                    <a:gd name="T10" fmla="*/ 24 w 670"/>
                    <a:gd name="T11" fmla="*/ 995 h 995"/>
                    <a:gd name="T12" fmla="*/ 24 w 670"/>
                    <a:gd name="T13" fmla="*/ 995 h 995"/>
                  </a:gdLst>
                  <a:ahLst/>
                  <a:cxnLst>
                    <a:cxn ang="0">
                      <a:pos x="T0" y="T1"/>
                    </a:cxn>
                    <a:cxn ang="0">
                      <a:pos x="T2" y="T3"/>
                    </a:cxn>
                    <a:cxn ang="0">
                      <a:pos x="T4" y="T5"/>
                    </a:cxn>
                    <a:cxn ang="0">
                      <a:pos x="T6" y="T7"/>
                    </a:cxn>
                    <a:cxn ang="0">
                      <a:pos x="T8" y="T9"/>
                    </a:cxn>
                    <a:cxn ang="0">
                      <a:pos x="T10" y="T11"/>
                    </a:cxn>
                    <a:cxn ang="0">
                      <a:pos x="T12" y="T13"/>
                    </a:cxn>
                  </a:cxnLst>
                  <a:rect l="0" t="0" r="r" b="b"/>
                  <a:pathLst>
                    <a:path w="670" h="995">
                      <a:moveTo>
                        <a:pt x="24" y="995"/>
                      </a:moveTo>
                      <a:lnTo>
                        <a:pt x="48" y="995"/>
                      </a:lnTo>
                      <a:lnTo>
                        <a:pt x="670" y="72"/>
                      </a:lnTo>
                      <a:lnTo>
                        <a:pt x="670" y="0"/>
                      </a:lnTo>
                      <a:lnTo>
                        <a:pt x="0" y="995"/>
                      </a:lnTo>
                      <a:lnTo>
                        <a:pt x="24" y="995"/>
                      </a:lnTo>
                      <a:lnTo>
                        <a:pt x="24" y="995"/>
                      </a:lnTo>
                      <a:close/>
                    </a:path>
                  </a:pathLst>
                </a:custGeom>
                <a:gradFill rotWithShape="0">
                  <a:gsLst>
                    <a:gs pos="0">
                      <a:schemeClr val="bg2"/>
                    </a:gs>
                    <a:gs pos="100000">
                      <a:schemeClr val="bg2">
                        <a:gamma/>
                        <a:shade val="69804"/>
                        <a:invGamma/>
                      </a:schemeClr>
                    </a:gs>
                  </a:gsLst>
                  <a:lin ang="5400000" scaled="1"/>
                </a:gradFill>
                <a:ln>
                  <a:noFill/>
                </a:ln>
                <a:extLst/>
              </p:spPr>
              <p:txBody>
                <a:bodyPr/>
                <a:lstStyle/>
                <a:p>
                  <a:pPr eaLnBrk="1" hangingPunct="1">
                    <a:defRPr/>
                  </a:pPr>
                  <a:endParaRPr lang="cs-CZ" sz="1800">
                    <a:solidFill>
                      <a:srgbClr val="EAEAEA"/>
                    </a:solidFill>
                  </a:endParaRPr>
                </a:p>
              </p:txBody>
            </p:sp>
          </p:grpSp>
          <p:grpSp>
            <p:nvGrpSpPr>
              <p:cNvPr id="1060" name="Group 46"/>
              <p:cNvGrpSpPr>
                <a:grpSpLocks/>
              </p:cNvGrpSpPr>
              <p:nvPr userDrawn="1"/>
            </p:nvGrpSpPr>
            <p:grpSpPr bwMode="auto">
              <a:xfrm>
                <a:off x="0" y="558"/>
                <a:ext cx="5758" cy="487"/>
                <a:chOff x="0" y="558"/>
                <a:chExt cx="5758" cy="487"/>
              </a:xfrm>
            </p:grpSpPr>
            <p:sp>
              <p:nvSpPr>
                <p:cNvPr id="1079" name="Freeform 47"/>
                <p:cNvSpPr>
                  <a:spLocks/>
                </p:cNvSpPr>
                <p:nvPr/>
              </p:nvSpPr>
              <p:spPr bwMode="hidden">
                <a:xfrm>
                  <a:off x="0" y="618"/>
                  <a:ext cx="306" cy="427"/>
                </a:xfrm>
                <a:custGeom>
                  <a:avLst/>
                  <a:gdLst>
                    <a:gd name="T0" fmla="*/ 287 w 305"/>
                    <a:gd name="T1" fmla="*/ 432 h 426"/>
                    <a:gd name="T2" fmla="*/ 311 w 305"/>
                    <a:gd name="T3" fmla="*/ 432 h 426"/>
                    <a:gd name="T4" fmla="*/ 0 w 305"/>
                    <a:gd name="T5" fmla="*/ 0 h 426"/>
                    <a:gd name="T6" fmla="*/ 0 w 305"/>
                    <a:gd name="T7" fmla="*/ 66 h 426"/>
                    <a:gd name="T8" fmla="*/ 257 w 305"/>
                    <a:gd name="T9" fmla="*/ 432 h 426"/>
                    <a:gd name="T10" fmla="*/ 287 w 305"/>
                    <a:gd name="T11" fmla="*/ 432 h 426"/>
                    <a:gd name="T12" fmla="*/ 287 w 305"/>
                    <a:gd name="T13" fmla="*/ 432 h 42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6">
                      <a:moveTo>
                        <a:pt x="281" y="426"/>
                      </a:moveTo>
                      <a:lnTo>
                        <a:pt x="305" y="426"/>
                      </a:lnTo>
                      <a:lnTo>
                        <a:pt x="0" y="0"/>
                      </a:lnTo>
                      <a:lnTo>
                        <a:pt x="0" y="66"/>
                      </a:lnTo>
                      <a:lnTo>
                        <a:pt x="251" y="426"/>
                      </a:lnTo>
                      <a:lnTo>
                        <a:pt x="281" y="42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80" name="Freeform 48"/>
                <p:cNvSpPr>
                  <a:spLocks/>
                </p:cNvSpPr>
                <p:nvPr/>
              </p:nvSpPr>
              <p:spPr bwMode="hidden">
                <a:xfrm>
                  <a:off x="5410" y="558"/>
                  <a:ext cx="348" cy="487"/>
                </a:xfrm>
                <a:custGeom>
                  <a:avLst/>
                  <a:gdLst>
                    <a:gd name="T0" fmla="*/ 24 w 347"/>
                    <a:gd name="T1" fmla="*/ 492 h 486"/>
                    <a:gd name="T2" fmla="*/ 48 w 347"/>
                    <a:gd name="T3" fmla="*/ 492 h 486"/>
                    <a:gd name="T4" fmla="*/ 353 w 347"/>
                    <a:gd name="T5" fmla="*/ 72 h 486"/>
                    <a:gd name="T6" fmla="*/ 353 w 347"/>
                    <a:gd name="T7" fmla="*/ 0 h 486"/>
                    <a:gd name="T8" fmla="*/ 0 w 347"/>
                    <a:gd name="T9" fmla="*/ 492 h 486"/>
                    <a:gd name="T10" fmla="*/ 24 w 347"/>
                    <a:gd name="T11" fmla="*/ 492 h 486"/>
                    <a:gd name="T12" fmla="*/ 24 w 347"/>
                    <a:gd name="T13" fmla="*/ 492 h 48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7" h="486">
                      <a:moveTo>
                        <a:pt x="24" y="486"/>
                      </a:moveTo>
                      <a:lnTo>
                        <a:pt x="48" y="486"/>
                      </a:lnTo>
                      <a:lnTo>
                        <a:pt x="347" y="72"/>
                      </a:lnTo>
                      <a:lnTo>
                        <a:pt x="347" y="0"/>
                      </a:lnTo>
                      <a:lnTo>
                        <a:pt x="0" y="486"/>
                      </a:lnTo>
                      <a:lnTo>
                        <a:pt x="24" y="486"/>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nvGrpSpPr>
              <p:cNvPr id="1061" name="Group 49"/>
              <p:cNvGrpSpPr>
                <a:grpSpLocks/>
              </p:cNvGrpSpPr>
              <p:nvPr userDrawn="1"/>
            </p:nvGrpSpPr>
            <p:grpSpPr bwMode="auto">
              <a:xfrm>
                <a:off x="264" y="1039"/>
                <a:ext cx="5200" cy="3280"/>
                <a:chOff x="264" y="1039"/>
                <a:chExt cx="5200" cy="3280"/>
              </a:xfrm>
            </p:grpSpPr>
            <p:sp>
              <p:nvSpPr>
                <p:cNvPr id="146482" name="Freeform 50"/>
                <p:cNvSpPr>
                  <a:spLocks/>
                </p:cNvSpPr>
                <p:nvPr/>
              </p:nvSpPr>
              <p:spPr bwMode="hidden">
                <a:xfrm>
                  <a:off x="2849" y="1039"/>
                  <a:ext cx="42" cy="3280"/>
                </a:xfrm>
                <a:custGeom>
                  <a:avLst/>
                  <a:gdLst>
                    <a:gd name="T0" fmla="*/ 18 w 42"/>
                    <a:gd name="T1" fmla="*/ 0 h 3273"/>
                    <a:gd name="T2" fmla="*/ 0 w 42"/>
                    <a:gd name="T3" fmla="*/ 0 h 3273"/>
                    <a:gd name="T4" fmla="*/ 0 w 42"/>
                    <a:gd name="T5" fmla="*/ 3273 h 3273"/>
                    <a:gd name="T6" fmla="*/ 42 w 42"/>
                    <a:gd name="T7" fmla="*/ 3273 h 3273"/>
                    <a:gd name="T8" fmla="*/ 42 w 42"/>
                    <a:gd name="T9" fmla="*/ 0 h 3273"/>
                    <a:gd name="T10" fmla="*/ 18 w 42"/>
                    <a:gd name="T11" fmla="*/ 0 h 3273"/>
                    <a:gd name="T12" fmla="*/ 18 w 42"/>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2" h="3273">
                      <a:moveTo>
                        <a:pt x="18" y="0"/>
                      </a:moveTo>
                      <a:lnTo>
                        <a:pt x="0" y="0"/>
                      </a:lnTo>
                      <a:lnTo>
                        <a:pt x="0" y="3273"/>
                      </a:lnTo>
                      <a:lnTo>
                        <a:pt x="42"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3" name="Freeform 51"/>
                <p:cNvSpPr>
                  <a:spLocks/>
                </p:cNvSpPr>
                <p:nvPr/>
              </p:nvSpPr>
              <p:spPr bwMode="hidden">
                <a:xfrm>
                  <a:off x="2154" y="1039"/>
                  <a:ext cx="401" cy="3280"/>
                </a:xfrm>
                <a:custGeom>
                  <a:avLst/>
                  <a:gdLst>
                    <a:gd name="T0" fmla="*/ 376 w 400"/>
                    <a:gd name="T1" fmla="*/ 0 h 3273"/>
                    <a:gd name="T2" fmla="*/ 358 w 400"/>
                    <a:gd name="T3" fmla="*/ 0 h 3273"/>
                    <a:gd name="T4" fmla="*/ 0 w 400"/>
                    <a:gd name="T5" fmla="*/ 3273 h 3273"/>
                    <a:gd name="T6" fmla="*/ 41 w 400"/>
                    <a:gd name="T7" fmla="*/ 3273 h 3273"/>
                    <a:gd name="T8" fmla="*/ 400 w 400"/>
                    <a:gd name="T9" fmla="*/ 0 h 3273"/>
                    <a:gd name="T10" fmla="*/ 376 w 400"/>
                    <a:gd name="T11" fmla="*/ 0 h 3273"/>
                    <a:gd name="T12" fmla="*/ 376 w 400"/>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0" h="3273">
                      <a:moveTo>
                        <a:pt x="376" y="0"/>
                      </a:moveTo>
                      <a:lnTo>
                        <a:pt x="358" y="0"/>
                      </a:lnTo>
                      <a:lnTo>
                        <a:pt x="0" y="3273"/>
                      </a:lnTo>
                      <a:lnTo>
                        <a:pt x="41" y="3273"/>
                      </a:lnTo>
                      <a:lnTo>
                        <a:pt x="400" y="0"/>
                      </a:lnTo>
                      <a:lnTo>
                        <a:pt x="376" y="0"/>
                      </a:lnTo>
                      <a:lnTo>
                        <a:pt x="37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4" name="Freeform 52"/>
                <p:cNvSpPr>
                  <a:spLocks/>
                </p:cNvSpPr>
                <p:nvPr/>
              </p:nvSpPr>
              <p:spPr bwMode="hidden">
                <a:xfrm>
                  <a:off x="1530" y="1039"/>
                  <a:ext cx="677" cy="3280"/>
                </a:xfrm>
                <a:custGeom>
                  <a:avLst/>
                  <a:gdLst>
                    <a:gd name="T0" fmla="*/ 657 w 675"/>
                    <a:gd name="T1" fmla="*/ 0 h 3273"/>
                    <a:gd name="T2" fmla="*/ 639 w 675"/>
                    <a:gd name="T3" fmla="*/ 0 h 3273"/>
                    <a:gd name="T4" fmla="*/ 0 w 675"/>
                    <a:gd name="T5" fmla="*/ 3273 h 3273"/>
                    <a:gd name="T6" fmla="*/ 42 w 675"/>
                    <a:gd name="T7" fmla="*/ 3273 h 3273"/>
                    <a:gd name="T8" fmla="*/ 675 w 675"/>
                    <a:gd name="T9" fmla="*/ 0 h 3273"/>
                    <a:gd name="T10" fmla="*/ 657 w 675"/>
                    <a:gd name="T11" fmla="*/ 0 h 3273"/>
                    <a:gd name="T12" fmla="*/ 657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657" y="0"/>
                      </a:moveTo>
                      <a:lnTo>
                        <a:pt x="639" y="0"/>
                      </a:lnTo>
                      <a:lnTo>
                        <a:pt x="0" y="3273"/>
                      </a:lnTo>
                      <a:lnTo>
                        <a:pt x="42" y="3273"/>
                      </a:lnTo>
                      <a:lnTo>
                        <a:pt x="675" y="0"/>
                      </a:lnTo>
                      <a:lnTo>
                        <a:pt x="657" y="0"/>
                      </a:lnTo>
                      <a:lnTo>
                        <a:pt x="657"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5" name="Freeform 53"/>
                <p:cNvSpPr>
                  <a:spLocks/>
                </p:cNvSpPr>
                <p:nvPr/>
              </p:nvSpPr>
              <p:spPr bwMode="hidden">
                <a:xfrm>
                  <a:off x="876" y="1039"/>
                  <a:ext cx="1031" cy="3280"/>
                </a:xfrm>
                <a:custGeom>
                  <a:avLst/>
                  <a:gdLst>
                    <a:gd name="T0" fmla="*/ 1013 w 1031"/>
                    <a:gd name="T1" fmla="*/ 0 h 3280"/>
                    <a:gd name="T2" fmla="*/ 990 w 1031"/>
                    <a:gd name="T3" fmla="*/ 0 h 3280"/>
                    <a:gd name="T4" fmla="*/ 0 w 1031"/>
                    <a:gd name="T5" fmla="*/ 3280 h 3280"/>
                    <a:gd name="T6" fmla="*/ 42 w 1031"/>
                    <a:gd name="T7" fmla="*/ 3280 h 3280"/>
                    <a:gd name="T8" fmla="*/ 1031 w 1031"/>
                    <a:gd name="T9" fmla="*/ 4 h 3280"/>
                    <a:gd name="T10" fmla="*/ 1013 w 1031"/>
                    <a:gd name="T11" fmla="*/ 0 h 3280"/>
                    <a:gd name="T12" fmla="*/ 1013 w 1031"/>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1" h="3280">
                      <a:moveTo>
                        <a:pt x="1013" y="0"/>
                      </a:moveTo>
                      <a:lnTo>
                        <a:pt x="990" y="0"/>
                      </a:lnTo>
                      <a:lnTo>
                        <a:pt x="0" y="3280"/>
                      </a:lnTo>
                      <a:lnTo>
                        <a:pt x="42" y="3280"/>
                      </a:lnTo>
                      <a:lnTo>
                        <a:pt x="1031" y="4"/>
                      </a:lnTo>
                      <a:lnTo>
                        <a:pt x="1013" y="0"/>
                      </a:lnTo>
                      <a:lnTo>
                        <a:pt x="101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6" name="Freeform 54"/>
                <p:cNvSpPr>
                  <a:spLocks/>
                </p:cNvSpPr>
                <p:nvPr/>
              </p:nvSpPr>
              <p:spPr bwMode="hidden">
                <a:xfrm>
                  <a:off x="264" y="1039"/>
                  <a:ext cx="1319" cy="3280"/>
                </a:xfrm>
                <a:custGeom>
                  <a:avLst/>
                  <a:gdLst>
                    <a:gd name="T0" fmla="*/ 1296 w 1319"/>
                    <a:gd name="T1" fmla="*/ 0 h 3280"/>
                    <a:gd name="T2" fmla="*/ 1278 w 1319"/>
                    <a:gd name="T3" fmla="*/ 0 h 3280"/>
                    <a:gd name="T4" fmla="*/ 0 w 1319"/>
                    <a:gd name="T5" fmla="*/ 3280 h 3280"/>
                    <a:gd name="T6" fmla="*/ 42 w 1319"/>
                    <a:gd name="T7" fmla="*/ 3280 h 3280"/>
                    <a:gd name="T8" fmla="*/ 1319 w 1319"/>
                    <a:gd name="T9" fmla="*/ 5 h 3280"/>
                    <a:gd name="T10" fmla="*/ 1296 w 1319"/>
                    <a:gd name="T11" fmla="*/ 0 h 3280"/>
                    <a:gd name="T12" fmla="*/ 1296 w 1319"/>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19" h="3280">
                      <a:moveTo>
                        <a:pt x="1296" y="0"/>
                      </a:moveTo>
                      <a:lnTo>
                        <a:pt x="1278" y="0"/>
                      </a:lnTo>
                      <a:lnTo>
                        <a:pt x="0" y="3280"/>
                      </a:lnTo>
                      <a:lnTo>
                        <a:pt x="42" y="3280"/>
                      </a:lnTo>
                      <a:lnTo>
                        <a:pt x="1319" y="5"/>
                      </a:lnTo>
                      <a:lnTo>
                        <a:pt x="1296" y="0"/>
                      </a:lnTo>
                      <a:lnTo>
                        <a:pt x="129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7" name="Freeform 55"/>
                <p:cNvSpPr>
                  <a:spLocks/>
                </p:cNvSpPr>
                <p:nvPr/>
              </p:nvSpPr>
              <p:spPr bwMode="hidden">
                <a:xfrm>
                  <a:off x="3191" y="1039"/>
                  <a:ext cx="402" cy="3280"/>
                </a:xfrm>
                <a:custGeom>
                  <a:avLst/>
                  <a:gdLst>
                    <a:gd name="T0" fmla="*/ 18 w 401"/>
                    <a:gd name="T1" fmla="*/ 0 h 3273"/>
                    <a:gd name="T2" fmla="*/ 0 w 401"/>
                    <a:gd name="T3" fmla="*/ 0 h 3273"/>
                    <a:gd name="T4" fmla="*/ 359 w 401"/>
                    <a:gd name="T5" fmla="*/ 3273 h 3273"/>
                    <a:gd name="T6" fmla="*/ 401 w 401"/>
                    <a:gd name="T7" fmla="*/ 3273 h 3273"/>
                    <a:gd name="T8" fmla="*/ 42 w 401"/>
                    <a:gd name="T9" fmla="*/ 0 h 3273"/>
                    <a:gd name="T10" fmla="*/ 18 w 401"/>
                    <a:gd name="T11" fmla="*/ 0 h 3273"/>
                    <a:gd name="T12" fmla="*/ 18 w 401"/>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401" h="3273">
                      <a:moveTo>
                        <a:pt x="18" y="0"/>
                      </a:moveTo>
                      <a:lnTo>
                        <a:pt x="0" y="0"/>
                      </a:lnTo>
                      <a:lnTo>
                        <a:pt x="359" y="3273"/>
                      </a:lnTo>
                      <a:lnTo>
                        <a:pt x="401" y="3273"/>
                      </a:lnTo>
                      <a:lnTo>
                        <a:pt x="42"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8" name="Freeform 56"/>
                <p:cNvSpPr>
                  <a:spLocks/>
                </p:cNvSpPr>
                <p:nvPr/>
              </p:nvSpPr>
              <p:spPr bwMode="hidden">
                <a:xfrm>
                  <a:off x="3533" y="1039"/>
                  <a:ext cx="677" cy="3280"/>
                </a:xfrm>
                <a:custGeom>
                  <a:avLst/>
                  <a:gdLst>
                    <a:gd name="T0" fmla="*/ 18 w 675"/>
                    <a:gd name="T1" fmla="*/ 0 h 3273"/>
                    <a:gd name="T2" fmla="*/ 0 w 675"/>
                    <a:gd name="T3" fmla="*/ 0 h 3273"/>
                    <a:gd name="T4" fmla="*/ 640 w 675"/>
                    <a:gd name="T5" fmla="*/ 3273 h 3273"/>
                    <a:gd name="T6" fmla="*/ 675 w 675"/>
                    <a:gd name="T7" fmla="*/ 3273 h 3273"/>
                    <a:gd name="T8" fmla="*/ 36 w 675"/>
                    <a:gd name="T9" fmla="*/ 0 h 3273"/>
                    <a:gd name="T10" fmla="*/ 18 w 675"/>
                    <a:gd name="T11" fmla="*/ 0 h 3273"/>
                    <a:gd name="T12" fmla="*/ 18 w 675"/>
                    <a:gd name="T13" fmla="*/ 0 h 3273"/>
                  </a:gdLst>
                  <a:ahLst/>
                  <a:cxnLst>
                    <a:cxn ang="0">
                      <a:pos x="T0" y="T1"/>
                    </a:cxn>
                    <a:cxn ang="0">
                      <a:pos x="T2" y="T3"/>
                    </a:cxn>
                    <a:cxn ang="0">
                      <a:pos x="T4" y="T5"/>
                    </a:cxn>
                    <a:cxn ang="0">
                      <a:pos x="T6" y="T7"/>
                    </a:cxn>
                    <a:cxn ang="0">
                      <a:pos x="T8" y="T9"/>
                    </a:cxn>
                    <a:cxn ang="0">
                      <a:pos x="T10" y="T11"/>
                    </a:cxn>
                    <a:cxn ang="0">
                      <a:pos x="T12" y="T13"/>
                    </a:cxn>
                  </a:cxnLst>
                  <a:rect l="0" t="0" r="r" b="b"/>
                  <a:pathLst>
                    <a:path w="675" h="3273">
                      <a:moveTo>
                        <a:pt x="18" y="0"/>
                      </a:moveTo>
                      <a:lnTo>
                        <a:pt x="0" y="0"/>
                      </a:lnTo>
                      <a:lnTo>
                        <a:pt x="640" y="3273"/>
                      </a:lnTo>
                      <a:lnTo>
                        <a:pt x="675" y="3273"/>
                      </a:lnTo>
                      <a:lnTo>
                        <a:pt x="36" y="0"/>
                      </a:lnTo>
                      <a:lnTo>
                        <a:pt x="18" y="0"/>
                      </a:lnTo>
                      <a:lnTo>
                        <a:pt x="18"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89" name="Freeform 57"/>
                <p:cNvSpPr>
                  <a:spLocks/>
                </p:cNvSpPr>
                <p:nvPr/>
              </p:nvSpPr>
              <p:spPr bwMode="hidden">
                <a:xfrm>
                  <a:off x="3822" y="1039"/>
                  <a:ext cx="1036" cy="3280"/>
                </a:xfrm>
                <a:custGeom>
                  <a:avLst/>
                  <a:gdLst>
                    <a:gd name="T0" fmla="*/ 23 w 1036"/>
                    <a:gd name="T1" fmla="*/ 0 h 3280"/>
                    <a:gd name="T2" fmla="*/ 0 w 1036"/>
                    <a:gd name="T3" fmla="*/ 5 h 3280"/>
                    <a:gd name="T4" fmla="*/ 994 w 1036"/>
                    <a:gd name="T5" fmla="*/ 3280 h 3280"/>
                    <a:gd name="T6" fmla="*/ 1036 w 1036"/>
                    <a:gd name="T7" fmla="*/ 3280 h 3280"/>
                    <a:gd name="T8" fmla="*/ 41 w 1036"/>
                    <a:gd name="T9" fmla="*/ 0 h 3280"/>
                    <a:gd name="T10" fmla="*/ 23 w 1036"/>
                    <a:gd name="T11" fmla="*/ 0 h 3280"/>
                    <a:gd name="T12" fmla="*/ 23 w 1036"/>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036" h="3280">
                      <a:moveTo>
                        <a:pt x="23" y="0"/>
                      </a:moveTo>
                      <a:lnTo>
                        <a:pt x="0" y="5"/>
                      </a:lnTo>
                      <a:lnTo>
                        <a:pt x="994" y="3280"/>
                      </a:lnTo>
                      <a:lnTo>
                        <a:pt x="1036" y="3280"/>
                      </a:lnTo>
                      <a:lnTo>
                        <a:pt x="41" y="0"/>
                      </a:lnTo>
                      <a:lnTo>
                        <a:pt x="23" y="0"/>
                      </a:lnTo>
                      <a:lnTo>
                        <a:pt x="23"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46490" name="Freeform 58"/>
                <p:cNvSpPr>
                  <a:spLocks/>
                </p:cNvSpPr>
                <p:nvPr/>
              </p:nvSpPr>
              <p:spPr bwMode="hidden">
                <a:xfrm>
                  <a:off x="4137" y="1039"/>
                  <a:ext cx="1327" cy="3280"/>
                </a:xfrm>
                <a:custGeom>
                  <a:avLst/>
                  <a:gdLst>
                    <a:gd name="T0" fmla="*/ 20 w 1327"/>
                    <a:gd name="T1" fmla="*/ 0 h 3280"/>
                    <a:gd name="T2" fmla="*/ 0 w 1327"/>
                    <a:gd name="T3" fmla="*/ 7 h 3280"/>
                    <a:gd name="T4" fmla="*/ 1285 w 1327"/>
                    <a:gd name="T5" fmla="*/ 3280 h 3280"/>
                    <a:gd name="T6" fmla="*/ 1327 w 1327"/>
                    <a:gd name="T7" fmla="*/ 3280 h 3280"/>
                    <a:gd name="T8" fmla="*/ 43 w 1327"/>
                    <a:gd name="T9" fmla="*/ 0 h 3280"/>
                    <a:gd name="T10" fmla="*/ 20 w 1327"/>
                    <a:gd name="T11" fmla="*/ 0 h 3280"/>
                    <a:gd name="T12" fmla="*/ 20 w 1327"/>
                    <a:gd name="T13" fmla="*/ 0 h 3280"/>
                  </a:gdLst>
                  <a:ahLst/>
                  <a:cxnLst>
                    <a:cxn ang="0">
                      <a:pos x="T0" y="T1"/>
                    </a:cxn>
                    <a:cxn ang="0">
                      <a:pos x="T2" y="T3"/>
                    </a:cxn>
                    <a:cxn ang="0">
                      <a:pos x="T4" y="T5"/>
                    </a:cxn>
                    <a:cxn ang="0">
                      <a:pos x="T6" y="T7"/>
                    </a:cxn>
                    <a:cxn ang="0">
                      <a:pos x="T8" y="T9"/>
                    </a:cxn>
                    <a:cxn ang="0">
                      <a:pos x="T10" y="T11"/>
                    </a:cxn>
                    <a:cxn ang="0">
                      <a:pos x="T12" y="T13"/>
                    </a:cxn>
                  </a:cxnLst>
                  <a:rect l="0" t="0" r="r" b="b"/>
                  <a:pathLst>
                    <a:path w="1327" h="3280">
                      <a:moveTo>
                        <a:pt x="20" y="0"/>
                      </a:moveTo>
                      <a:lnTo>
                        <a:pt x="0" y="7"/>
                      </a:lnTo>
                      <a:lnTo>
                        <a:pt x="1285" y="3280"/>
                      </a:lnTo>
                      <a:lnTo>
                        <a:pt x="1327" y="3280"/>
                      </a:lnTo>
                      <a:lnTo>
                        <a:pt x="43" y="0"/>
                      </a:lnTo>
                      <a:lnTo>
                        <a:pt x="20" y="0"/>
                      </a:lnTo>
                      <a:lnTo>
                        <a:pt x="20"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grpSp>
          <p:sp>
            <p:nvSpPr>
              <p:cNvPr id="146491" name="Freeform 59"/>
              <p:cNvSpPr>
                <a:spLocks/>
              </p:cNvSpPr>
              <p:nvPr userDrawn="1"/>
            </p:nvSpPr>
            <p:spPr bwMode="hidden">
              <a:xfrm>
                <a:off x="0" y="1039"/>
                <a:ext cx="1254" cy="2632"/>
              </a:xfrm>
              <a:custGeom>
                <a:avLst/>
                <a:gdLst>
                  <a:gd name="T0" fmla="*/ 1236 w 1254"/>
                  <a:gd name="T1" fmla="*/ 0 h 2632"/>
                  <a:gd name="T2" fmla="*/ 1212 w 1254"/>
                  <a:gd name="T3" fmla="*/ 0 h 2632"/>
                  <a:gd name="T4" fmla="*/ 0 w 1254"/>
                  <a:gd name="T5" fmla="*/ 2542 h 2632"/>
                  <a:gd name="T6" fmla="*/ 0 w 1254"/>
                  <a:gd name="T7" fmla="*/ 2632 h 2632"/>
                  <a:gd name="T8" fmla="*/ 1254 w 1254"/>
                  <a:gd name="T9" fmla="*/ 7 h 2632"/>
                  <a:gd name="T10" fmla="*/ 1236 w 1254"/>
                  <a:gd name="T11" fmla="*/ 0 h 2632"/>
                  <a:gd name="T12" fmla="*/ 1236 w 1254"/>
                  <a:gd name="T13" fmla="*/ 0 h 2632"/>
                </a:gdLst>
                <a:ahLst/>
                <a:cxnLst>
                  <a:cxn ang="0">
                    <a:pos x="T0" y="T1"/>
                  </a:cxn>
                  <a:cxn ang="0">
                    <a:pos x="T2" y="T3"/>
                  </a:cxn>
                  <a:cxn ang="0">
                    <a:pos x="T4" y="T5"/>
                  </a:cxn>
                  <a:cxn ang="0">
                    <a:pos x="T6" y="T7"/>
                  </a:cxn>
                  <a:cxn ang="0">
                    <a:pos x="T8" y="T9"/>
                  </a:cxn>
                  <a:cxn ang="0">
                    <a:pos x="T10" y="T11"/>
                  </a:cxn>
                  <a:cxn ang="0">
                    <a:pos x="T12" y="T13"/>
                  </a:cxn>
                </a:cxnLst>
                <a:rect l="0" t="0" r="r" b="b"/>
                <a:pathLst>
                  <a:path w="1254" h="2632">
                    <a:moveTo>
                      <a:pt x="1236" y="0"/>
                    </a:moveTo>
                    <a:lnTo>
                      <a:pt x="1212" y="0"/>
                    </a:lnTo>
                    <a:lnTo>
                      <a:pt x="0" y="2542"/>
                    </a:lnTo>
                    <a:lnTo>
                      <a:pt x="0" y="2632"/>
                    </a:lnTo>
                    <a:lnTo>
                      <a:pt x="1254" y="7"/>
                    </a:lnTo>
                    <a:lnTo>
                      <a:pt x="1236" y="0"/>
                    </a:lnTo>
                    <a:lnTo>
                      <a:pt x="1236"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3" name="Freeform 60"/>
              <p:cNvSpPr>
                <a:spLocks/>
              </p:cNvSpPr>
              <p:nvPr userDrawn="1"/>
            </p:nvSpPr>
            <p:spPr bwMode="hidden">
              <a:xfrm>
                <a:off x="0" y="1039"/>
                <a:ext cx="948" cy="1676"/>
              </a:xfrm>
              <a:custGeom>
                <a:avLst/>
                <a:gdLst>
                  <a:gd name="T0" fmla="*/ 930 w 948"/>
                  <a:gd name="T1" fmla="*/ 0 h 1676"/>
                  <a:gd name="T2" fmla="*/ 906 w 948"/>
                  <a:gd name="T3" fmla="*/ 0 h 1676"/>
                  <a:gd name="T4" fmla="*/ 0 w 948"/>
                  <a:gd name="T5" fmla="*/ 1593 h 1676"/>
                  <a:gd name="T6" fmla="*/ 0 w 948"/>
                  <a:gd name="T7" fmla="*/ 1676 h 1676"/>
                  <a:gd name="T8" fmla="*/ 948 w 948"/>
                  <a:gd name="T9" fmla="*/ 5 h 1676"/>
                  <a:gd name="T10" fmla="*/ 930 w 948"/>
                  <a:gd name="T11" fmla="*/ 0 h 1676"/>
                  <a:gd name="T12" fmla="*/ 930 w 948"/>
                  <a:gd name="T13" fmla="*/ 0 h 167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48" h="1676">
                    <a:moveTo>
                      <a:pt x="930" y="0"/>
                    </a:moveTo>
                    <a:lnTo>
                      <a:pt x="906" y="0"/>
                    </a:lnTo>
                    <a:lnTo>
                      <a:pt x="0" y="1593"/>
                    </a:lnTo>
                    <a:lnTo>
                      <a:pt x="0" y="1676"/>
                    </a:lnTo>
                    <a:lnTo>
                      <a:pt x="948" y="5"/>
                    </a:lnTo>
                    <a:lnTo>
                      <a:pt x="930"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4" name="Freeform 61"/>
              <p:cNvSpPr>
                <a:spLocks/>
              </p:cNvSpPr>
              <p:nvPr userDrawn="1"/>
            </p:nvSpPr>
            <p:spPr bwMode="hidden">
              <a:xfrm>
                <a:off x="0" y="1039"/>
                <a:ext cx="629" cy="937"/>
              </a:xfrm>
              <a:custGeom>
                <a:avLst/>
                <a:gdLst>
                  <a:gd name="T0" fmla="*/ 606 w 629"/>
                  <a:gd name="T1" fmla="*/ 0 h 937"/>
                  <a:gd name="T2" fmla="*/ 582 w 629"/>
                  <a:gd name="T3" fmla="*/ 0 h 937"/>
                  <a:gd name="T4" fmla="*/ 0 w 629"/>
                  <a:gd name="T5" fmla="*/ 871 h 937"/>
                  <a:gd name="T6" fmla="*/ 0 w 629"/>
                  <a:gd name="T7" fmla="*/ 937 h 937"/>
                  <a:gd name="T8" fmla="*/ 629 w 629"/>
                  <a:gd name="T9" fmla="*/ 4 h 937"/>
                  <a:gd name="T10" fmla="*/ 606 w 629"/>
                  <a:gd name="T11" fmla="*/ 0 h 937"/>
                  <a:gd name="T12" fmla="*/ 606 w 629"/>
                  <a:gd name="T13" fmla="*/ 0 h 93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9" h="937">
                    <a:moveTo>
                      <a:pt x="606" y="0"/>
                    </a:moveTo>
                    <a:lnTo>
                      <a:pt x="582" y="0"/>
                    </a:lnTo>
                    <a:lnTo>
                      <a:pt x="0" y="871"/>
                    </a:lnTo>
                    <a:lnTo>
                      <a:pt x="0" y="937"/>
                    </a:lnTo>
                    <a:lnTo>
                      <a:pt x="629" y="4"/>
                    </a:lnTo>
                    <a:lnTo>
                      <a:pt x="60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5" name="Freeform 62"/>
              <p:cNvSpPr>
                <a:spLocks/>
              </p:cNvSpPr>
              <p:nvPr userDrawn="1"/>
            </p:nvSpPr>
            <p:spPr bwMode="hidden">
              <a:xfrm>
                <a:off x="0" y="1039"/>
                <a:ext cx="305" cy="427"/>
              </a:xfrm>
              <a:custGeom>
                <a:avLst/>
                <a:gdLst>
                  <a:gd name="T0" fmla="*/ 282 w 305"/>
                  <a:gd name="T1" fmla="*/ 0 h 427"/>
                  <a:gd name="T2" fmla="*/ 252 w 305"/>
                  <a:gd name="T3" fmla="*/ 0 h 427"/>
                  <a:gd name="T4" fmla="*/ 0 w 305"/>
                  <a:gd name="T5" fmla="*/ 361 h 427"/>
                  <a:gd name="T6" fmla="*/ 0 w 305"/>
                  <a:gd name="T7" fmla="*/ 427 h 427"/>
                  <a:gd name="T8" fmla="*/ 305 w 305"/>
                  <a:gd name="T9" fmla="*/ 5 h 427"/>
                  <a:gd name="T10" fmla="*/ 282 w 305"/>
                  <a:gd name="T11" fmla="*/ 0 h 427"/>
                  <a:gd name="T12" fmla="*/ 282 w 305"/>
                  <a:gd name="T13" fmla="*/ 0 h 42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5" h="427">
                    <a:moveTo>
                      <a:pt x="282" y="0"/>
                    </a:moveTo>
                    <a:lnTo>
                      <a:pt x="252" y="0"/>
                    </a:lnTo>
                    <a:lnTo>
                      <a:pt x="0" y="361"/>
                    </a:lnTo>
                    <a:lnTo>
                      <a:pt x="0" y="427"/>
                    </a:lnTo>
                    <a:lnTo>
                      <a:pt x="305" y="5"/>
                    </a:lnTo>
                    <a:lnTo>
                      <a:pt x="28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46495" name="Freeform 63"/>
              <p:cNvSpPr>
                <a:spLocks/>
              </p:cNvSpPr>
              <p:nvPr userDrawn="1"/>
            </p:nvSpPr>
            <p:spPr bwMode="hidden">
              <a:xfrm>
                <a:off x="4481" y="1039"/>
                <a:ext cx="1277" cy="2686"/>
              </a:xfrm>
              <a:custGeom>
                <a:avLst/>
                <a:gdLst>
                  <a:gd name="T0" fmla="*/ 41 w 1277"/>
                  <a:gd name="T1" fmla="*/ 0 h 2686"/>
                  <a:gd name="T2" fmla="*/ 17 w 1277"/>
                  <a:gd name="T3" fmla="*/ 0 h 2686"/>
                  <a:gd name="T4" fmla="*/ 0 w 1277"/>
                  <a:gd name="T5" fmla="*/ 4 h 2686"/>
                  <a:gd name="T6" fmla="*/ 1277 w 1277"/>
                  <a:gd name="T7" fmla="*/ 2686 h 2686"/>
                  <a:gd name="T8" fmla="*/ 1277 w 1277"/>
                  <a:gd name="T9" fmla="*/ 2596 h 2686"/>
                  <a:gd name="T10" fmla="*/ 41 w 1277"/>
                  <a:gd name="T11" fmla="*/ 0 h 2686"/>
                  <a:gd name="T12" fmla="*/ 41 w 1277"/>
                  <a:gd name="T13" fmla="*/ 0 h 2686"/>
                </a:gdLst>
                <a:ahLst/>
                <a:cxnLst>
                  <a:cxn ang="0">
                    <a:pos x="T0" y="T1"/>
                  </a:cxn>
                  <a:cxn ang="0">
                    <a:pos x="T2" y="T3"/>
                  </a:cxn>
                  <a:cxn ang="0">
                    <a:pos x="T4" y="T5"/>
                  </a:cxn>
                  <a:cxn ang="0">
                    <a:pos x="T6" y="T7"/>
                  </a:cxn>
                  <a:cxn ang="0">
                    <a:pos x="T8" y="T9"/>
                  </a:cxn>
                  <a:cxn ang="0">
                    <a:pos x="T10" y="T11"/>
                  </a:cxn>
                  <a:cxn ang="0">
                    <a:pos x="T12" y="T13"/>
                  </a:cxn>
                </a:cxnLst>
                <a:rect l="0" t="0" r="r" b="b"/>
                <a:pathLst>
                  <a:path w="1277" h="2686">
                    <a:moveTo>
                      <a:pt x="41" y="0"/>
                    </a:moveTo>
                    <a:lnTo>
                      <a:pt x="17" y="0"/>
                    </a:lnTo>
                    <a:lnTo>
                      <a:pt x="0" y="4"/>
                    </a:lnTo>
                    <a:lnTo>
                      <a:pt x="1277" y="2686"/>
                    </a:lnTo>
                    <a:lnTo>
                      <a:pt x="1277" y="2596"/>
                    </a:lnTo>
                    <a:lnTo>
                      <a:pt x="41" y="0"/>
                    </a:lnTo>
                    <a:lnTo>
                      <a:pt x="41" y="0"/>
                    </a:lnTo>
                    <a:close/>
                  </a:path>
                </a:pathLst>
              </a:custGeom>
              <a:gradFill rotWithShape="0">
                <a:gsLst>
                  <a:gs pos="0">
                    <a:schemeClr val="bg2">
                      <a:gamma/>
                      <a:shade val="69804"/>
                      <a:invGamma/>
                    </a:schemeClr>
                  </a:gs>
                  <a:gs pos="100000">
                    <a:schemeClr val="bg2"/>
                  </a:gs>
                </a:gsLst>
                <a:lin ang="5400000" scaled="1"/>
              </a:gradFill>
              <a:ln>
                <a:noFill/>
              </a:ln>
              <a:extLst/>
            </p:spPr>
            <p:txBody>
              <a:bodyPr/>
              <a:lstStyle/>
              <a:p>
                <a:pPr eaLnBrk="1" hangingPunct="1">
                  <a:defRPr/>
                </a:pPr>
                <a:endParaRPr lang="cs-CZ" sz="1800">
                  <a:solidFill>
                    <a:srgbClr val="EAEAEA"/>
                  </a:solidFill>
                </a:endParaRPr>
              </a:p>
            </p:txBody>
          </p:sp>
          <p:sp>
            <p:nvSpPr>
              <p:cNvPr id="1067" name="Freeform 64"/>
              <p:cNvSpPr>
                <a:spLocks/>
              </p:cNvSpPr>
              <p:nvPr userDrawn="1"/>
            </p:nvSpPr>
            <p:spPr bwMode="hidden">
              <a:xfrm>
                <a:off x="4770" y="1039"/>
                <a:ext cx="988" cy="1730"/>
              </a:xfrm>
              <a:custGeom>
                <a:avLst/>
                <a:gdLst>
                  <a:gd name="T0" fmla="*/ 16 w 988"/>
                  <a:gd name="T1" fmla="*/ 0 h 1730"/>
                  <a:gd name="T2" fmla="*/ 0 w 988"/>
                  <a:gd name="T3" fmla="*/ 7 h 1730"/>
                  <a:gd name="T4" fmla="*/ 988 w 988"/>
                  <a:gd name="T5" fmla="*/ 1730 h 1730"/>
                  <a:gd name="T6" fmla="*/ 988 w 988"/>
                  <a:gd name="T7" fmla="*/ 1653 h 1730"/>
                  <a:gd name="T8" fmla="*/ 40 w 988"/>
                  <a:gd name="T9" fmla="*/ 0 h 1730"/>
                  <a:gd name="T10" fmla="*/ 16 w 988"/>
                  <a:gd name="T11" fmla="*/ 0 h 1730"/>
                  <a:gd name="T12" fmla="*/ 16 w 988"/>
                  <a:gd name="T13" fmla="*/ 0 h 17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8" h="1730">
                    <a:moveTo>
                      <a:pt x="16" y="0"/>
                    </a:moveTo>
                    <a:lnTo>
                      <a:pt x="0" y="7"/>
                    </a:lnTo>
                    <a:lnTo>
                      <a:pt x="988" y="1730"/>
                    </a:lnTo>
                    <a:lnTo>
                      <a:pt x="988" y="1653"/>
                    </a:lnTo>
                    <a:lnTo>
                      <a:pt x="40" y="0"/>
                    </a:lnTo>
                    <a:lnTo>
                      <a:pt x="16"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8" name="Freeform 65"/>
              <p:cNvSpPr>
                <a:spLocks/>
              </p:cNvSpPr>
              <p:nvPr userDrawn="1"/>
            </p:nvSpPr>
            <p:spPr bwMode="hidden">
              <a:xfrm>
                <a:off x="5088" y="1039"/>
                <a:ext cx="670" cy="997"/>
              </a:xfrm>
              <a:custGeom>
                <a:avLst/>
                <a:gdLst>
                  <a:gd name="T0" fmla="*/ 22 w 670"/>
                  <a:gd name="T1" fmla="*/ 0 h 997"/>
                  <a:gd name="T2" fmla="*/ 0 w 670"/>
                  <a:gd name="T3" fmla="*/ 4 h 997"/>
                  <a:gd name="T4" fmla="*/ 670 w 670"/>
                  <a:gd name="T5" fmla="*/ 997 h 997"/>
                  <a:gd name="T6" fmla="*/ 670 w 670"/>
                  <a:gd name="T7" fmla="*/ 925 h 997"/>
                  <a:gd name="T8" fmla="*/ 46 w 670"/>
                  <a:gd name="T9" fmla="*/ 0 h 997"/>
                  <a:gd name="T10" fmla="*/ 22 w 670"/>
                  <a:gd name="T11" fmla="*/ 0 h 997"/>
                  <a:gd name="T12" fmla="*/ 22 w 670"/>
                  <a:gd name="T13" fmla="*/ 0 h 99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70" h="997">
                    <a:moveTo>
                      <a:pt x="22" y="0"/>
                    </a:moveTo>
                    <a:lnTo>
                      <a:pt x="0" y="4"/>
                    </a:lnTo>
                    <a:lnTo>
                      <a:pt x="670" y="997"/>
                    </a:lnTo>
                    <a:lnTo>
                      <a:pt x="670" y="92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sp>
            <p:nvSpPr>
              <p:cNvPr id="1069" name="Freeform 66"/>
              <p:cNvSpPr>
                <a:spLocks/>
              </p:cNvSpPr>
              <p:nvPr userDrawn="1"/>
            </p:nvSpPr>
            <p:spPr bwMode="hidden">
              <a:xfrm>
                <a:off x="5412" y="1039"/>
                <a:ext cx="346" cy="487"/>
              </a:xfrm>
              <a:custGeom>
                <a:avLst/>
                <a:gdLst>
                  <a:gd name="T0" fmla="*/ 22 w 346"/>
                  <a:gd name="T1" fmla="*/ 0 h 487"/>
                  <a:gd name="T2" fmla="*/ 0 w 346"/>
                  <a:gd name="T3" fmla="*/ 7 h 487"/>
                  <a:gd name="T4" fmla="*/ 346 w 346"/>
                  <a:gd name="T5" fmla="*/ 487 h 487"/>
                  <a:gd name="T6" fmla="*/ 346 w 346"/>
                  <a:gd name="T7" fmla="*/ 415 h 487"/>
                  <a:gd name="T8" fmla="*/ 46 w 346"/>
                  <a:gd name="T9" fmla="*/ 0 h 487"/>
                  <a:gd name="T10" fmla="*/ 22 w 346"/>
                  <a:gd name="T11" fmla="*/ 0 h 487"/>
                  <a:gd name="T12" fmla="*/ 22 w 346"/>
                  <a:gd name="T13" fmla="*/ 0 h 4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46" h="487">
                    <a:moveTo>
                      <a:pt x="22" y="0"/>
                    </a:moveTo>
                    <a:lnTo>
                      <a:pt x="0" y="7"/>
                    </a:lnTo>
                    <a:lnTo>
                      <a:pt x="346" y="487"/>
                    </a:lnTo>
                    <a:lnTo>
                      <a:pt x="346" y="415"/>
                    </a:lnTo>
                    <a:lnTo>
                      <a:pt x="46" y="0"/>
                    </a:lnTo>
                    <a:lnTo>
                      <a:pt x="22" y="0"/>
                    </a:lnTo>
                    <a:close/>
                  </a:path>
                </a:pathLst>
              </a:custGeom>
              <a:solidFill>
                <a:schemeClr val="accent2"/>
              </a:solidFill>
              <a:ln>
                <a:noFill/>
              </a:ln>
              <a:extLst/>
            </p:spPr>
            <p:txBody>
              <a:bodyPr/>
              <a:lstStyle/>
              <a:p>
                <a:pPr eaLnBrk="1" hangingPunct="1">
                  <a:defRPr/>
                </a:pPr>
                <a:endParaRPr lang="cs-CZ" sz="1800">
                  <a:solidFill>
                    <a:srgbClr val="EAEAEA"/>
                  </a:solidFill>
                </a:endParaRPr>
              </a:p>
            </p:txBody>
          </p:sp>
        </p:grpSp>
      </p:grpSp>
      <p:sp>
        <p:nvSpPr>
          <p:cNvPr id="146499" name="Rectangle 67"/>
          <p:cNvSpPr>
            <a:spLocks noGrp="1" noChangeArrowheads="1"/>
          </p:cNvSpPr>
          <p:nvPr>
            <p:ph type="title"/>
          </p:nvPr>
        </p:nvSpPr>
        <p:spPr bwMode="auto">
          <a:xfrm>
            <a:off x="455613" y="273050"/>
            <a:ext cx="8226425" cy="1143000"/>
          </a:xfrm>
          <a:prstGeom prst="rect">
            <a:avLst/>
          </a:prstGeom>
          <a:noFill/>
          <a:ln>
            <a:noFill/>
          </a:ln>
          <a:effectLst/>
          <a:extLst/>
        </p:spPr>
        <p:txBody>
          <a:bodyPr vert="horz" wrap="square" lIns="91440" tIns="45720" rIns="91440" bIns="45720" numCol="1" anchor="ctr" anchorCtr="1" compatLnSpc="1">
            <a:prstTxWarp prst="textNoShape">
              <a:avLst/>
            </a:prstTxWarp>
          </a:bodyPr>
          <a:lstStyle/>
          <a:p>
            <a:pPr lvl="0"/>
            <a:r>
              <a:rPr lang="cs-CZ" smtClean="0"/>
              <a:t>Klepnutím lze upravit styl předlohy nadpisů.</a:t>
            </a:r>
          </a:p>
        </p:txBody>
      </p:sp>
      <p:sp>
        <p:nvSpPr>
          <p:cNvPr id="146500" name="Rectangle 68"/>
          <p:cNvSpPr>
            <a:spLocks noGrp="1" noChangeArrowheads="1"/>
          </p:cNvSpPr>
          <p:nvPr>
            <p:ph type="dt" sz="half" idx="2"/>
          </p:nvPr>
        </p:nvSpPr>
        <p:spPr bwMode="auto">
          <a:xfrm>
            <a:off x="455613"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1" name="Rectangle 69"/>
          <p:cNvSpPr>
            <a:spLocks noGrp="1" noChangeArrowheads="1"/>
          </p:cNvSpPr>
          <p:nvPr>
            <p:ph type="ftr" sz="quarter" idx="3"/>
          </p:nvPr>
        </p:nvSpPr>
        <p:spPr bwMode="auto">
          <a:xfrm>
            <a:off x="3124200" y="6242050"/>
            <a:ext cx="2895600"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eaLnBrk="1" hangingPunct="1">
              <a:defRPr/>
            </a:pPr>
            <a:endParaRPr lang="cs-CZ">
              <a:solidFill>
                <a:srgbClr val="EAEAEA"/>
              </a:solidFill>
            </a:endParaRPr>
          </a:p>
        </p:txBody>
      </p:sp>
      <p:sp>
        <p:nvSpPr>
          <p:cNvPr id="146502" name="Rectangle 70"/>
          <p:cNvSpPr>
            <a:spLocks noGrp="1" noChangeArrowheads="1"/>
          </p:cNvSpPr>
          <p:nvPr>
            <p:ph type="sldNum" sz="quarter" idx="4"/>
          </p:nvPr>
        </p:nvSpPr>
        <p:spPr bwMode="auto">
          <a:xfrm>
            <a:off x="6553200" y="6242050"/>
            <a:ext cx="2130425" cy="474663"/>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eaLnBrk="1" hangingPunct="1">
              <a:defRPr/>
            </a:pPr>
            <a:fld id="{E1AE2D2E-89AA-4C97-97CD-F4D392E75F13}" type="slidenum">
              <a:rPr lang="cs-CZ">
                <a:solidFill>
                  <a:srgbClr val="EAEAEA"/>
                </a:solidFill>
              </a:rPr>
              <a:pPr eaLnBrk="1" hangingPunct="1">
                <a:defRPr/>
              </a:pPr>
              <a:t>‹#›</a:t>
            </a:fld>
            <a:endParaRPr lang="cs-CZ">
              <a:solidFill>
                <a:srgbClr val="EAEAEA"/>
              </a:solidFill>
            </a:endParaRPr>
          </a:p>
        </p:txBody>
      </p:sp>
      <p:sp>
        <p:nvSpPr>
          <p:cNvPr id="146503" name="Rectangle 71"/>
          <p:cNvSpPr>
            <a:spLocks noGrp="1" noChangeArrowheads="1"/>
          </p:cNvSpPr>
          <p:nvPr>
            <p:ph type="body" idx="1"/>
          </p:nvPr>
        </p:nvSpPr>
        <p:spPr bwMode="auto">
          <a:xfrm>
            <a:off x="455613" y="1598613"/>
            <a:ext cx="8226425" cy="4497387"/>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Tree>
    <p:extLst>
      <p:ext uri="{BB962C8B-B14F-4D97-AF65-F5344CB8AC3E}">
        <p14:creationId xmlns:p14="http://schemas.microsoft.com/office/powerpoint/2010/main" val="253293845"/>
      </p:ext>
    </p:extLst>
  </p:cSld>
  <p:clrMap bg1="dk2" tx1="lt1" bg2="dk1"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tx2"/>
        </a:buClr>
        <a:buSzPct val="115000"/>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115000"/>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2"/>
        </a:buClr>
        <a:buSzPct val="115000"/>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omments" Target="../comments/comment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omments" Target="../comments/comment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omments" Target="../comments/comment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omments" Target="../comments/comment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6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8.xml"/><Relationship Id="rId5" Type="http://schemas.openxmlformats.org/officeDocument/2006/relationships/image" Target="../media/image7.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9.xml"/><Relationship Id="rId1" Type="http://schemas.openxmlformats.org/officeDocument/2006/relationships/vmlDrawing" Target="../drawings/vmlDrawing1.vml"/><Relationship Id="rId5" Type="http://schemas.openxmlformats.org/officeDocument/2006/relationships/image" Target="../media/image9.jpeg"/><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00.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3.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4.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4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9.xml"/></Relationships>
</file>

<file path=ppt/slides/_rels/slide3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slideLayout" Target="../slideLayouts/slideLayout210.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2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www.tmthandbook.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S&#218;JB_POD_1559_2018_doruceno_17_01_2018_priloh_0_SUJB%20&#382;&#225;dost%2016.1.2018%20AZ....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hyperlink" Target="http://elearning.iaea.org/m2/course/view.php?id=383"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www.sujb.cz/radiacni-ochrana/dokumenty/" TargetMode="Externa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Setkání se zástupci krajských oddělení krizového řízení, AZZS, MZ ČR, GŘ HZS a SÚJB </a:t>
            </a:r>
            <a:endParaRPr lang="cs-CZ" dirty="0"/>
          </a:p>
        </p:txBody>
      </p:sp>
      <p:sp>
        <p:nvSpPr>
          <p:cNvPr id="3" name="Podnadpis 2"/>
          <p:cNvSpPr>
            <a:spLocks noGrp="1"/>
          </p:cNvSpPr>
          <p:nvPr>
            <p:ph type="subTitle" idx="1"/>
          </p:nvPr>
        </p:nvSpPr>
        <p:spPr/>
        <p:txBody>
          <a:bodyPr/>
          <a:lstStyle/>
          <a:p>
            <a:r>
              <a:rPr lang="cs-CZ" dirty="0" smtClean="0"/>
              <a:t>Praha, SÚJB</a:t>
            </a:r>
          </a:p>
          <a:p>
            <a:r>
              <a:rPr lang="cs-CZ" dirty="0" smtClean="0"/>
              <a:t>9.4.2018</a:t>
            </a:r>
            <a:endParaRPr lang="cs-CZ" dirty="0"/>
          </a:p>
        </p:txBody>
      </p:sp>
      <p:sp>
        <p:nvSpPr>
          <p:cNvPr id="4" name="Zástupný symbol pro číslo snímku 3"/>
          <p:cNvSpPr>
            <a:spLocks noGrp="1"/>
          </p:cNvSpPr>
          <p:nvPr>
            <p:ph type="sldNum" sz="quarter" idx="10"/>
          </p:nvPr>
        </p:nvSpPr>
        <p:spPr/>
        <p:txBody>
          <a:bodyPr/>
          <a:lstStyle/>
          <a:p>
            <a:pPr>
              <a:defRPr/>
            </a:pPr>
            <a:fld id="{F80A48DD-F3B5-4711-96C1-5C4382A011F9}" type="slidenum">
              <a:rPr lang="cs-CZ" altLang="cs-CZ" smtClean="0"/>
              <a:pPr>
                <a:defRPr/>
              </a:pPr>
              <a:t>1</a:t>
            </a:fld>
            <a:endParaRPr lang="cs-CZ" altLang="cs-CZ"/>
          </a:p>
        </p:txBody>
      </p:sp>
    </p:spTree>
    <p:extLst>
      <p:ext uri="{BB962C8B-B14F-4D97-AF65-F5344CB8AC3E}">
        <p14:creationId xmlns:p14="http://schemas.microsoft.com/office/powerpoint/2010/main" val="691175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471" y="958850"/>
            <a:ext cx="7561262" cy="666750"/>
          </a:xfrm>
        </p:spPr>
        <p:txBody>
          <a:bodyPr/>
          <a:lstStyle/>
          <a:p>
            <a:r>
              <a:rPr lang="cs-CZ" sz="2400" dirty="0" smtClean="0"/>
              <a:t>Informování zasahující osoby (V422/2016</a:t>
            </a:r>
            <a:r>
              <a:rPr lang="cs-CZ" sz="2400" dirty="0"/>
              <a:t>)</a:t>
            </a:r>
          </a:p>
        </p:txBody>
      </p:sp>
      <p:sp>
        <p:nvSpPr>
          <p:cNvPr id="3" name="Zástupný symbol pro obsah 2"/>
          <p:cNvSpPr>
            <a:spLocks noGrp="1"/>
          </p:cNvSpPr>
          <p:nvPr>
            <p:ph idx="1"/>
          </p:nvPr>
        </p:nvSpPr>
        <p:spPr>
          <a:xfrm>
            <a:off x="374121" y="1559973"/>
            <a:ext cx="8283575" cy="4696893"/>
          </a:xfrm>
        </p:spPr>
        <p:txBody>
          <a:bodyPr/>
          <a:lstStyle/>
          <a:p>
            <a:r>
              <a:rPr lang="cs-CZ" sz="2000" dirty="0" smtClean="0"/>
              <a:t>§ 108</a:t>
            </a:r>
          </a:p>
          <a:p>
            <a:r>
              <a:rPr lang="cs-CZ" sz="2000" dirty="0" smtClean="0"/>
              <a:t>zasahující osoba (příslušník HZS, PČR, AČR), </a:t>
            </a:r>
            <a:r>
              <a:rPr lang="cs-CZ" sz="2000" u="sng" dirty="0"/>
              <a:t>musí být</a:t>
            </a:r>
            <a:r>
              <a:rPr lang="cs-CZ" sz="2000" dirty="0"/>
              <a:t> před složením služebního slibu nebo přísahy </a:t>
            </a:r>
            <a:r>
              <a:rPr lang="cs-CZ" sz="2000" dirty="0">
                <a:solidFill>
                  <a:srgbClr val="FF0000"/>
                </a:solidFill>
              </a:rPr>
              <a:t>informována</a:t>
            </a:r>
            <a:r>
              <a:rPr lang="cs-CZ" sz="2000" dirty="0"/>
              <a:t> o tom, </a:t>
            </a:r>
            <a:r>
              <a:rPr lang="cs-CZ" sz="2000" dirty="0" smtClean="0"/>
              <a:t>že může </a:t>
            </a:r>
            <a:r>
              <a:rPr lang="cs-CZ" sz="2000" dirty="0"/>
              <a:t>být vyslána k zásahu, u kterého </a:t>
            </a:r>
            <a:r>
              <a:rPr lang="cs-CZ" sz="2000" dirty="0">
                <a:solidFill>
                  <a:srgbClr val="FF0000"/>
                </a:solidFill>
              </a:rPr>
              <a:t>může být překročena referenční úroveň 100 </a:t>
            </a:r>
            <a:r>
              <a:rPr lang="cs-CZ" sz="2000" dirty="0" err="1">
                <a:solidFill>
                  <a:srgbClr val="FF0000"/>
                </a:solidFill>
              </a:rPr>
              <a:t>mSv</a:t>
            </a:r>
            <a:r>
              <a:rPr lang="cs-CZ" sz="2000" dirty="0" smtClean="0"/>
              <a:t>.</a:t>
            </a:r>
          </a:p>
          <a:p>
            <a:r>
              <a:rPr lang="cs-CZ" sz="2000" dirty="0"/>
              <a:t>§ 109</a:t>
            </a:r>
          </a:p>
          <a:p>
            <a:r>
              <a:rPr lang="cs-CZ" sz="2000" dirty="0">
                <a:solidFill>
                  <a:srgbClr val="FF0000"/>
                </a:solidFill>
              </a:rPr>
              <a:t>souhlas</a:t>
            </a:r>
            <a:r>
              <a:rPr lang="cs-CZ" sz="2000" dirty="0"/>
              <a:t> zasahující osoby s účastí na zásahu musí být zaznamenán písemně s podpisem zasahující osoby. </a:t>
            </a:r>
            <a:r>
              <a:rPr lang="cs-CZ" sz="2000" dirty="0">
                <a:solidFill>
                  <a:srgbClr val="FF0000"/>
                </a:solidFill>
              </a:rPr>
              <a:t>Souhlas</a:t>
            </a:r>
            <a:r>
              <a:rPr lang="cs-CZ" sz="2000" dirty="0"/>
              <a:t> zasahující osoby, (</a:t>
            </a:r>
            <a:r>
              <a:rPr lang="cs-CZ" sz="2000" dirty="0" smtClean="0"/>
              <a:t>příslušníka </a:t>
            </a:r>
            <a:r>
              <a:rPr lang="cs-CZ" sz="2000" dirty="0"/>
              <a:t>HZS, PČR, AČR), je považován za </a:t>
            </a:r>
            <a:r>
              <a:rPr lang="cs-CZ" sz="2000" u="sng" dirty="0"/>
              <a:t>udělený</a:t>
            </a:r>
            <a:r>
              <a:rPr lang="cs-CZ" sz="2000" dirty="0"/>
              <a:t> </a:t>
            </a:r>
            <a:r>
              <a:rPr lang="cs-CZ" sz="2000" dirty="0">
                <a:solidFill>
                  <a:srgbClr val="FF0000"/>
                </a:solidFill>
              </a:rPr>
              <a:t>složením služebního slibu nebo </a:t>
            </a:r>
            <a:r>
              <a:rPr lang="cs-CZ" sz="2000" dirty="0" smtClean="0">
                <a:solidFill>
                  <a:srgbClr val="FF0000"/>
                </a:solidFill>
              </a:rPr>
              <a:t>přísahy</a:t>
            </a:r>
          </a:p>
          <a:p>
            <a:r>
              <a:rPr lang="cs-CZ" sz="2000" dirty="0" smtClean="0"/>
              <a:t>§ 116 </a:t>
            </a:r>
            <a:r>
              <a:rPr lang="cs-CZ" sz="1600" dirty="0" smtClean="0"/>
              <a:t>(přechodná ustanovení)</a:t>
            </a:r>
            <a:endParaRPr lang="cs-CZ" sz="2000" dirty="0" smtClean="0"/>
          </a:p>
          <a:p>
            <a:r>
              <a:rPr lang="cs-CZ" sz="2000" dirty="0" smtClean="0"/>
              <a:t>zasahující osoba (HZS</a:t>
            </a:r>
            <a:r>
              <a:rPr lang="cs-CZ" sz="2000" dirty="0"/>
              <a:t>, PČR, AČR</a:t>
            </a:r>
            <a:r>
              <a:rPr lang="cs-CZ" sz="2000" dirty="0" smtClean="0"/>
              <a:t>) je považována za informovanou, </a:t>
            </a:r>
          </a:p>
          <a:p>
            <a:r>
              <a:rPr lang="cs-CZ" sz="2000" dirty="0" smtClean="0"/>
              <a:t>souhlas je považován za udělený</a:t>
            </a:r>
            <a:endParaRPr lang="cs-CZ" sz="2000"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10</a:t>
            </a:fld>
            <a:r>
              <a:rPr lang="cs-CZ" altLang="cs-CZ" dirty="0" smtClean="0"/>
              <a:t> / 11</a:t>
            </a:r>
            <a:endParaRPr lang="cs-CZ" altLang="cs-CZ" dirty="0"/>
          </a:p>
        </p:txBody>
      </p:sp>
    </p:spTree>
    <p:extLst>
      <p:ext uri="{BB962C8B-B14F-4D97-AF65-F5344CB8AC3E}">
        <p14:creationId xmlns:p14="http://schemas.microsoft.com/office/powerpoint/2010/main" val="40138831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470" y="958850"/>
            <a:ext cx="7925329" cy="666750"/>
          </a:xfrm>
        </p:spPr>
        <p:txBody>
          <a:bodyPr/>
          <a:lstStyle/>
          <a:p>
            <a:r>
              <a:rPr lang="cs-CZ" sz="2400" dirty="0" smtClean="0"/>
              <a:t>Povinnosti osoby vysílající (Z263/2016 § 104 odst. 5)</a:t>
            </a:r>
            <a:endParaRPr lang="cs-CZ" sz="2400" dirty="0"/>
          </a:p>
        </p:txBody>
      </p:sp>
      <p:sp>
        <p:nvSpPr>
          <p:cNvPr id="3" name="Zástupný symbol pro obsah 2"/>
          <p:cNvSpPr>
            <a:spLocks noGrp="1"/>
          </p:cNvSpPr>
          <p:nvPr>
            <p:ph idx="1"/>
          </p:nvPr>
        </p:nvSpPr>
        <p:spPr>
          <a:xfrm>
            <a:off x="391055" y="1585383"/>
            <a:ext cx="8283575" cy="4849283"/>
          </a:xfrm>
        </p:spPr>
        <p:txBody>
          <a:bodyPr/>
          <a:lstStyle/>
          <a:p>
            <a:pPr marL="0" indent="0">
              <a:buNone/>
            </a:pPr>
            <a:r>
              <a:rPr lang="cs-CZ" sz="2000" u="sng" dirty="0"/>
              <a:t>Osoba vysílající</a:t>
            </a:r>
            <a:r>
              <a:rPr lang="cs-CZ" sz="2000" dirty="0"/>
              <a:t> zasahující osobu k zásahu je povinna u zasahující osoby, jejíž vyslání k zásahu se předem </a:t>
            </a:r>
            <a:r>
              <a:rPr lang="cs-CZ" sz="2000" b="1" dirty="0">
                <a:solidFill>
                  <a:srgbClr val="FF0000"/>
                </a:solidFill>
              </a:rPr>
              <a:t>předpokládá</a:t>
            </a:r>
            <a:r>
              <a:rPr lang="cs-CZ" sz="2000" dirty="0"/>
              <a:t>, </a:t>
            </a:r>
            <a:r>
              <a:rPr lang="cs-CZ" sz="2000" dirty="0" smtClean="0"/>
              <a:t>zajistit:</a:t>
            </a:r>
          </a:p>
          <a:p>
            <a:r>
              <a:rPr lang="cs-CZ" sz="2000" dirty="0"/>
              <a:t>pravidelné vzdělávání a procvičování a vedení záznamů o nich,</a:t>
            </a:r>
          </a:p>
          <a:p>
            <a:r>
              <a:rPr lang="cs-CZ" sz="2000" dirty="0" smtClean="0"/>
              <a:t>informování </a:t>
            </a:r>
            <a:r>
              <a:rPr lang="cs-CZ" sz="2000" dirty="0"/>
              <a:t>o riziku spojeném se zásahem a o ochranných opatřeních,</a:t>
            </a:r>
          </a:p>
          <a:p>
            <a:r>
              <a:rPr lang="cs-CZ" sz="2000" dirty="0" smtClean="0"/>
              <a:t>monitorování </a:t>
            </a:r>
            <a:r>
              <a:rPr lang="cs-CZ" sz="2000" dirty="0"/>
              <a:t>a hodnocení velikosti ozáření při zásahu, uchovávání údajů získaných z těchto činností a jejich předávání Úřadu v případě, že je prováděno osobní monitorování,</a:t>
            </a:r>
          </a:p>
          <a:p>
            <a:r>
              <a:rPr lang="cs-CZ" sz="2000" dirty="0" smtClean="0"/>
              <a:t>vstupní </a:t>
            </a:r>
            <a:r>
              <a:rPr lang="cs-CZ" sz="2000" dirty="0"/>
              <a:t>lékařskou prohlídku, která zohledňuje riziko ionizujícího záření, pokud nebyla obdobná prohlídka provedena podle jiných právních předpisů,</a:t>
            </a:r>
          </a:p>
          <a:p>
            <a:r>
              <a:rPr lang="cs-CZ" sz="2000" dirty="0" smtClean="0"/>
              <a:t>osobní </a:t>
            </a:r>
            <a:r>
              <a:rPr lang="cs-CZ" sz="2000" dirty="0"/>
              <a:t>ochranné prostředky a pomůcky,</a:t>
            </a:r>
          </a:p>
          <a:p>
            <a:r>
              <a:rPr lang="cs-CZ" sz="2000" dirty="0" smtClean="0"/>
              <a:t>mimořádnou </a:t>
            </a:r>
            <a:r>
              <a:rPr lang="cs-CZ" sz="2000" dirty="0"/>
              <a:t>lékařskou prohlídku a</a:t>
            </a:r>
          </a:p>
          <a:p>
            <a:r>
              <a:rPr lang="cs-CZ" sz="2000" dirty="0" smtClean="0"/>
              <a:t>vedení </a:t>
            </a:r>
            <a:r>
              <a:rPr lang="cs-CZ" sz="2000" dirty="0"/>
              <a:t>seznamu zasahujících osob.</a:t>
            </a:r>
          </a:p>
          <a:p>
            <a:endParaRPr lang="cs-CZ" sz="2000"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11</a:t>
            </a:fld>
            <a:r>
              <a:rPr lang="cs-CZ" altLang="cs-CZ" dirty="0" smtClean="0"/>
              <a:t> / 11</a:t>
            </a:r>
            <a:endParaRPr lang="cs-CZ" altLang="cs-CZ" dirty="0"/>
          </a:p>
        </p:txBody>
      </p:sp>
    </p:spTree>
    <p:extLst>
      <p:ext uri="{BB962C8B-B14F-4D97-AF65-F5344CB8AC3E}">
        <p14:creationId xmlns:p14="http://schemas.microsoft.com/office/powerpoint/2010/main" val="24186545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471" y="958850"/>
            <a:ext cx="7561262" cy="666750"/>
          </a:xfrm>
        </p:spPr>
        <p:txBody>
          <a:bodyPr/>
          <a:lstStyle/>
          <a:p>
            <a:r>
              <a:rPr lang="cs-CZ" sz="2400" dirty="0" smtClean="0"/>
              <a:t>Rozdělení zasahujících osob</a:t>
            </a:r>
            <a:endParaRPr lang="cs-CZ" sz="2400" dirty="0"/>
          </a:p>
        </p:txBody>
      </p:sp>
      <p:sp>
        <p:nvSpPr>
          <p:cNvPr id="3" name="Zástupný symbol pro obsah 2"/>
          <p:cNvSpPr>
            <a:spLocks noGrp="1"/>
          </p:cNvSpPr>
          <p:nvPr>
            <p:ph idx="1"/>
          </p:nvPr>
        </p:nvSpPr>
        <p:spPr>
          <a:xfrm>
            <a:off x="374121" y="1797050"/>
            <a:ext cx="8283575" cy="3706283"/>
          </a:xfrm>
        </p:spPr>
        <p:txBody>
          <a:bodyPr/>
          <a:lstStyle/>
          <a:p>
            <a:r>
              <a:rPr lang="cs-CZ" sz="2000" dirty="0" smtClean="0"/>
              <a:t>Z263/2016 § 104 odst. 6 a 8</a:t>
            </a:r>
          </a:p>
          <a:p>
            <a:r>
              <a:rPr lang="cs-CZ" sz="2000" dirty="0" smtClean="0"/>
              <a:t>pokud </a:t>
            </a:r>
            <a:r>
              <a:rPr lang="cs-CZ" sz="2000" dirty="0"/>
              <a:t>by mohla být překročena referenční úroveň </a:t>
            </a:r>
            <a:r>
              <a:rPr lang="cs-CZ" sz="2000" dirty="0" smtClean="0"/>
              <a:t>100 </a:t>
            </a:r>
            <a:r>
              <a:rPr lang="cs-CZ" sz="2000" dirty="0" err="1" smtClean="0"/>
              <a:t>mSv</a:t>
            </a:r>
            <a:r>
              <a:rPr lang="cs-CZ" sz="2000" dirty="0" smtClean="0"/>
              <a:t> za rok, </a:t>
            </a:r>
            <a:r>
              <a:rPr lang="cs-CZ" sz="2000" dirty="0"/>
              <a:t>zasahující </a:t>
            </a:r>
            <a:r>
              <a:rPr lang="cs-CZ" sz="2000" dirty="0" smtClean="0"/>
              <a:t>osoba (jejíž vyslání k zásahu </a:t>
            </a:r>
            <a:r>
              <a:rPr lang="cs-CZ" sz="2000" dirty="0" smtClean="0">
                <a:solidFill>
                  <a:srgbClr val="FF0000"/>
                </a:solidFill>
              </a:rPr>
              <a:t>se předem předpokládá</a:t>
            </a:r>
            <a:r>
              <a:rPr lang="cs-CZ" sz="2000" dirty="0" smtClean="0"/>
              <a:t>) </a:t>
            </a:r>
            <a:r>
              <a:rPr lang="cs-CZ" sz="2000" dirty="0"/>
              <a:t>se může účastnit zásahu pouze se svým souhlasem</a:t>
            </a:r>
            <a:r>
              <a:rPr lang="cs-CZ" sz="2000" dirty="0" smtClean="0"/>
              <a:t>.</a:t>
            </a:r>
          </a:p>
          <a:p>
            <a:r>
              <a:rPr lang="cs-CZ" sz="2000" dirty="0"/>
              <a:t>z</a:t>
            </a:r>
            <a:r>
              <a:rPr lang="cs-CZ" sz="2000" dirty="0" smtClean="0"/>
              <a:t>asahující </a:t>
            </a:r>
            <a:r>
              <a:rPr lang="cs-CZ" sz="2000" dirty="0"/>
              <a:t>osoba, jejíž vyslání k zásahu </a:t>
            </a:r>
            <a:r>
              <a:rPr lang="cs-CZ" sz="2000" dirty="0">
                <a:solidFill>
                  <a:srgbClr val="FF0000"/>
                </a:solidFill>
              </a:rPr>
              <a:t>se předem nepředpokládá</a:t>
            </a:r>
            <a:r>
              <a:rPr lang="cs-CZ" sz="2000" dirty="0"/>
              <a:t>, se může účastnit zásahu pouze se svým souhlasem</a:t>
            </a:r>
            <a:r>
              <a:rPr lang="cs-CZ" sz="2000" dirty="0" smtClean="0"/>
              <a:t>.</a:t>
            </a:r>
          </a:p>
          <a:p>
            <a:pPr marL="0" indent="0">
              <a:buNone/>
            </a:pPr>
            <a:r>
              <a:rPr lang="cs-CZ" sz="2000" dirty="0" smtClean="0"/>
              <a:t>odst. 7</a:t>
            </a:r>
          </a:p>
          <a:p>
            <a:r>
              <a:rPr lang="cs-CZ" sz="2000" dirty="0" smtClean="0"/>
              <a:t>u zasahující osoby, jejíž vyslání k zásahu </a:t>
            </a:r>
            <a:r>
              <a:rPr lang="cs-CZ" sz="2000" dirty="0" smtClean="0">
                <a:solidFill>
                  <a:srgbClr val="FF0000"/>
                </a:solidFill>
              </a:rPr>
              <a:t>se předem nepředpokládá</a:t>
            </a:r>
            <a:r>
              <a:rPr lang="cs-CZ" sz="2000" dirty="0" smtClean="0"/>
              <a:t>, se postupuje přiměřeně podle předchozích povinností vysílající osoby.</a:t>
            </a:r>
          </a:p>
          <a:p>
            <a:endParaRPr lang="cs-CZ" sz="2000" dirty="0" smtClean="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12</a:t>
            </a:fld>
            <a:r>
              <a:rPr lang="cs-CZ" altLang="cs-CZ" dirty="0" smtClean="0"/>
              <a:t> / 11</a:t>
            </a:r>
            <a:endParaRPr lang="cs-CZ" altLang="cs-CZ" dirty="0"/>
          </a:p>
        </p:txBody>
      </p:sp>
    </p:spTree>
    <p:extLst>
      <p:ext uri="{BB962C8B-B14F-4D97-AF65-F5344CB8AC3E}">
        <p14:creationId xmlns:p14="http://schemas.microsoft.com/office/powerpoint/2010/main" val="12286267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471" y="958850"/>
            <a:ext cx="7561262" cy="666750"/>
          </a:xfrm>
        </p:spPr>
        <p:txBody>
          <a:bodyPr/>
          <a:lstStyle/>
          <a:p>
            <a:r>
              <a:rPr lang="cs-CZ" sz="2400" dirty="0" smtClean="0"/>
              <a:t>Informování zasahující osoby </a:t>
            </a:r>
            <a:br>
              <a:rPr lang="cs-CZ" sz="2400" dirty="0" smtClean="0"/>
            </a:br>
            <a:r>
              <a:rPr lang="cs-CZ" sz="2400" dirty="0" smtClean="0"/>
              <a:t>(</a:t>
            </a:r>
            <a:r>
              <a:rPr lang="cs-CZ" sz="2400" dirty="0"/>
              <a:t>V422/2016 </a:t>
            </a:r>
            <a:r>
              <a:rPr lang="cs-CZ" sz="2400" dirty="0" smtClean="0"/>
              <a:t>§ 108)</a:t>
            </a:r>
            <a:endParaRPr lang="cs-CZ" sz="2400" dirty="0"/>
          </a:p>
        </p:txBody>
      </p:sp>
      <p:sp>
        <p:nvSpPr>
          <p:cNvPr id="3" name="Zástupný symbol pro obsah 2"/>
          <p:cNvSpPr>
            <a:spLocks noGrp="1"/>
          </p:cNvSpPr>
          <p:nvPr>
            <p:ph idx="1"/>
          </p:nvPr>
        </p:nvSpPr>
        <p:spPr>
          <a:xfrm>
            <a:off x="348721" y="1780117"/>
            <a:ext cx="8283575" cy="4112683"/>
          </a:xfrm>
        </p:spPr>
        <p:txBody>
          <a:bodyPr/>
          <a:lstStyle/>
          <a:p>
            <a:pPr marL="0" indent="0">
              <a:buNone/>
            </a:pPr>
            <a:r>
              <a:rPr lang="cs-CZ" sz="2000" dirty="0" smtClean="0"/>
              <a:t>Pravidelné vzdělávání:</a:t>
            </a:r>
          </a:p>
          <a:p>
            <a:r>
              <a:rPr lang="cs-CZ" sz="2000" dirty="0" smtClean="0"/>
              <a:t>Informace o účincích ionizujícího záření</a:t>
            </a:r>
          </a:p>
          <a:p>
            <a:r>
              <a:rPr lang="cs-CZ" sz="2000" dirty="0" smtClean="0"/>
              <a:t>Informace o preventivních opatřeních radiační ochrany k odvrácení nebo snížení ozáření </a:t>
            </a:r>
          </a:p>
          <a:p>
            <a:pPr marL="0" indent="0">
              <a:buNone/>
            </a:pPr>
            <a:r>
              <a:rPr lang="cs-CZ" sz="2000" dirty="0" smtClean="0"/>
              <a:t>Před zásahem:</a:t>
            </a:r>
          </a:p>
          <a:p>
            <a:r>
              <a:rPr lang="cs-CZ" sz="2000" dirty="0" smtClean="0"/>
              <a:t>Informace o aktuální radiační situaci a odhadech efektivní dávky, kterou může zasahující osoba během zásahu obdržet</a:t>
            </a:r>
          </a:p>
          <a:p>
            <a:r>
              <a:rPr lang="cs-CZ" sz="2000" dirty="0" smtClean="0"/>
              <a:t>Informace o všech ochranných opatření, která je v průběhu zásahu nutné dodržet</a:t>
            </a:r>
          </a:p>
          <a:p>
            <a:pPr marL="0" indent="0">
              <a:buNone/>
            </a:pPr>
            <a:r>
              <a:rPr lang="cs-CZ" sz="2000" dirty="0" smtClean="0"/>
              <a:t>Po zásahu:</a:t>
            </a:r>
          </a:p>
          <a:p>
            <a:r>
              <a:rPr lang="cs-CZ" sz="2000" dirty="0" smtClean="0"/>
              <a:t>Informace o velikosti vyhodnocené efektivní dávky, kterou zasahující osoba obdržela</a:t>
            </a:r>
            <a:endParaRPr lang="cs-CZ" sz="2000"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13</a:t>
            </a:fld>
            <a:r>
              <a:rPr lang="cs-CZ" altLang="cs-CZ" dirty="0" smtClean="0"/>
              <a:t> / 11</a:t>
            </a:r>
            <a:endParaRPr lang="cs-CZ" altLang="cs-CZ" dirty="0"/>
          </a:p>
        </p:txBody>
      </p:sp>
    </p:spTree>
    <p:extLst>
      <p:ext uri="{BB962C8B-B14F-4D97-AF65-F5344CB8AC3E}">
        <p14:creationId xmlns:p14="http://schemas.microsoft.com/office/powerpoint/2010/main" val="7487511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471" y="958850"/>
            <a:ext cx="7561262" cy="666750"/>
          </a:xfrm>
        </p:spPr>
        <p:txBody>
          <a:bodyPr/>
          <a:lstStyle/>
          <a:p>
            <a:r>
              <a:rPr lang="cs-CZ" sz="2400" dirty="0" smtClean="0"/>
              <a:t>Povinnosti </a:t>
            </a:r>
            <a:br>
              <a:rPr lang="cs-CZ" sz="2400" dirty="0" smtClean="0"/>
            </a:br>
            <a:r>
              <a:rPr lang="cs-CZ" sz="2400" dirty="0" smtClean="0"/>
              <a:t>(</a:t>
            </a:r>
            <a:r>
              <a:rPr lang="cs-CZ" sz="2400" dirty="0"/>
              <a:t>V422/2016 </a:t>
            </a:r>
            <a:r>
              <a:rPr lang="cs-CZ" sz="2400" dirty="0" smtClean="0"/>
              <a:t>§ 109)</a:t>
            </a:r>
            <a:endParaRPr lang="cs-CZ" sz="2400" dirty="0"/>
          </a:p>
        </p:txBody>
      </p:sp>
      <p:sp>
        <p:nvSpPr>
          <p:cNvPr id="3" name="Zástupný symbol pro obsah 2"/>
          <p:cNvSpPr>
            <a:spLocks noGrp="1"/>
          </p:cNvSpPr>
          <p:nvPr>
            <p:ph idx="1"/>
          </p:nvPr>
        </p:nvSpPr>
        <p:spPr>
          <a:xfrm>
            <a:off x="374121" y="1797050"/>
            <a:ext cx="8283575" cy="3706283"/>
          </a:xfrm>
        </p:spPr>
        <p:txBody>
          <a:bodyPr/>
          <a:lstStyle/>
          <a:p>
            <a:r>
              <a:rPr lang="cs-CZ" sz="2000" dirty="0"/>
              <a:t>Osobní ochranné prostředky a pomůcky zasahujících osob musí v co nejvyšší míře omezit povrchovou a vnitřní kontaminaci těchto osob</a:t>
            </a:r>
            <a:r>
              <a:rPr lang="cs-CZ" sz="2000" dirty="0" smtClean="0"/>
              <a:t>.</a:t>
            </a:r>
          </a:p>
          <a:p>
            <a:r>
              <a:rPr lang="cs-CZ" sz="2000" dirty="0"/>
              <a:t>Seznam zasahujících osob a záznamy a údaje o </a:t>
            </a:r>
            <a:r>
              <a:rPr lang="cs-CZ" sz="2000" dirty="0" smtClean="0"/>
              <a:t>informování zasahující osoby </a:t>
            </a:r>
            <a:r>
              <a:rPr lang="cs-CZ" sz="2000" dirty="0"/>
              <a:t>musí </a:t>
            </a:r>
            <a:r>
              <a:rPr lang="cs-CZ" sz="2000" u="sng" dirty="0"/>
              <a:t>vysílající osoba</a:t>
            </a:r>
            <a:r>
              <a:rPr lang="cs-CZ" sz="2000" dirty="0"/>
              <a:t> uchovávat po dobu 10 let od ukončení zásahu</a:t>
            </a:r>
            <a:r>
              <a:rPr lang="cs-CZ" sz="2000" dirty="0" smtClean="0"/>
              <a:t>.</a:t>
            </a:r>
          </a:p>
          <a:p>
            <a:r>
              <a:rPr lang="cs-CZ" sz="2000" dirty="0"/>
              <a:t>Záznamy monitorování a hodnocení velikosti ozáření zasahující osoby musí vysílající osoba uchovávat po dobu </a:t>
            </a:r>
            <a:r>
              <a:rPr lang="cs-CZ" sz="2000" dirty="0">
                <a:solidFill>
                  <a:srgbClr val="FF0000"/>
                </a:solidFill>
              </a:rPr>
              <a:t>30 let od ukončení zásahu</a:t>
            </a:r>
            <a:r>
              <a:rPr lang="cs-CZ" sz="2000" dirty="0" smtClean="0"/>
              <a:t>.</a:t>
            </a:r>
          </a:p>
          <a:p>
            <a:r>
              <a:rPr lang="cs-CZ" sz="2000" dirty="0"/>
              <a:t>Identifikační údaje zasahující osoby a jí obdrženou dávku musí vysílající osoba </a:t>
            </a:r>
            <a:r>
              <a:rPr lang="cs-CZ" sz="2000" dirty="0">
                <a:solidFill>
                  <a:srgbClr val="FF0000"/>
                </a:solidFill>
              </a:rPr>
              <a:t>předávat Úřadu </a:t>
            </a:r>
            <a:r>
              <a:rPr lang="cs-CZ" sz="2000" dirty="0"/>
              <a:t>neprodleně po ukončení zásahu.</a:t>
            </a:r>
            <a:endParaRPr lang="cs-CZ" sz="2000" dirty="0" smtClean="0"/>
          </a:p>
          <a:p>
            <a:endParaRPr lang="cs-CZ" sz="2000" dirty="0" smtClean="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14</a:t>
            </a:fld>
            <a:r>
              <a:rPr lang="cs-CZ" altLang="cs-CZ" dirty="0" smtClean="0"/>
              <a:t> / 11</a:t>
            </a:r>
            <a:endParaRPr lang="cs-CZ" altLang="cs-CZ" dirty="0"/>
          </a:p>
        </p:txBody>
      </p:sp>
    </p:spTree>
    <p:extLst>
      <p:ext uri="{BB962C8B-B14F-4D97-AF65-F5344CB8AC3E}">
        <p14:creationId xmlns:p14="http://schemas.microsoft.com/office/powerpoint/2010/main" val="16245947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6"/>
          <p:cNvSpPr>
            <a:spLocks noGrp="1" noChangeArrowheads="1"/>
          </p:cNvSpPr>
          <p:nvPr>
            <p:ph type="ftr" sz="quarter" idx="4294967295"/>
          </p:nvPr>
        </p:nvSpPr>
        <p:spPr>
          <a:xfrm>
            <a:off x="3124200" y="6248400"/>
            <a:ext cx="2895600" cy="457200"/>
          </a:xfrm>
          <a:prstGeom prst="rect">
            <a:avLst/>
          </a:prstGeom>
          <a:noFill/>
        </p:spPr>
        <p:txBody>
          <a:bodyPr/>
          <a:lstStyle>
            <a:lvl1pPr eaLnBrk="0" hangingPunct="0">
              <a:spcBef>
                <a:spcPct val="20000"/>
              </a:spcBef>
              <a:buClr>
                <a:schemeClr val="tx2"/>
              </a:buClr>
              <a:buSzPct val="70000"/>
              <a:buFont typeface="Wingdings" pitchFamily="2" charset="2"/>
              <a:buChar char="l"/>
              <a:defRPr sz="3000">
                <a:solidFill>
                  <a:schemeClr val="tx1"/>
                </a:solidFill>
                <a:latin typeface="Arial" charset="0"/>
              </a:defRPr>
            </a:lvl1pPr>
            <a:lvl2pPr marL="742950" indent="-285750" eaLnBrk="0" hangingPunct="0">
              <a:spcBef>
                <a:spcPct val="20000"/>
              </a:spcBef>
              <a:buClr>
                <a:schemeClr val="accent2"/>
              </a:buClr>
              <a:buSzPct val="70000"/>
              <a:buFont typeface="Wingdings" pitchFamily="2" charset="2"/>
              <a:buChar char="l"/>
              <a:defRPr sz="2600">
                <a:solidFill>
                  <a:schemeClr val="tx1"/>
                </a:solidFill>
                <a:latin typeface="Arial" charset="0"/>
              </a:defRPr>
            </a:lvl2pPr>
            <a:lvl3pPr marL="1143000" indent="-228600" eaLnBrk="0" hangingPunct="0">
              <a:spcBef>
                <a:spcPct val="20000"/>
              </a:spcBef>
              <a:buClr>
                <a:schemeClr val="accent1"/>
              </a:buClr>
              <a:buSzPct val="70000"/>
              <a:buFont typeface="Wingdings" pitchFamily="2" charset="2"/>
              <a:buChar char="l"/>
              <a:defRPr sz="2300">
                <a:solidFill>
                  <a:schemeClr val="tx1"/>
                </a:solidFill>
                <a:latin typeface="Arial" charset="0"/>
              </a:defRPr>
            </a:lvl3pPr>
            <a:lvl4pPr marL="1600200" indent="-228600" eaLnBrk="0" hangingPunct="0">
              <a:spcBef>
                <a:spcPct val="20000"/>
              </a:spcBef>
              <a:buClr>
                <a:schemeClr val="tx2"/>
              </a:buClr>
              <a:buSzPct val="75000"/>
              <a:buFont typeface="Wingdings" pitchFamily="2" charset="2"/>
              <a:buChar char="§"/>
              <a:defRPr sz="2000">
                <a:solidFill>
                  <a:schemeClr val="tx1"/>
                </a:solidFill>
                <a:latin typeface="Arial" charset="0"/>
              </a:defRPr>
            </a:lvl4pPr>
            <a:lvl5pPr marL="2057400" indent="-228600" eaLnBrk="0" hangingPunct="0">
              <a:spcBef>
                <a:spcPct val="20000"/>
              </a:spcBef>
              <a:buClr>
                <a:schemeClr val="folHlink"/>
              </a:buClr>
              <a:buSzPct val="80000"/>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folHlink"/>
              </a:buClr>
              <a:buSzPct val="80000"/>
              <a:buFont typeface="Wingdings" pitchFamily="2" charset="2"/>
              <a:buChar char="§"/>
              <a:defRPr sz="2000">
                <a:solidFill>
                  <a:schemeClr val="tx1"/>
                </a:solidFill>
                <a:latin typeface="Arial" charset="0"/>
              </a:defRPr>
            </a:lvl9pPr>
          </a:lstStyle>
          <a:p>
            <a:pPr eaLnBrk="1" hangingPunct="1">
              <a:spcBef>
                <a:spcPct val="0"/>
              </a:spcBef>
              <a:buClrTx/>
              <a:buSzTx/>
              <a:buFontTx/>
              <a:buNone/>
            </a:pPr>
            <a:r>
              <a:rPr lang="cs-CZ" altLang="en-US" sz="1000" smtClean="0"/>
              <a:t>MUDr. Alena Heribanová, SÚJB</a:t>
            </a:r>
          </a:p>
        </p:txBody>
      </p:sp>
      <p:sp>
        <p:nvSpPr>
          <p:cNvPr id="3075" name="Rectangle 2"/>
          <p:cNvSpPr>
            <a:spLocks noGrp="1" noChangeArrowheads="1"/>
          </p:cNvSpPr>
          <p:nvPr>
            <p:ph type="ctrTitle"/>
          </p:nvPr>
        </p:nvSpPr>
        <p:spPr/>
        <p:txBody>
          <a:bodyPr/>
          <a:lstStyle/>
          <a:p>
            <a:pPr eaLnBrk="1" hangingPunct="1"/>
            <a:r>
              <a:rPr lang="cs-CZ" altLang="cs-CZ" smtClean="0"/>
              <a:t>Biologické účinky i.z.</a:t>
            </a:r>
            <a:r>
              <a:rPr lang="cs-CZ" altLang="cs-CZ" i="1" smtClean="0"/>
              <a:t/>
            </a:r>
            <a:br>
              <a:rPr lang="cs-CZ" altLang="cs-CZ" i="1" smtClean="0"/>
            </a:br>
            <a:endParaRPr lang="cs-CZ" altLang="cs-CZ" i="1" smtClean="0"/>
          </a:p>
        </p:txBody>
      </p:sp>
      <p:sp>
        <p:nvSpPr>
          <p:cNvPr id="3076" name="Rectangle 3"/>
          <p:cNvSpPr>
            <a:spLocks noGrp="1" noChangeArrowheads="1"/>
          </p:cNvSpPr>
          <p:nvPr>
            <p:ph type="subTitle" idx="1"/>
          </p:nvPr>
        </p:nvSpPr>
        <p:spPr/>
        <p:txBody>
          <a:bodyPr/>
          <a:lstStyle/>
          <a:p>
            <a:pPr eaLnBrk="1" hangingPunct="1"/>
            <a:endParaRPr lang="cs-CZ" altLang="cs-CZ" sz="2000" b="1" smtClean="0"/>
          </a:p>
          <a:p>
            <a:pPr eaLnBrk="1" hangingPunct="1"/>
            <a:r>
              <a:rPr lang="cs-CZ" altLang="cs-CZ" sz="2000" b="1" smtClean="0"/>
              <a:t>Zdravotnická záchranná služba</a:t>
            </a:r>
          </a:p>
          <a:p>
            <a:pPr eaLnBrk="1" hangingPunct="1"/>
            <a:r>
              <a:rPr lang="cs-CZ" altLang="cs-CZ" sz="2000" b="1" smtClean="0"/>
              <a:t>Jihlava, 2014</a:t>
            </a:r>
          </a:p>
        </p:txBody>
      </p:sp>
    </p:spTree>
    <p:extLst>
      <p:ext uri="{BB962C8B-B14F-4D97-AF65-F5344CB8AC3E}">
        <p14:creationId xmlns:p14="http://schemas.microsoft.com/office/powerpoint/2010/main" val="3128022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739392" y="1641925"/>
            <a:ext cx="7680960" cy="2438399"/>
          </a:xfrm>
        </p:spPr>
        <p:txBody>
          <a:bodyPr anchor="t">
            <a:normAutofit/>
          </a:bodyPr>
          <a:lstStyle/>
          <a:p>
            <a:pPr algn="ctr"/>
            <a:r>
              <a:rPr lang="cs-CZ" sz="4800" dirty="0" smtClean="0">
                <a:solidFill>
                  <a:schemeClr val="tx1"/>
                </a:solidFill>
              </a:rPr>
              <a:t>Odhad </a:t>
            </a:r>
            <a:r>
              <a:rPr lang="cs-CZ" sz="4800" dirty="0"/>
              <a:t>ozáření složek </a:t>
            </a:r>
            <a:r>
              <a:rPr lang="cs-CZ" sz="4800" dirty="0" smtClean="0"/>
              <a:t>ZZS </a:t>
            </a:r>
            <a:r>
              <a:rPr lang="cs-CZ" sz="4800" dirty="0"/>
              <a:t>při </a:t>
            </a:r>
            <a:r>
              <a:rPr lang="cs-CZ" sz="4800" dirty="0" smtClean="0"/>
              <a:t>zásahu v </a:t>
            </a:r>
            <a:r>
              <a:rPr lang="cs-CZ" sz="4800" dirty="0" smtClean="0">
                <a:solidFill>
                  <a:schemeClr val="tx1"/>
                </a:solidFill>
              </a:rPr>
              <a:t>ZHP</a:t>
            </a:r>
            <a:br>
              <a:rPr lang="cs-CZ" sz="4800" dirty="0" smtClean="0">
                <a:solidFill>
                  <a:schemeClr val="tx1"/>
                </a:solidFill>
              </a:rPr>
            </a:br>
            <a:r>
              <a:rPr lang="cs-CZ" sz="4800" dirty="0" smtClean="0">
                <a:solidFill>
                  <a:schemeClr val="tx1"/>
                </a:solidFill>
              </a:rPr>
              <a:t> </a:t>
            </a:r>
            <a:endParaRPr lang="cs-CZ" sz="4800" dirty="0">
              <a:solidFill>
                <a:schemeClr val="tx1"/>
              </a:solidFill>
            </a:endParaRPr>
          </a:p>
        </p:txBody>
      </p:sp>
      <p:sp>
        <p:nvSpPr>
          <p:cNvPr id="3" name="Podnadpis 2"/>
          <p:cNvSpPr>
            <a:spLocks noGrp="1"/>
          </p:cNvSpPr>
          <p:nvPr>
            <p:ph type="subTitle" idx="1"/>
          </p:nvPr>
        </p:nvSpPr>
        <p:spPr>
          <a:xfrm>
            <a:off x="2123728" y="4365104"/>
            <a:ext cx="5328592" cy="1368798"/>
          </a:xfrm>
        </p:spPr>
        <p:txBody>
          <a:bodyPr/>
          <a:lstStyle/>
          <a:p>
            <a:pPr algn="ctr"/>
            <a:r>
              <a:rPr lang="cs-CZ" dirty="0" smtClean="0"/>
              <a:t>seminář pro ZZS, Jihlava 10. 7. 2014</a:t>
            </a:r>
          </a:p>
          <a:p>
            <a:pPr algn="ctr"/>
            <a:r>
              <a:rPr lang="cs-CZ" dirty="0" smtClean="0"/>
              <a:t>jan.matzner@sujb.cz</a:t>
            </a:r>
            <a:endParaRPr lang="cs-CZ" dirty="0"/>
          </a:p>
        </p:txBody>
      </p:sp>
    </p:spTree>
    <p:extLst>
      <p:ext uri="{BB962C8B-B14F-4D97-AF65-F5344CB8AC3E}">
        <p14:creationId xmlns:p14="http://schemas.microsoft.com/office/powerpoint/2010/main" val="2892842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30728" y="116632"/>
            <a:ext cx="8280920" cy="1368152"/>
          </a:xfrm>
        </p:spPr>
        <p:txBody>
          <a:bodyPr>
            <a:noAutofit/>
          </a:bodyPr>
          <a:lstStyle/>
          <a:p>
            <a:pPr algn="ctr">
              <a:spcBef>
                <a:spcPts val="600"/>
              </a:spcBef>
              <a:spcAft>
                <a:spcPts val="0"/>
              </a:spcAft>
            </a:pPr>
            <a:r>
              <a:rPr lang="cs-CZ" sz="3600" b="1" dirty="0" smtClean="0">
                <a:solidFill>
                  <a:srgbClr val="FFFF00"/>
                </a:solidFill>
              </a:rPr>
              <a:t>Výsledky odhadu RA situace</a:t>
            </a:r>
          </a:p>
          <a:p>
            <a:pPr algn="ctr">
              <a:spcBef>
                <a:spcPts val="0"/>
              </a:spcBef>
            </a:pPr>
            <a:r>
              <a:rPr lang="cs-CZ" sz="2800" b="1" dirty="0" smtClean="0">
                <a:solidFill>
                  <a:srgbClr val="FFFF00"/>
                </a:solidFill>
              </a:rPr>
              <a:t>1) zásah během úniku</a:t>
            </a:r>
          </a:p>
          <a:p>
            <a:pPr algn="ctr"/>
            <a:endParaRPr lang="cs-CZ" sz="3600" b="1" dirty="0" smtClean="0">
              <a:solidFill>
                <a:srgbClr val="FFFF00"/>
              </a:solidFill>
            </a:endParaRPr>
          </a:p>
          <a:p>
            <a:pPr algn="l"/>
            <a:endParaRPr lang="cs-CZ" sz="3200" dirty="0" smtClean="0"/>
          </a:p>
          <a:p>
            <a:pPr algn="l"/>
            <a:endParaRPr lang="cs-CZ" sz="3200" dirty="0" smtClean="0"/>
          </a:p>
        </p:txBody>
      </p:sp>
      <p:grpSp>
        <p:nvGrpSpPr>
          <p:cNvPr id="6" name="Skupina 5"/>
          <p:cNvGrpSpPr/>
          <p:nvPr/>
        </p:nvGrpSpPr>
        <p:grpSpPr>
          <a:xfrm>
            <a:off x="323528" y="1268760"/>
            <a:ext cx="8410534" cy="5256584"/>
            <a:chOff x="323528" y="1268760"/>
            <a:chExt cx="8410534" cy="5256584"/>
          </a:xfrm>
        </p:grpSpPr>
        <p:pic>
          <p:nvPicPr>
            <p:cNvPr id="2" name="Obrázek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268760"/>
              <a:ext cx="8410534" cy="5256584"/>
            </a:xfrm>
            <a:prstGeom prst="rect">
              <a:avLst/>
            </a:prstGeom>
          </p:spPr>
        </p:pic>
        <p:sp>
          <p:nvSpPr>
            <p:cNvPr id="4" name="Obdélník 3"/>
            <p:cNvSpPr/>
            <p:nvPr/>
          </p:nvSpPr>
          <p:spPr>
            <a:xfrm>
              <a:off x="2987824" y="3645024"/>
              <a:ext cx="1944216" cy="144016"/>
            </a:xfrm>
            <a:prstGeom prst="rect">
              <a:avLst/>
            </a:prstGeom>
            <a:pattFill prst="smGrid">
              <a:fgClr>
                <a:srgbClr val="FFC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cs-CZ" sz="1800">
                <a:solidFill>
                  <a:prstClr val="white"/>
                </a:solidFill>
              </a:endParaRPr>
            </a:p>
          </p:txBody>
        </p:sp>
        <p:sp>
          <p:nvSpPr>
            <p:cNvPr id="5" name="Obdélníkový popisek 4"/>
            <p:cNvSpPr/>
            <p:nvPr/>
          </p:nvSpPr>
          <p:spPr>
            <a:xfrm>
              <a:off x="899592" y="4138127"/>
              <a:ext cx="7632848" cy="1307097"/>
            </a:xfrm>
            <a:prstGeom prst="wedgeRectCallout">
              <a:avLst>
                <a:gd name="adj1" fmla="val -13412"/>
                <a:gd name="adj2" fmla="val -69480"/>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fontAlgn="auto" hangingPunct="1">
                <a:spcBef>
                  <a:spcPts val="0"/>
                </a:spcBef>
                <a:spcAft>
                  <a:spcPts val="0"/>
                </a:spcAft>
              </a:pPr>
              <a:r>
                <a:rPr lang="cs-CZ" sz="2400" dirty="0" smtClean="0">
                  <a:solidFill>
                    <a:prstClr val="black"/>
                  </a:solidFill>
                </a:rPr>
                <a:t>Oblast s DP&gt;=1 mSv/h </a:t>
              </a:r>
              <a:r>
                <a:rPr lang="cs-CZ" sz="2400" b="1" dirty="0" smtClean="0">
                  <a:solidFill>
                    <a:prstClr val="black"/>
                  </a:solidFill>
                </a:rPr>
                <a:t>při průchodu mraku.</a:t>
              </a:r>
            </a:p>
            <a:p>
              <a:pPr eaLnBrk="1" fontAlgn="auto" hangingPunct="1">
                <a:spcBef>
                  <a:spcPts val="0"/>
                </a:spcBef>
                <a:spcAft>
                  <a:spcPts val="0"/>
                </a:spcAft>
              </a:pPr>
              <a:r>
                <a:rPr lang="cs-CZ" sz="2400" dirty="0">
                  <a:solidFill>
                    <a:prstClr val="black"/>
                  </a:solidFill>
                </a:rPr>
                <a:t>Jen zde a při zásahu trvajícím více než 1 hodinu, by ozáření na volném terénu bylo větší než 1 mSv.</a:t>
              </a:r>
            </a:p>
          </p:txBody>
        </p:sp>
      </p:grpSp>
    </p:spTree>
    <p:extLst>
      <p:ext uri="{BB962C8B-B14F-4D97-AF65-F5344CB8AC3E}">
        <p14:creationId xmlns:p14="http://schemas.microsoft.com/office/powerpoint/2010/main" val="11824568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30728" y="116632"/>
            <a:ext cx="8280920" cy="1152128"/>
          </a:xfrm>
        </p:spPr>
        <p:txBody>
          <a:bodyPr>
            <a:noAutofit/>
          </a:bodyPr>
          <a:lstStyle/>
          <a:p>
            <a:pPr algn="ctr">
              <a:spcBef>
                <a:spcPts val="600"/>
              </a:spcBef>
              <a:spcAft>
                <a:spcPts val="0"/>
              </a:spcAft>
            </a:pPr>
            <a:r>
              <a:rPr lang="cs-CZ" sz="3600" b="1" dirty="0" smtClean="0">
                <a:solidFill>
                  <a:srgbClr val="FFFF00"/>
                </a:solidFill>
              </a:rPr>
              <a:t>Výsledky odhadu RA situace</a:t>
            </a:r>
          </a:p>
          <a:p>
            <a:pPr algn="ctr">
              <a:spcBef>
                <a:spcPts val="0"/>
              </a:spcBef>
            </a:pPr>
            <a:r>
              <a:rPr lang="cs-CZ" sz="2800" b="1" dirty="0" smtClean="0">
                <a:solidFill>
                  <a:srgbClr val="FFFF00"/>
                </a:solidFill>
              </a:rPr>
              <a:t>2) zásah po skončení úniku</a:t>
            </a:r>
          </a:p>
          <a:p>
            <a:pPr algn="ctr"/>
            <a:endParaRPr lang="cs-CZ" sz="3600" b="1" dirty="0" smtClean="0">
              <a:solidFill>
                <a:srgbClr val="FFFF00"/>
              </a:solidFill>
            </a:endParaRPr>
          </a:p>
          <a:p>
            <a:pPr algn="l"/>
            <a:endParaRPr lang="cs-CZ" sz="3200" dirty="0" smtClean="0"/>
          </a:p>
          <a:p>
            <a:pPr algn="l"/>
            <a:endParaRPr lang="cs-CZ" sz="3200" dirty="0" smtClean="0"/>
          </a:p>
        </p:txBody>
      </p:sp>
      <p:grpSp>
        <p:nvGrpSpPr>
          <p:cNvPr id="9" name="Skupina 8"/>
          <p:cNvGrpSpPr/>
          <p:nvPr/>
        </p:nvGrpSpPr>
        <p:grpSpPr>
          <a:xfrm>
            <a:off x="366732" y="1196752"/>
            <a:ext cx="8525748" cy="5328592"/>
            <a:chOff x="366732" y="1196752"/>
            <a:chExt cx="8525748" cy="5328592"/>
          </a:xfrm>
        </p:grpSpPr>
        <p:pic>
          <p:nvPicPr>
            <p:cNvPr id="7" name="Obrázek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732" y="1196752"/>
              <a:ext cx="8525748" cy="5328592"/>
            </a:xfrm>
            <a:prstGeom prst="rect">
              <a:avLst/>
            </a:prstGeom>
          </p:spPr>
        </p:pic>
        <p:sp>
          <p:nvSpPr>
            <p:cNvPr id="4" name="Obdélník 3"/>
            <p:cNvSpPr/>
            <p:nvPr/>
          </p:nvSpPr>
          <p:spPr>
            <a:xfrm>
              <a:off x="2987824" y="3575016"/>
              <a:ext cx="585065" cy="148016"/>
            </a:xfrm>
            <a:prstGeom prst="rect">
              <a:avLst/>
            </a:prstGeom>
            <a:pattFill prst="smGrid">
              <a:fgClr>
                <a:srgbClr val="FFC000"/>
              </a:fgClr>
              <a:bgClr>
                <a:schemeClr val="bg1"/>
              </a:bgClr>
            </a:patt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cs-CZ" sz="1800">
                <a:solidFill>
                  <a:prstClr val="white"/>
                </a:solidFill>
              </a:endParaRPr>
            </a:p>
          </p:txBody>
        </p:sp>
        <p:sp>
          <p:nvSpPr>
            <p:cNvPr id="5" name="Obdélníkový popisek 4"/>
            <p:cNvSpPr/>
            <p:nvPr/>
          </p:nvSpPr>
          <p:spPr>
            <a:xfrm>
              <a:off x="1364269" y="4293095"/>
              <a:ext cx="7240179" cy="1628181"/>
            </a:xfrm>
            <a:prstGeom prst="wedgeRectCallout">
              <a:avLst>
                <a:gd name="adj1" fmla="val -23168"/>
                <a:gd name="adj2" fmla="val -81266"/>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eaLnBrk="1" fontAlgn="auto" hangingPunct="1">
                <a:spcBef>
                  <a:spcPts val="0"/>
                </a:spcBef>
                <a:spcAft>
                  <a:spcPts val="0"/>
                </a:spcAft>
              </a:pPr>
              <a:r>
                <a:rPr lang="cs-CZ" sz="2400" dirty="0" smtClean="0">
                  <a:solidFill>
                    <a:prstClr val="black"/>
                  </a:solidFill>
                </a:rPr>
                <a:t>Oblast s DP&gt;=1 mSv/h </a:t>
              </a:r>
              <a:r>
                <a:rPr lang="cs-CZ" sz="2400" b="1" dirty="0" smtClean="0">
                  <a:solidFill>
                    <a:prstClr val="black"/>
                  </a:solidFill>
                </a:rPr>
                <a:t>z kontaminovaného terénu.</a:t>
              </a:r>
            </a:p>
            <a:p>
              <a:pPr eaLnBrk="1" fontAlgn="auto" hangingPunct="1">
                <a:spcBef>
                  <a:spcPts val="0"/>
                </a:spcBef>
                <a:spcAft>
                  <a:spcPts val="0"/>
                </a:spcAft>
              </a:pPr>
              <a:r>
                <a:rPr lang="cs-CZ" sz="2400" dirty="0" smtClean="0">
                  <a:solidFill>
                    <a:prstClr val="black"/>
                  </a:solidFill>
                </a:rPr>
                <a:t>Jen zde a při zásahu trvajícím více než 1 hodinu, by ozáření na volném terénu bylo větší než 1 mSv.</a:t>
              </a:r>
              <a:endParaRPr lang="cs-CZ" sz="2400" dirty="0">
                <a:solidFill>
                  <a:prstClr val="black"/>
                </a:solidFill>
              </a:endParaRPr>
            </a:p>
          </p:txBody>
        </p:sp>
      </p:grpSp>
    </p:spTree>
    <p:extLst>
      <p:ext uri="{BB962C8B-B14F-4D97-AF65-F5344CB8AC3E}">
        <p14:creationId xmlns:p14="http://schemas.microsoft.com/office/powerpoint/2010/main" val="105469447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nadpis 2"/>
          <p:cNvSpPr>
            <a:spLocks noGrp="1"/>
          </p:cNvSpPr>
          <p:nvPr>
            <p:ph type="subTitle" idx="1"/>
          </p:nvPr>
        </p:nvSpPr>
        <p:spPr>
          <a:xfrm>
            <a:off x="395536" y="116632"/>
            <a:ext cx="8568952" cy="6264696"/>
          </a:xfrm>
        </p:spPr>
        <p:txBody>
          <a:bodyPr>
            <a:noAutofit/>
          </a:bodyPr>
          <a:lstStyle/>
          <a:p>
            <a:pPr algn="ctr">
              <a:spcBef>
                <a:spcPts val="600"/>
              </a:spcBef>
              <a:spcAft>
                <a:spcPts val="0"/>
              </a:spcAft>
            </a:pPr>
            <a:r>
              <a:rPr lang="cs-CZ" sz="4000" b="1" dirty="0" smtClean="0">
                <a:solidFill>
                  <a:srgbClr val="FFFF00"/>
                </a:solidFill>
              </a:rPr>
              <a:t>Závěr</a:t>
            </a:r>
          </a:p>
          <a:p>
            <a:pPr algn="just">
              <a:spcBef>
                <a:spcPts val="600"/>
              </a:spcBef>
              <a:spcAft>
                <a:spcPts val="0"/>
              </a:spcAft>
            </a:pPr>
            <a:r>
              <a:rPr lang="cs-CZ" sz="2800" b="1" dirty="0" smtClean="0">
                <a:solidFill>
                  <a:srgbClr val="FFFF00"/>
                </a:solidFill>
                <a:effectLst/>
              </a:rPr>
              <a:t>Ozáření členů ZZS v </a:t>
            </a:r>
            <a:r>
              <a:rPr lang="cs-CZ" sz="2800" b="1" dirty="0">
                <a:solidFill>
                  <a:srgbClr val="FFFF00"/>
                </a:solidFill>
                <a:effectLst/>
              </a:rPr>
              <a:t>ZHP po těžké </a:t>
            </a:r>
            <a:r>
              <a:rPr lang="cs-CZ" sz="2800" b="1" dirty="0" smtClean="0">
                <a:solidFill>
                  <a:srgbClr val="FFFF00"/>
                </a:solidFill>
                <a:effectLst/>
              </a:rPr>
              <a:t>havárii jaderné elektrárny v ČR by překročilo 1 mSv jen v případě zásahu trvajícím déle než 1 hodinu a pokud by zásah probíhal:</a:t>
            </a:r>
          </a:p>
          <a:p>
            <a:pPr algn="just">
              <a:spcBef>
                <a:spcPts val="600"/>
              </a:spcBef>
              <a:spcAft>
                <a:spcPts val="0"/>
              </a:spcAft>
            </a:pPr>
            <a:r>
              <a:rPr lang="cs-CZ" sz="2800" dirty="0" smtClean="0">
                <a:effectLst/>
              </a:rPr>
              <a:t>	na volném terénu, nad kterým by právě 	přecházel mrak</a:t>
            </a:r>
          </a:p>
          <a:p>
            <a:pPr algn="ctr">
              <a:spcBef>
                <a:spcPts val="600"/>
              </a:spcBef>
              <a:spcAft>
                <a:spcPts val="0"/>
              </a:spcAft>
            </a:pPr>
            <a:r>
              <a:rPr lang="cs-CZ" sz="2800" dirty="0" smtClean="0">
                <a:effectLst/>
              </a:rPr>
              <a:t>nebo</a:t>
            </a:r>
          </a:p>
          <a:p>
            <a:pPr algn="just">
              <a:spcBef>
                <a:spcPts val="600"/>
              </a:spcBef>
              <a:spcAft>
                <a:spcPts val="0"/>
              </a:spcAft>
            </a:pPr>
            <a:r>
              <a:rPr lang="cs-CZ" sz="2800" dirty="0" smtClean="0">
                <a:effectLst/>
              </a:rPr>
              <a:t>	na kontaminovaném terénu ve vzdálenosti do 	několika km od JE.</a:t>
            </a:r>
          </a:p>
          <a:p>
            <a:pPr algn="just">
              <a:spcBef>
                <a:spcPts val="600"/>
              </a:spcBef>
              <a:spcAft>
                <a:spcPts val="0"/>
              </a:spcAft>
            </a:pPr>
            <a:endParaRPr lang="cs-CZ" sz="2800" dirty="0" smtClean="0">
              <a:effectLst/>
            </a:endParaRPr>
          </a:p>
          <a:p>
            <a:pPr algn="just">
              <a:spcBef>
                <a:spcPts val="600"/>
              </a:spcBef>
              <a:spcAft>
                <a:spcPts val="0"/>
              </a:spcAft>
            </a:pPr>
            <a:r>
              <a:rPr lang="cs-CZ" sz="2800" dirty="0" smtClean="0">
                <a:effectLst/>
              </a:rPr>
              <a:t>I v těchto uvedených případech by však ozáření nepřekročilo 10 mSv.</a:t>
            </a:r>
          </a:p>
          <a:p>
            <a:pPr algn="just">
              <a:spcBef>
                <a:spcPts val="600"/>
              </a:spcBef>
              <a:spcAft>
                <a:spcPts val="0"/>
              </a:spcAft>
            </a:pPr>
            <a:endParaRPr lang="cs-CZ" sz="2800" dirty="0" smtClean="0">
              <a:effectLst/>
            </a:endParaRPr>
          </a:p>
          <a:p>
            <a:pPr algn="just">
              <a:spcBef>
                <a:spcPts val="600"/>
              </a:spcBef>
              <a:spcAft>
                <a:spcPts val="0"/>
              </a:spcAft>
            </a:pPr>
            <a:endParaRPr lang="cs-CZ" sz="2800" dirty="0">
              <a:effectLst/>
            </a:endParaRPr>
          </a:p>
          <a:p>
            <a:pPr algn="ctr">
              <a:spcBef>
                <a:spcPts val="600"/>
              </a:spcBef>
              <a:spcAft>
                <a:spcPts val="0"/>
              </a:spcAft>
            </a:pPr>
            <a:endParaRPr lang="cs-CZ" sz="4000" b="1" dirty="0" smtClean="0">
              <a:solidFill>
                <a:srgbClr val="FFFF00"/>
              </a:solidFill>
            </a:endParaRPr>
          </a:p>
          <a:p>
            <a:pPr algn="ctr"/>
            <a:endParaRPr lang="cs-CZ" sz="3600" b="1" dirty="0" smtClean="0">
              <a:solidFill>
                <a:srgbClr val="FFFF00"/>
              </a:solidFill>
            </a:endParaRPr>
          </a:p>
          <a:p>
            <a:pPr algn="l"/>
            <a:endParaRPr lang="cs-CZ" sz="3200" dirty="0" smtClean="0"/>
          </a:p>
          <a:p>
            <a:pPr algn="l"/>
            <a:endParaRPr lang="cs-CZ" sz="3200" dirty="0" smtClean="0"/>
          </a:p>
        </p:txBody>
      </p:sp>
    </p:spTree>
    <p:extLst>
      <p:ext uri="{BB962C8B-B14F-4D97-AF65-F5344CB8AC3E}">
        <p14:creationId xmlns:p14="http://schemas.microsoft.com/office/powerpoint/2010/main" val="62918544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Program setkání</a:t>
            </a:r>
            <a:endParaRPr lang="cs-CZ" dirty="0"/>
          </a:p>
        </p:txBody>
      </p:sp>
      <p:sp>
        <p:nvSpPr>
          <p:cNvPr id="3" name="Zástupný symbol pro obsah 2"/>
          <p:cNvSpPr>
            <a:spLocks noGrp="1"/>
          </p:cNvSpPr>
          <p:nvPr>
            <p:ph idx="1"/>
          </p:nvPr>
        </p:nvSpPr>
        <p:spPr>
          <a:xfrm>
            <a:off x="441480" y="1629365"/>
            <a:ext cx="8283575" cy="4548188"/>
          </a:xfrm>
        </p:spPr>
        <p:txBody>
          <a:bodyPr/>
          <a:lstStyle/>
          <a:p>
            <a:pPr marL="514350" indent="-514350">
              <a:buAutoNum type="arabicPeriod"/>
            </a:pPr>
            <a:r>
              <a:rPr lang="cs-CZ" sz="2400" dirty="0" smtClean="0"/>
              <a:t>Úvod, představení účastníků</a:t>
            </a:r>
          </a:p>
          <a:p>
            <a:pPr marL="514350" indent="-514350">
              <a:buAutoNum type="arabicPeriod"/>
            </a:pPr>
            <a:r>
              <a:rPr lang="cs-CZ" sz="2400" dirty="0" smtClean="0"/>
              <a:t>Legislativní požadavky ve vztahu k zasahujícím osobám (</a:t>
            </a:r>
            <a:r>
              <a:rPr lang="cs-CZ" sz="2400" dirty="0"/>
              <a:t>P</a:t>
            </a:r>
            <a:r>
              <a:rPr lang="cs-CZ" sz="2400" dirty="0" smtClean="0"/>
              <a:t>etrová, SÚJB)</a:t>
            </a:r>
          </a:p>
          <a:p>
            <a:pPr marL="514350" indent="-514350">
              <a:buAutoNum type="arabicPeriod"/>
            </a:pPr>
            <a:r>
              <a:rPr lang="cs-CZ" sz="2400" dirty="0" smtClean="0"/>
              <a:t>Obsah vzdělávání složek IZS – výstup BV (</a:t>
            </a:r>
            <a:r>
              <a:rPr lang="cs-CZ" sz="2400" dirty="0" err="1" smtClean="0"/>
              <a:t>Češpírová</a:t>
            </a:r>
            <a:r>
              <a:rPr lang="cs-CZ" sz="2400" dirty="0" smtClean="0"/>
              <a:t>, SÚRO)</a:t>
            </a:r>
          </a:p>
          <a:p>
            <a:pPr marL="514350" indent="-514350">
              <a:buAutoNum type="arabicPeriod"/>
            </a:pPr>
            <a:r>
              <a:rPr lang="cs-CZ" sz="2400" dirty="0" smtClean="0"/>
              <a:t>Tvorba NRHP, Typový plán pro radiační havárii – informace o postupu prací</a:t>
            </a:r>
          </a:p>
          <a:p>
            <a:pPr marL="514350" indent="-514350">
              <a:buAutoNum type="arabicPeriod"/>
            </a:pPr>
            <a:r>
              <a:rPr lang="cs-CZ" sz="2400" dirty="0" smtClean="0"/>
              <a:t>Ukázka E-</a:t>
            </a:r>
            <a:r>
              <a:rPr lang="cs-CZ" sz="2400" dirty="0" err="1" smtClean="0"/>
              <a:t>learningu</a:t>
            </a:r>
            <a:r>
              <a:rPr lang="cs-CZ" sz="2400" dirty="0" smtClean="0"/>
              <a:t> – RO, vstupy do KP(Klímek, ČEZ)</a:t>
            </a:r>
          </a:p>
          <a:p>
            <a:pPr marL="514350" indent="-514350">
              <a:buAutoNum type="arabicPeriod"/>
            </a:pPr>
            <a:r>
              <a:rPr lang="cs-CZ" sz="2400" dirty="0" smtClean="0"/>
              <a:t>Diskuse</a:t>
            </a:r>
          </a:p>
          <a:p>
            <a:pPr marL="514350" indent="-514350">
              <a:buAutoNum type="arabicPeriod"/>
            </a:pPr>
            <a:r>
              <a:rPr lang="cs-CZ" sz="2400" dirty="0" smtClean="0"/>
              <a:t>Návrh dalšího postupu</a:t>
            </a:r>
          </a:p>
          <a:p>
            <a:pPr marL="0" indent="0">
              <a:buNone/>
            </a:pPr>
            <a:endParaRPr lang="cs-CZ"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2</a:t>
            </a:fld>
            <a:endParaRPr lang="cs-CZ" altLang="cs-CZ"/>
          </a:p>
        </p:txBody>
      </p:sp>
    </p:spTree>
    <p:extLst>
      <p:ext uri="{BB962C8B-B14F-4D97-AF65-F5344CB8AC3E}">
        <p14:creationId xmlns:p14="http://schemas.microsoft.com/office/powerpoint/2010/main" val="28045886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BEBA8EAE-BF5A-486C-A8C5-ECC9F3942E4B}">
                <a14:imgProps xmlns:a14="http://schemas.microsoft.com/office/drawing/2010/main">
                  <a14:imgLayer r:embed="rId3"/>
                </a14:imgProps>
              </a:ext>
              <a:ext uri="{28A0092B-C50C-407E-A947-70E740481C1C}">
                <a14:useLocalDpi xmlns:a14="http://schemas.microsoft.com/office/drawing/2010/main" val="0"/>
              </a:ext>
            </a:extLst>
          </a:blip>
          <a:srcRect/>
          <a:stretch>
            <a:fillRect/>
          </a:stretch>
        </p:blipFill>
        <p:spPr bwMode="auto">
          <a:xfrm>
            <a:off x="6" y="1"/>
            <a:ext cx="9143994" cy="78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ctrTitle"/>
          </p:nvPr>
        </p:nvSpPr>
        <p:spPr/>
        <p:txBody>
          <a:bodyPr/>
          <a:lstStyle/>
          <a:p>
            <a:r>
              <a:rPr lang="cs-CZ" dirty="0" smtClean="0">
                <a:cs typeface="Arial" panose="020B0604020202020204" pitchFamily="34" charset="0"/>
              </a:rPr>
              <a:t>Špinavá bomba – </a:t>
            </a:r>
            <a:r>
              <a:rPr lang="cs-CZ" dirty="0" err="1" smtClean="0">
                <a:cs typeface="Arial" panose="020B0604020202020204" pitchFamily="34" charset="0"/>
              </a:rPr>
              <a:t>dirty</a:t>
            </a:r>
            <a:r>
              <a:rPr lang="cs-CZ" dirty="0" smtClean="0">
                <a:cs typeface="Arial" panose="020B0604020202020204" pitchFamily="34" charset="0"/>
              </a:rPr>
              <a:t> bomb</a:t>
            </a:r>
            <a:endParaRPr lang="cs-CZ" dirty="0">
              <a:cs typeface="Arial" panose="020B0604020202020204" pitchFamily="34" charset="0"/>
            </a:endParaRPr>
          </a:p>
        </p:txBody>
      </p:sp>
      <p:sp>
        <p:nvSpPr>
          <p:cNvPr id="3" name="Podnadpis 2"/>
          <p:cNvSpPr>
            <a:spLocks noGrp="1"/>
          </p:cNvSpPr>
          <p:nvPr>
            <p:ph type="subTitle" idx="1"/>
          </p:nvPr>
        </p:nvSpPr>
        <p:spPr/>
        <p:txBody>
          <a:bodyPr>
            <a:normAutofit lnSpcReduction="10000"/>
          </a:bodyPr>
          <a:lstStyle/>
          <a:p>
            <a:endParaRPr lang="cs-CZ" dirty="0" smtClean="0">
              <a:latin typeface="+mj-lt"/>
              <a:cs typeface="Arial" panose="020B0604020202020204" pitchFamily="34" charset="0"/>
            </a:endParaRPr>
          </a:p>
          <a:p>
            <a:endParaRPr lang="cs-CZ" dirty="0">
              <a:latin typeface="+mj-lt"/>
              <a:cs typeface="Arial" panose="020B0604020202020204" pitchFamily="34" charset="0"/>
            </a:endParaRPr>
          </a:p>
          <a:p>
            <a:r>
              <a:rPr lang="cs-CZ" sz="2000" dirty="0" smtClean="0">
                <a:latin typeface="+mj-lt"/>
                <a:cs typeface="Arial" panose="020B0604020202020204" pitchFamily="34" charset="0"/>
              </a:rPr>
              <a:t>Milan Hort</a:t>
            </a:r>
          </a:p>
          <a:p>
            <a:r>
              <a:rPr lang="cs-CZ" sz="2000" dirty="0" smtClean="0">
                <a:latin typeface="+mj-lt"/>
                <a:cs typeface="Arial" panose="020B0604020202020204" pitchFamily="34" charset="0"/>
              </a:rPr>
              <a:t>Jihlava 10.7.2014</a:t>
            </a:r>
            <a:endParaRPr lang="cs-CZ" sz="2000" dirty="0">
              <a:latin typeface="+mj-lt"/>
              <a:cs typeface="Arial" panose="020B0604020202020204" pitchFamily="34" charset="0"/>
            </a:endParaRPr>
          </a:p>
        </p:txBody>
      </p:sp>
      <p:cxnSp>
        <p:nvCxnSpPr>
          <p:cNvPr id="5" name="Přímá spojnice 4"/>
          <p:cNvCxnSpPr/>
          <p:nvPr/>
        </p:nvCxnSpPr>
        <p:spPr>
          <a:xfrm>
            <a:off x="0" y="792000"/>
            <a:ext cx="91439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123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6" y="1"/>
            <a:ext cx="9143994" cy="78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ctrTitle"/>
          </p:nvPr>
        </p:nvSpPr>
        <p:spPr>
          <a:xfrm>
            <a:off x="685803" y="980729"/>
            <a:ext cx="7772400" cy="792087"/>
          </a:xfrm>
        </p:spPr>
        <p:txBody>
          <a:bodyPr/>
          <a:lstStyle/>
          <a:p>
            <a:r>
              <a:rPr lang="cs-CZ" sz="3600" dirty="0" smtClean="0">
                <a:cs typeface="Arial" panose="020B0604020202020204" pitchFamily="34" charset="0"/>
              </a:rPr>
              <a:t>Cvičení INEX-4</a:t>
            </a:r>
            <a:endParaRPr lang="cs-CZ" sz="3600" dirty="0">
              <a:solidFill>
                <a:srgbClr val="FFFF00"/>
              </a:solidFill>
              <a:cs typeface="Arial" panose="020B0604020202020204" pitchFamily="34" charset="0"/>
            </a:endParaRPr>
          </a:p>
        </p:txBody>
      </p:sp>
      <p:sp>
        <p:nvSpPr>
          <p:cNvPr id="3" name="Podnadpis 2"/>
          <p:cNvSpPr>
            <a:spLocks noGrp="1"/>
          </p:cNvSpPr>
          <p:nvPr>
            <p:ph type="subTitle" idx="1"/>
          </p:nvPr>
        </p:nvSpPr>
        <p:spPr>
          <a:xfrm>
            <a:off x="611560" y="1772816"/>
            <a:ext cx="7920880" cy="4464496"/>
          </a:xfrm>
        </p:spPr>
        <p:txBody>
          <a:bodyPr>
            <a:normAutofit/>
          </a:bodyPr>
          <a:lstStyle/>
          <a:p>
            <a:pPr marL="342900" indent="-342900" algn="l">
              <a:buFont typeface="Arial" panose="020B0604020202020204" pitchFamily="34" charset="0"/>
              <a:buChar char="•"/>
            </a:pPr>
            <a:r>
              <a:rPr lang="cs-CZ" sz="2400" dirty="0"/>
              <a:t>Pelhřimov 2011, Mikulov 2012, Písek 2013</a:t>
            </a:r>
          </a:p>
          <a:p>
            <a:pPr marL="342900" indent="-342900" algn="l">
              <a:buFont typeface="Arial" panose="020B0604020202020204" pitchFamily="34" charset="0"/>
              <a:buChar char="•"/>
            </a:pPr>
            <a:r>
              <a:rPr lang="cs-CZ" sz="2400" dirty="0" smtClean="0"/>
              <a:t>procvičení odezvy na teroristický čin – hrozbu </a:t>
            </a:r>
            <a:r>
              <a:rPr lang="cs-CZ" sz="2400" dirty="0"/>
              <a:t>použití </a:t>
            </a:r>
            <a:r>
              <a:rPr lang="cs-CZ" sz="2400" dirty="0" smtClean="0"/>
              <a:t>špinavé bomby</a:t>
            </a:r>
          </a:p>
          <a:p>
            <a:pPr marL="342900" indent="-342900" algn="l">
              <a:buFont typeface="Arial" panose="020B0604020202020204" pitchFamily="34" charset="0"/>
              <a:buChar char="•"/>
            </a:pPr>
            <a:r>
              <a:rPr lang="cs-CZ" sz="2400" dirty="0"/>
              <a:t>činnost odpovědných orgánů </a:t>
            </a:r>
            <a:r>
              <a:rPr lang="cs-CZ" sz="2400" dirty="0" smtClean="0"/>
              <a:t>– krizových štábů </a:t>
            </a:r>
            <a:r>
              <a:rPr lang="cs-CZ" sz="2400" dirty="0"/>
              <a:t>(KŠ) SÚJB, </a:t>
            </a:r>
            <a:r>
              <a:rPr lang="cs-CZ" sz="2400" dirty="0" smtClean="0"/>
              <a:t>kraje </a:t>
            </a:r>
            <a:r>
              <a:rPr lang="cs-CZ" sz="2400" dirty="0"/>
              <a:t>a </a:t>
            </a:r>
            <a:r>
              <a:rPr lang="cs-CZ" sz="2400" dirty="0" smtClean="0"/>
              <a:t>města (ORP)</a:t>
            </a:r>
          </a:p>
          <a:p>
            <a:pPr marL="342900" indent="-342900" algn="l">
              <a:buFont typeface="Arial" panose="020B0604020202020204" pitchFamily="34" charset="0"/>
              <a:buChar char="•"/>
            </a:pPr>
            <a:r>
              <a:rPr lang="cs-CZ" sz="2400" dirty="0"/>
              <a:t>péče o </a:t>
            </a:r>
            <a:r>
              <a:rPr lang="cs-CZ" sz="2400" dirty="0" smtClean="0"/>
              <a:t>zraněné</a:t>
            </a:r>
          </a:p>
          <a:p>
            <a:pPr marL="342900" lvl="0" indent="-342900" algn="l">
              <a:buFont typeface="Arial" panose="020B0604020202020204" pitchFamily="34" charset="0"/>
              <a:buChar char="•"/>
            </a:pPr>
            <a:r>
              <a:rPr lang="cs-CZ" sz="2400" dirty="0"/>
              <a:t>komunikace s veřejností a médii </a:t>
            </a:r>
          </a:p>
          <a:p>
            <a:pPr marL="342900" indent="-342900" algn="l">
              <a:buFont typeface="Arial" panose="020B0604020202020204" pitchFamily="34" charset="0"/>
              <a:buChar char="•"/>
            </a:pPr>
            <a:r>
              <a:rPr lang="cs-CZ" sz="2400" dirty="0"/>
              <a:t>řešení problematiky kontaminovaných odpadních </a:t>
            </a:r>
            <a:r>
              <a:rPr lang="cs-CZ" sz="2400" dirty="0" smtClean="0"/>
              <a:t>vod</a:t>
            </a:r>
          </a:p>
          <a:p>
            <a:pPr marL="342900" indent="-342900" algn="l">
              <a:buFont typeface="Arial" panose="020B0604020202020204" pitchFamily="34" charset="0"/>
              <a:buChar char="•"/>
            </a:pPr>
            <a:r>
              <a:rPr lang="cs-CZ" sz="2400" dirty="0"/>
              <a:t>dekontaminace zasaženého území obce</a:t>
            </a:r>
            <a:endParaRPr lang="cs-CZ" sz="2400" dirty="0" smtClean="0"/>
          </a:p>
        </p:txBody>
      </p:sp>
      <p:cxnSp>
        <p:nvCxnSpPr>
          <p:cNvPr id="5" name="Přímá spojnice 4"/>
          <p:cNvCxnSpPr/>
          <p:nvPr/>
        </p:nvCxnSpPr>
        <p:spPr>
          <a:xfrm>
            <a:off x="0" y="792000"/>
            <a:ext cx="91439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ástupný symbol pro číslo snímku 6"/>
          <p:cNvSpPr>
            <a:spLocks noGrp="1"/>
          </p:cNvSpPr>
          <p:nvPr>
            <p:ph type="sldNum" sz="quarter" idx="12"/>
          </p:nvPr>
        </p:nvSpPr>
        <p:spPr/>
        <p:txBody>
          <a:bodyPr/>
          <a:lstStyle/>
          <a:p>
            <a:fld id="{6C8D7BCB-4324-4206-9B93-5D861484D958}" type="slidenum">
              <a:rPr lang="cs-CZ" sz="1400" smtClean="0">
                <a:solidFill>
                  <a:prstClr val="white">
                    <a:tint val="75000"/>
                  </a:prstClr>
                </a:solidFill>
                <a:latin typeface="Arial" panose="020B0604020202020204" pitchFamily="34" charset="0"/>
                <a:cs typeface="Arial" panose="020B0604020202020204" pitchFamily="34" charset="0"/>
              </a:rPr>
              <a:pPr/>
              <a:t>21</a:t>
            </a:fld>
            <a:endParaRPr lang="cs-CZ" sz="1400" dirty="0">
              <a:solidFill>
                <a:prstClr val="white">
                  <a:tint val="75000"/>
                </a:prst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394154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BEBA8EAE-BF5A-486C-A8C5-ECC9F3942E4B}">
                <a14:imgProps xmlns:a14="http://schemas.microsoft.com/office/drawing/2010/main">
                  <a14:imgLayer r:embed="rId4"/>
                </a14:imgProps>
              </a:ext>
              <a:ext uri="{28A0092B-C50C-407E-A947-70E740481C1C}">
                <a14:useLocalDpi xmlns:a14="http://schemas.microsoft.com/office/drawing/2010/main" val="0"/>
              </a:ext>
            </a:extLst>
          </a:blip>
          <a:srcRect/>
          <a:stretch>
            <a:fillRect/>
          </a:stretch>
        </p:blipFill>
        <p:spPr bwMode="auto">
          <a:xfrm>
            <a:off x="6" y="1"/>
            <a:ext cx="9143994" cy="7850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Nadpis 1"/>
          <p:cNvSpPr>
            <a:spLocks noGrp="1"/>
          </p:cNvSpPr>
          <p:nvPr>
            <p:ph type="ctrTitle"/>
          </p:nvPr>
        </p:nvSpPr>
        <p:spPr>
          <a:xfrm>
            <a:off x="685803" y="980729"/>
            <a:ext cx="7772400" cy="792087"/>
          </a:xfrm>
        </p:spPr>
        <p:txBody>
          <a:bodyPr/>
          <a:lstStyle/>
          <a:p>
            <a:endParaRPr lang="cs-CZ" sz="3600" dirty="0">
              <a:solidFill>
                <a:srgbClr val="FFFF00"/>
              </a:solidFill>
              <a:cs typeface="Arial" panose="020B0604020202020204" pitchFamily="34" charset="0"/>
            </a:endParaRPr>
          </a:p>
        </p:txBody>
      </p:sp>
      <p:sp>
        <p:nvSpPr>
          <p:cNvPr id="3" name="Podnadpis 2"/>
          <p:cNvSpPr>
            <a:spLocks noGrp="1"/>
          </p:cNvSpPr>
          <p:nvPr>
            <p:ph type="subTitle" idx="1"/>
          </p:nvPr>
        </p:nvSpPr>
        <p:spPr>
          <a:xfrm>
            <a:off x="611560" y="1772816"/>
            <a:ext cx="7920880" cy="4464496"/>
          </a:xfrm>
        </p:spPr>
        <p:txBody>
          <a:bodyPr>
            <a:normAutofit/>
          </a:bodyPr>
          <a:lstStyle/>
          <a:p>
            <a:pPr algn="l"/>
            <a:endParaRPr lang="cs-CZ" sz="2400" dirty="0" smtClean="0"/>
          </a:p>
        </p:txBody>
      </p:sp>
      <p:cxnSp>
        <p:nvCxnSpPr>
          <p:cNvPr id="5" name="Přímá spojnice 4"/>
          <p:cNvCxnSpPr/>
          <p:nvPr/>
        </p:nvCxnSpPr>
        <p:spPr>
          <a:xfrm>
            <a:off x="0" y="792000"/>
            <a:ext cx="914399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Zástupný symbol pro číslo snímku 6"/>
          <p:cNvSpPr>
            <a:spLocks noGrp="1"/>
          </p:cNvSpPr>
          <p:nvPr>
            <p:ph type="sldNum" sz="quarter" idx="12"/>
          </p:nvPr>
        </p:nvSpPr>
        <p:spPr/>
        <p:txBody>
          <a:bodyPr/>
          <a:lstStyle/>
          <a:p>
            <a:fld id="{6C8D7BCB-4324-4206-9B93-5D861484D958}" type="slidenum">
              <a:rPr lang="cs-CZ" sz="1400" smtClean="0">
                <a:solidFill>
                  <a:prstClr val="white">
                    <a:tint val="75000"/>
                  </a:prstClr>
                </a:solidFill>
                <a:latin typeface="Arial" panose="020B0604020202020204" pitchFamily="34" charset="0"/>
                <a:cs typeface="Arial" panose="020B0604020202020204" pitchFamily="34" charset="0"/>
              </a:rPr>
              <a:pPr/>
              <a:t>22</a:t>
            </a:fld>
            <a:endParaRPr lang="cs-CZ" sz="1400" dirty="0">
              <a:solidFill>
                <a:prstClr val="white">
                  <a:tint val="75000"/>
                </a:prstClr>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603" y="908720"/>
            <a:ext cx="7570788" cy="57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091623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lumMod val="10000"/>
              </a:schemeClr>
            </a:gs>
            <a:gs pos="100000">
              <a:schemeClr val="bg1"/>
            </a:gs>
          </a:gsLst>
          <a:lin ang="5400000" scaled="1"/>
        </a:gradFill>
        <a:effectLst/>
      </p:bgPr>
    </p:bg>
    <p:spTree>
      <p:nvGrpSpPr>
        <p:cNvPr id="1" name=""/>
        <p:cNvGrpSpPr/>
        <p:nvPr/>
      </p:nvGrpSpPr>
      <p:grpSpPr>
        <a:xfrm>
          <a:off x="0" y="0"/>
          <a:ext cx="0" cy="0"/>
          <a:chOff x="0" y="0"/>
          <a:chExt cx="0" cy="0"/>
        </a:xfrm>
      </p:grpSpPr>
      <p:graphicFrame>
        <p:nvGraphicFramePr>
          <p:cNvPr id="3138" name="Object 66"/>
          <p:cNvGraphicFramePr>
            <a:graphicFrameLocks noChangeAspect="1"/>
          </p:cNvGraphicFramePr>
          <p:nvPr/>
        </p:nvGraphicFramePr>
        <p:xfrm>
          <a:off x="250825" y="2133600"/>
          <a:ext cx="4021138" cy="4205288"/>
        </p:xfrm>
        <a:graphic>
          <a:graphicData uri="http://schemas.openxmlformats.org/presentationml/2006/ole">
            <mc:AlternateContent xmlns:mc="http://schemas.openxmlformats.org/markup-compatibility/2006">
              <mc:Choice xmlns:v="urn:schemas-microsoft-com:vml" Requires="v">
                <p:oleObj spid="_x0000_s1031" r:id="rId3" imgW="3952381" imgH="4133333" progId="">
                  <p:embed/>
                </p:oleObj>
              </mc:Choice>
              <mc:Fallback>
                <p:oleObj r:id="rId3" imgW="3952381" imgH="4133333"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2133600"/>
                        <a:ext cx="4021138" cy="4205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3140" name="Picture 13" descr="EDU_letecky"/>
          <p:cNvPicPr>
            <a:picLocks noChangeAspect="1" noChangeArrowheads="1"/>
          </p:cNvPicPr>
          <p:nvPr/>
        </p:nvPicPr>
        <p:blipFill>
          <a:blip r:embed="rId5"/>
          <a:srcRect/>
          <a:stretch>
            <a:fillRect/>
          </a:stretch>
        </p:blipFill>
        <p:spPr bwMode="auto">
          <a:xfrm>
            <a:off x="4356100" y="549275"/>
            <a:ext cx="4608513" cy="2959100"/>
          </a:xfrm>
          <a:prstGeom prst="rect">
            <a:avLst/>
          </a:prstGeom>
          <a:noFill/>
          <a:ln w="9525">
            <a:noFill/>
            <a:miter lim="800000"/>
            <a:headEnd/>
            <a:tailEnd/>
          </a:ln>
        </p:spPr>
      </p:pic>
      <p:sp>
        <p:nvSpPr>
          <p:cNvPr id="3141" name="Text Box 8"/>
          <p:cNvSpPr txBox="1">
            <a:spLocks noChangeArrowheads="1"/>
          </p:cNvSpPr>
          <p:nvPr/>
        </p:nvSpPr>
        <p:spPr bwMode="auto">
          <a:xfrm>
            <a:off x="-252413" y="333375"/>
            <a:ext cx="4897438" cy="1616075"/>
          </a:xfrm>
          <a:prstGeom prst="rect">
            <a:avLst/>
          </a:prstGeom>
          <a:noFill/>
          <a:ln w="9525">
            <a:noFill/>
            <a:miter lim="800000"/>
            <a:headEnd/>
            <a:tailEnd/>
          </a:ln>
        </p:spPr>
        <p:txBody>
          <a:bodyPr>
            <a:spAutoFit/>
          </a:bodyPr>
          <a:lstStyle/>
          <a:p>
            <a:pPr marL="342900" indent="-342900" algn="ctr" eaLnBrk="1" hangingPunct="1">
              <a:spcBef>
                <a:spcPct val="50000"/>
              </a:spcBef>
            </a:pPr>
            <a:r>
              <a:rPr lang="cs-CZ" altLang="cs-CZ" sz="4000" b="1">
                <a:solidFill>
                  <a:srgbClr val="FFFF00"/>
                </a:solidFill>
              </a:rPr>
              <a:t>Lidé a </a:t>
            </a:r>
          </a:p>
          <a:p>
            <a:pPr marL="342900" indent="-342900" algn="ctr" eaLnBrk="1" hangingPunct="1">
              <a:spcBef>
                <a:spcPct val="50000"/>
              </a:spcBef>
            </a:pPr>
            <a:r>
              <a:rPr lang="cs-CZ" altLang="cs-CZ" sz="4000" b="1">
                <a:solidFill>
                  <a:srgbClr val="FFFF00"/>
                </a:solidFill>
              </a:rPr>
              <a:t>ionizující záření</a:t>
            </a:r>
            <a:endParaRPr lang="cs-CZ" altLang="cs-CZ" sz="2000">
              <a:solidFill>
                <a:srgbClr val="FFFFFF"/>
              </a:solidFill>
            </a:endParaRPr>
          </a:p>
        </p:txBody>
      </p:sp>
      <p:sp>
        <p:nvSpPr>
          <p:cNvPr id="3142" name="AutoShape 11"/>
          <p:cNvSpPr>
            <a:spLocks noChangeAspect="1"/>
          </p:cNvSpPr>
          <p:nvPr/>
        </p:nvSpPr>
        <p:spPr bwMode="auto">
          <a:xfrm>
            <a:off x="4373563" y="4665663"/>
            <a:ext cx="244475" cy="1049337"/>
          </a:xfrm>
          <a:prstGeom prst="leftBracket">
            <a:avLst>
              <a:gd name="adj" fmla="val 56395"/>
            </a:avLst>
          </a:prstGeom>
          <a:noFill/>
          <a:ln w="19050">
            <a:solidFill>
              <a:schemeClr val="tx1"/>
            </a:solidFill>
            <a:round/>
            <a:headEnd/>
            <a:tailEnd/>
          </a:ln>
        </p:spPr>
        <p:txBody>
          <a:bodyPr anchor="ctr"/>
          <a:lstStyle/>
          <a:p>
            <a:pPr algn="ctr" eaLnBrk="1" hangingPunct="1"/>
            <a:endParaRPr lang="cs-CZ" altLang="cs-CZ" sz="1800">
              <a:solidFill>
                <a:srgbClr val="FFFFFF"/>
              </a:solidFill>
            </a:endParaRPr>
          </a:p>
        </p:txBody>
      </p:sp>
      <p:sp>
        <p:nvSpPr>
          <p:cNvPr id="3143" name="AutoShape 12"/>
          <p:cNvSpPr>
            <a:spLocks noChangeAspect="1"/>
          </p:cNvSpPr>
          <p:nvPr/>
        </p:nvSpPr>
        <p:spPr bwMode="auto">
          <a:xfrm rot="10800000">
            <a:off x="8278813" y="4652963"/>
            <a:ext cx="215900" cy="1050925"/>
          </a:xfrm>
          <a:prstGeom prst="leftBracket">
            <a:avLst>
              <a:gd name="adj" fmla="val 70941"/>
            </a:avLst>
          </a:prstGeom>
          <a:noFill/>
          <a:ln w="19050">
            <a:solidFill>
              <a:schemeClr val="tx1"/>
            </a:solidFill>
            <a:round/>
            <a:headEnd/>
            <a:tailEnd/>
          </a:ln>
        </p:spPr>
        <p:txBody>
          <a:bodyPr rot="10800000" anchor="ctr"/>
          <a:lstStyle/>
          <a:p>
            <a:pPr algn="ctr" eaLnBrk="1" hangingPunct="1"/>
            <a:endParaRPr lang="cs-CZ" altLang="cs-CZ" sz="1800">
              <a:solidFill>
                <a:srgbClr val="FFFFFF"/>
              </a:solidFill>
            </a:endParaRPr>
          </a:p>
        </p:txBody>
      </p:sp>
      <p:sp>
        <p:nvSpPr>
          <p:cNvPr id="3144" name="Text Box 16"/>
          <p:cNvSpPr txBox="1">
            <a:spLocks noChangeArrowheads="1"/>
          </p:cNvSpPr>
          <p:nvPr/>
        </p:nvSpPr>
        <p:spPr bwMode="auto">
          <a:xfrm>
            <a:off x="4373563" y="4770438"/>
            <a:ext cx="3887787" cy="815975"/>
          </a:xfrm>
          <a:prstGeom prst="rect">
            <a:avLst/>
          </a:prstGeom>
          <a:noFill/>
          <a:ln w="9525">
            <a:noFill/>
            <a:miter lim="800000"/>
            <a:headEnd/>
            <a:tailEnd/>
          </a:ln>
        </p:spPr>
        <p:txBody>
          <a:bodyPr>
            <a:spAutoFit/>
          </a:bodyPr>
          <a:lstStyle/>
          <a:p>
            <a:pPr marL="342900" indent="-342900" algn="ctr" eaLnBrk="1" hangingPunct="1">
              <a:spcBef>
                <a:spcPct val="50000"/>
              </a:spcBef>
            </a:pPr>
            <a:r>
              <a:rPr lang="cs-CZ" altLang="cs-CZ" sz="2000" b="1">
                <a:solidFill>
                  <a:srgbClr val="FFFF00"/>
                </a:solidFill>
              </a:rPr>
              <a:t>minimum z radiační ochrany </a:t>
            </a:r>
          </a:p>
          <a:p>
            <a:pPr marL="342900" indent="-342900" algn="ctr" eaLnBrk="1" hangingPunct="1">
              <a:spcBef>
                <a:spcPct val="50000"/>
              </a:spcBef>
            </a:pPr>
            <a:r>
              <a:rPr lang="cs-CZ" altLang="cs-CZ" sz="1800">
                <a:solidFill>
                  <a:srgbClr val="FFFFFF"/>
                </a:solidFill>
              </a:rPr>
              <a:t>Státní úřad pro jadernou bezpečnost</a:t>
            </a:r>
          </a:p>
        </p:txBody>
      </p:sp>
    </p:spTree>
    <p:extLst>
      <p:ext uri="{BB962C8B-B14F-4D97-AF65-F5344CB8AC3E}">
        <p14:creationId xmlns:p14="http://schemas.microsoft.com/office/powerpoint/2010/main" val="4213205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4"/>
          <p:cNvSpPr txBox="1">
            <a:spLocks noChangeArrowheads="1"/>
          </p:cNvSpPr>
          <p:nvPr/>
        </p:nvSpPr>
        <p:spPr bwMode="auto">
          <a:xfrm>
            <a:off x="2771775" y="6453188"/>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sp>
        <p:nvSpPr>
          <p:cNvPr id="18434" name="TextovéPole 1"/>
          <p:cNvSpPr txBox="1">
            <a:spLocks noChangeArrowheads="1"/>
          </p:cNvSpPr>
          <p:nvPr/>
        </p:nvSpPr>
        <p:spPr bwMode="auto">
          <a:xfrm>
            <a:off x="611188" y="404813"/>
            <a:ext cx="7705725" cy="3600450"/>
          </a:xfrm>
          <a:prstGeom prst="rect">
            <a:avLst/>
          </a:prstGeom>
          <a:noFill/>
          <a:ln w="9525">
            <a:noFill/>
            <a:miter lim="800000"/>
            <a:headEnd/>
            <a:tailEnd/>
          </a:ln>
        </p:spPr>
        <p:txBody>
          <a:bodyPr>
            <a:spAutoFit/>
          </a:bodyPr>
          <a:lstStyle/>
          <a:p>
            <a:pPr eaLnBrk="1" hangingPunct="1"/>
            <a:r>
              <a:rPr lang="cs-CZ" altLang="cs-CZ" sz="2800" b="1">
                <a:solidFill>
                  <a:srgbClr val="FFFF00"/>
                </a:solidFill>
              </a:rPr>
              <a:t>Druhy záření</a:t>
            </a:r>
            <a:endParaRPr lang="cs-CZ" altLang="cs-CZ" sz="2800">
              <a:solidFill>
                <a:srgbClr val="FFFFFF"/>
              </a:solidFill>
            </a:endParaRPr>
          </a:p>
          <a:p>
            <a:pPr eaLnBrk="1" hangingPunct="1"/>
            <a:r>
              <a:rPr lang="cs-CZ" sz="2800" b="1">
                <a:solidFill>
                  <a:srgbClr val="FFFF00"/>
                </a:solidFill>
              </a:rPr>
              <a:t>částicové</a:t>
            </a:r>
            <a:r>
              <a:rPr lang="cs-CZ" sz="2800">
                <a:solidFill>
                  <a:srgbClr val="EAEAEA"/>
                </a:solidFill>
              </a:rPr>
              <a:t> </a:t>
            </a:r>
            <a:r>
              <a:rPr lang="cs-CZ" sz="2800">
                <a:solidFill>
                  <a:srgbClr val="F8F8F8"/>
                </a:solidFill>
              </a:rPr>
              <a:t>(korpuskulární)</a:t>
            </a:r>
          </a:p>
          <a:p>
            <a:pPr eaLnBrk="1" hangingPunct="1"/>
            <a:r>
              <a:rPr lang="cs-CZ" sz="2400">
                <a:solidFill>
                  <a:srgbClr val="F8F8F8"/>
                </a:solidFill>
              </a:rPr>
              <a:t>alfa částice (2 protony a 2 neutrony)</a:t>
            </a:r>
          </a:p>
          <a:p>
            <a:pPr eaLnBrk="1" hangingPunct="1"/>
            <a:r>
              <a:rPr lang="cs-CZ" sz="2400">
                <a:solidFill>
                  <a:srgbClr val="F8F8F8"/>
                </a:solidFill>
              </a:rPr>
              <a:t>elektronové (elektrony z jaderných reakcí)</a:t>
            </a:r>
          </a:p>
          <a:p>
            <a:pPr eaLnBrk="1" hangingPunct="1"/>
            <a:r>
              <a:rPr lang="cs-CZ" sz="2400">
                <a:solidFill>
                  <a:srgbClr val="F8F8F8"/>
                </a:solidFill>
              </a:rPr>
              <a:t>pozitronové (pozitrony z jaderných reakcí)</a:t>
            </a:r>
          </a:p>
          <a:p>
            <a:pPr eaLnBrk="1" hangingPunct="1"/>
            <a:r>
              <a:rPr lang="cs-CZ" sz="2400">
                <a:solidFill>
                  <a:srgbClr val="F8F8F8"/>
                </a:solidFill>
              </a:rPr>
              <a:t>neutronové (neutrony z jádra)</a:t>
            </a:r>
          </a:p>
          <a:p>
            <a:pPr eaLnBrk="1" hangingPunct="1"/>
            <a:r>
              <a:rPr lang="cs-CZ" sz="2800" b="1">
                <a:solidFill>
                  <a:srgbClr val="FFFF00"/>
                </a:solidFill>
              </a:rPr>
              <a:t>vlnové</a:t>
            </a:r>
            <a:r>
              <a:rPr lang="cs-CZ" sz="2800">
                <a:solidFill>
                  <a:srgbClr val="EAEAEA"/>
                </a:solidFill>
              </a:rPr>
              <a:t> </a:t>
            </a:r>
            <a:r>
              <a:rPr lang="cs-CZ" sz="2800">
                <a:solidFill>
                  <a:srgbClr val="F8F8F8"/>
                </a:solidFill>
              </a:rPr>
              <a:t>(elektromagnetické)</a:t>
            </a:r>
          </a:p>
          <a:p>
            <a:pPr eaLnBrk="1" hangingPunct="1"/>
            <a:r>
              <a:rPr lang="cs-CZ" sz="2400">
                <a:solidFill>
                  <a:srgbClr val="F8F8F8"/>
                </a:solidFill>
              </a:rPr>
              <a:t>rtg záření, gama záření</a:t>
            </a:r>
          </a:p>
          <a:p>
            <a:pPr eaLnBrk="1" hangingPunct="1"/>
            <a:endParaRPr lang="cs-CZ" sz="2400">
              <a:solidFill>
                <a:srgbClr val="F8F8F8"/>
              </a:solidFill>
            </a:endParaRPr>
          </a:p>
        </p:txBody>
      </p:sp>
      <p:pic>
        <p:nvPicPr>
          <p:cNvPr id="18435" name="Picture 8" descr="http://www.nezestarni.cz/images_obsah/produkty/zest/spektrum.jpg"/>
          <p:cNvPicPr>
            <a:picLocks noChangeAspect="1" noChangeArrowheads="1"/>
          </p:cNvPicPr>
          <p:nvPr/>
        </p:nvPicPr>
        <p:blipFill>
          <a:blip r:embed="rId2"/>
          <a:srcRect/>
          <a:stretch>
            <a:fillRect/>
          </a:stretch>
        </p:blipFill>
        <p:spPr bwMode="auto">
          <a:xfrm>
            <a:off x="598488" y="3798888"/>
            <a:ext cx="7599362" cy="2627312"/>
          </a:xfrm>
          <a:prstGeom prst="rect">
            <a:avLst/>
          </a:prstGeom>
          <a:noFill/>
          <a:ln w="9525">
            <a:noFill/>
            <a:miter lim="800000"/>
            <a:headEnd/>
            <a:tailEnd/>
          </a:ln>
        </p:spPr>
      </p:pic>
      <p:sp>
        <p:nvSpPr>
          <p:cNvPr id="5" name="Zástupný symbol pro číslo snímku 4"/>
          <p:cNvSpPr>
            <a:spLocks noGrp="1"/>
          </p:cNvSpPr>
          <p:nvPr>
            <p:ph type="sldNum" sz="quarter" idx="12"/>
          </p:nvPr>
        </p:nvSpPr>
        <p:spPr/>
        <p:txBody>
          <a:bodyPr/>
          <a:lstStyle/>
          <a:p>
            <a:pPr>
              <a:defRPr/>
            </a:pPr>
            <a:fld id="{EC395C04-04CD-4655-8CBF-947E54BA9A19}" type="slidenum">
              <a:rPr lang="cs-CZ" smtClean="0">
                <a:solidFill>
                  <a:srgbClr val="EAEAEA"/>
                </a:solidFill>
              </a:rPr>
              <a:pPr>
                <a:defRPr/>
              </a:pPr>
              <a:t>24</a:t>
            </a:fld>
            <a:endParaRPr lang="cs-CZ" dirty="0">
              <a:solidFill>
                <a:srgbClr val="EAEAEA"/>
              </a:solidFill>
            </a:endParaRPr>
          </a:p>
        </p:txBody>
      </p:sp>
    </p:spTree>
    <p:extLst>
      <p:ext uri="{BB962C8B-B14F-4D97-AF65-F5344CB8AC3E}">
        <p14:creationId xmlns:p14="http://schemas.microsoft.com/office/powerpoint/2010/main" val="72411137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Aktivita zdroje </a:t>
            </a:r>
            <a:endParaRPr lang="cs-CZ" dirty="0"/>
          </a:p>
        </p:txBody>
      </p:sp>
      <p:sp>
        <p:nvSpPr>
          <p:cNvPr id="4" name="Zástupný symbol pro číslo snímku 3"/>
          <p:cNvSpPr>
            <a:spLocks noGrp="1"/>
          </p:cNvSpPr>
          <p:nvPr>
            <p:ph type="sldNum" sz="quarter" idx="12"/>
          </p:nvPr>
        </p:nvSpPr>
        <p:spPr/>
        <p:txBody>
          <a:bodyPr/>
          <a:lstStyle/>
          <a:p>
            <a:pPr>
              <a:defRPr/>
            </a:pPr>
            <a:fld id="{5F21320D-C2F0-44A5-A4B0-24F73A0BC942}" type="slidenum">
              <a:rPr lang="cs-CZ" smtClean="0">
                <a:solidFill>
                  <a:srgbClr val="EAEAEA"/>
                </a:solidFill>
              </a:rPr>
              <a:pPr>
                <a:defRPr/>
              </a:pPr>
              <a:t>25</a:t>
            </a:fld>
            <a:endParaRPr lang="cs-CZ">
              <a:solidFill>
                <a:srgbClr val="EAEAEA"/>
              </a:solidFill>
            </a:endParaRPr>
          </a:p>
        </p:txBody>
      </p:sp>
      <p:pic>
        <p:nvPicPr>
          <p:cNvPr id="4098" name="Picture 2" descr="Z:\Dokumenty\prezentace\2014\Aktivita.jp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16832"/>
            <a:ext cx="9144000" cy="360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50270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Plošná aktivita</a:t>
            </a:r>
            <a:endParaRPr lang="cs-CZ" dirty="0"/>
          </a:p>
        </p:txBody>
      </p:sp>
      <p:sp>
        <p:nvSpPr>
          <p:cNvPr id="4" name="Zástupný symbol pro číslo snímku 3"/>
          <p:cNvSpPr>
            <a:spLocks noGrp="1"/>
          </p:cNvSpPr>
          <p:nvPr>
            <p:ph type="sldNum" sz="quarter" idx="12"/>
          </p:nvPr>
        </p:nvSpPr>
        <p:spPr/>
        <p:txBody>
          <a:bodyPr/>
          <a:lstStyle/>
          <a:p>
            <a:pPr>
              <a:defRPr/>
            </a:pPr>
            <a:fld id="{5F21320D-C2F0-44A5-A4B0-24F73A0BC942}" type="slidenum">
              <a:rPr lang="cs-CZ" smtClean="0">
                <a:solidFill>
                  <a:srgbClr val="EAEAEA"/>
                </a:solidFill>
              </a:rPr>
              <a:pPr>
                <a:defRPr/>
              </a:pPr>
              <a:t>26</a:t>
            </a:fld>
            <a:endParaRPr lang="cs-CZ">
              <a:solidFill>
                <a:srgbClr val="EAEAEA"/>
              </a:solidFill>
            </a:endParaRPr>
          </a:p>
        </p:txBody>
      </p:sp>
      <p:pic>
        <p:nvPicPr>
          <p:cNvPr id="7170" name="Picture 2" descr="Z:\Dokumenty\prezentace\2014\Plosna aktivita.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2780928"/>
            <a:ext cx="8763167" cy="2349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5918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Dávka</a:t>
            </a:r>
            <a:endParaRPr lang="cs-CZ" dirty="0"/>
          </a:p>
        </p:txBody>
      </p:sp>
      <p:sp>
        <p:nvSpPr>
          <p:cNvPr id="4" name="Zástupný symbol pro číslo snímku 3"/>
          <p:cNvSpPr>
            <a:spLocks noGrp="1"/>
          </p:cNvSpPr>
          <p:nvPr>
            <p:ph type="sldNum" sz="quarter" idx="12"/>
          </p:nvPr>
        </p:nvSpPr>
        <p:spPr/>
        <p:txBody>
          <a:bodyPr/>
          <a:lstStyle/>
          <a:p>
            <a:pPr>
              <a:defRPr/>
            </a:pPr>
            <a:fld id="{5F21320D-C2F0-44A5-A4B0-24F73A0BC942}" type="slidenum">
              <a:rPr lang="cs-CZ" smtClean="0">
                <a:solidFill>
                  <a:srgbClr val="EAEAEA"/>
                </a:solidFill>
              </a:rPr>
              <a:pPr>
                <a:defRPr/>
              </a:pPr>
              <a:t>27</a:t>
            </a:fld>
            <a:endParaRPr lang="cs-CZ">
              <a:solidFill>
                <a:srgbClr val="EAEAEA"/>
              </a:solidFill>
            </a:endParaRPr>
          </a:p>
        </p:txBody>
      </p:sp>
      <p:pic>
        <p:nvPicPr>
          <p:cNvPr id="5123" name="Picture 3" descr="Z:\Dokumenty\prezentace\2014\Davk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707" y="2132856"/>
            <a:ext cx="8961293" cy="3266678"/>
          </a:xfrm>
          <a:prstGeom prst="rect">
            <a:avLst/>
          </a:prstGeom>
          <a:noFill/>
          <a:extLst>
            <a:ext uri="{909E8E84-426E-40DD-AFC4-6F175D3DCCD1}">
              <a14:hiddenFill xmlns:a14="http://schemas.microsoft.com/office/drawing/2010/main">
                <a:solidFill>
                  <a:srgbClr val="FFFFFF"/>
                </a:solidFill>
              </a14:hiddenFill>
            </a:ext>
          </a:extLst>
        </p:spPr>
      </p:pic>
      <p:sp>
        <p:nvSpPr>
          <p:cNvPr id="5" name="Zástupný symbol pro obsah 4"/>
          <p:cNvSpPr>
            <a:spLocks noGrp="1"/>
          </p:cNvSpPr>
          <p:nvPr>
            <p:ph idx="1"/>
          </p:nvPr>
        </p:nvSpPr>
        <p:spPr/>
        <p:txBody>
          <a:bodyPr/>
          <a:lstStyle/>
          <a:p>
            <a:endParaRPr lang="cs-CZ" dirty="0"/>
          </a:p>
        </p:txBody>
      </p:sp>
    </p:spTree>
    <p:extLst>
      <p:ext uri="{BB962C8B-B14F-4D97-AF65-F5344CB8AC3E}">
        <p14:creationId xmlns:p14="http://schemas.microsoft.com/office/powerpoint/2010/main" val="24243961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Dávkový příkon </a:t>
            </a:r>
            <a:endParaRPr lang="cs-CZ" dirty="0"/>
          </a:p>
        </p:txBody>
      </p:sp>
      <p:sp>
        <p:nvSpPr>
          <p:cNvPr id="4" name="Zástupný symbol pro číslo snímku 3"/>
          <p:cNvSpPr>
            <a:spLocks noGrp="1"/>
          </p:cNvSpPr>
          <p:nvPr>
            <p:ph type="sldNum" sz="quarter" idx="12"/>
          </p:nvPr>
        </p:nvSpPr>
        <p:spPr/>
        <p:txBody>
          <a:bodyPr/>
          <a:lstStyle/>
          <a:p>
            <a:pPr>
              <a:defRPr/>
            </a:pPr>
            <a:fld id="{5F21320D-C2F0-44A5-A4B0-24F73A0BC942}" type="slidenum">
              <a:rPr lang="cs-CZ" smtClean="0">
                <a:solidFill>
                  <a:srgbClr val="EAEAEA"/>
                </a:solidFill>
              </a:rPr>
              <a:pPr>
                <a:defRPr/>
              </a:pPr>
              <a:t>28</a:t>
            </a:fld>
            <a:endParaRPr lang="cs-CZ">
              <a:solidFill>
                <a:srgbClr val="EAEAEA"/>
              </a:solidFill>
            </a:endParaRPr>
          </a:p>
        </p:txBody>
      </p:sp>
      <p:pic>
        <p:nvPicPr>
          <p:cNvPr id="6146" name="Picture 2" descr="Z:\Dokumenty\prezentace\2014\Davkovy priko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5613" y="2101194"/>
            <a:ext cx="8226425" cy="3492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55489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2"/>
          <p:cNvSpPr txBox="1">
            <a:spLocks noChangeArrowheads="1"/>
          </p:cNvSpPr>
          <p:nvPr/>
        </p:nvSpPr>
        <p:spPr bwMode="auto">
          <a:xfrm>
            <a:off x="323850" y="188913"/>
            <a:ext cx="8496300" cy="579437"/>
          </a:xfrm>
          <a:prstGeom prst="rect">
            <a:avLst/>
          </a:prstGeom>
          <a:noFill/>
          <a:ln w="9525">
            <a:noFill/>
            <a:miter lim="800000"/>
            <a:headEnd/>
            <a:tailEnd/>
          </a:ln>
        </p:spPr>
        <p:txBody>
          <a:bodyPr>
            <a:spAutoFit/>
          </a:bodyPr>
          <a:lstStyle/>
          <a:p>
            <a:pPr marL="342900" indent="-342900" algn="ctr" eaLnBrk="1" hangingPunct="1">
              <a:spcBef>
                <a:spcPct val="50000"/>
              </a:spcBef>
            </a:pPr>
            <a:r>
              <a:rPr lang="cs-CZ" altLang="cs-CZ" sz="3200" b="1">
                <a:solidFill>
                  <a:srgbClr val="FFFF00"/>
                </a:solidFill>
              </a:rPr>
              <a:t>Příklady úrovně ozáření v ČR</a:t>
            </a:r>
          </a:p>
        </p:txBody>
      </p:sp>
      <p:sp>
        <p:nvSpPr>
          <p:cNvPr id="31746" name="Text Box 5"/>
          <p:cNvSpPr txBox="1">
            <a:spLocks noChangeArrowheads="1"/>
          </p:cNvSpPr>
          <p:nvPr/>
        </p:nvSpPr>
        <p:spPr bwMode="auto">
          <a:xfrm>
            <a:off x="2771775" y="6453188"/>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sp>
        <p:nvSpPr>
          <p:cNvPr id="2" name="Lichoběžník 1"/>
          <p:cNvSpPr/>
          <p:nvPr/>
        </p:nvSpPr>
        <p:spPr bwMode="auto">
          <a:xfrm>
            <a:off x="1259632" y="1475100"/>
            <a:ext cx="1224136" cy="4752528"/>
          </a:xfrm>
          <a:prstGeom prst="trapezoid">
            <a:avLst/>
          </a:prstGeom>
          <a:gradFill flip="none" rotWithShape="1">
            <a:gsLst>
              <a:gs pos="100000">
                <a:srgbClr val="5E9EFF"/>
              </a:gs>
              <a:gs pos="20000">
                <a:srgbClr val="85C2FF"/>
              </a:gs>
              <a:gs pos="95000">
                <a:srgbClr val="C4D6EB"/>
              </a:gs>
              <a:gs pos="100000">
                <a:srgbClr val="FFEBFA"/>
              </a:gs>
            </a:gsLst>
            <a:path path="circle">
              <a:fillToRect l="100000" t="100000"/>
            </a:path>
            <a:tileRect r="-100000" b="-100000"/>
          </a:gradFill>
          <a:ln w="9525" cap="flat" cmpd="sng" algn="ctr">
            <a:solidFill>
              <a:schemeClr val="tx2">
                <a:lumMod val="50000"/>
              </a:schemeClr>
            </a:solidFill>
            <a:prstDash val="solid"/>
            <a:round/>
            <a:headEnd type="none" w="med" len="med"/>
            <a:tailEnd type="none" w="med" len="med"/>
          </a:ln>
          <a:effectLst/>
          <a:scene3d>
            <a:camera prst="orthographicFront">
              <a:rot lat="0" lon="0" rev="10800000"/>
            </a:camera>
            <a:lightRig rig="threePt" dir="t"/>
          </a:scene3d>
          <a:extLst/>
        </p:spPr>
        <p:txBody>
          <a:bodyPr>
            <a:spAutoFit/>
          </a:bodyPr>
          <a:lstStyle/>
          <a:p>
            <a:pPr eaLnBrk="1" hangingPunct="1">
              <a:defRPr/>
            </a:pPr>
            <a:endParaRPr lang="cs-CZ" sz="1800" dirty="0">
              <a:solidFill>
                <a:srgbClr val="EAEAEA"/>
              </a:solidFill>
            </a:endParaRPr>
          </a:p>
        </p:txBody>
      </p:sp>
      <p:sp>
        <p:nvSpPr>
          <p:cNvPr id="31748" name="TextovéPole 2"/>
          <p:cNvSpPr txBox="1">
            <a:spLocks noChangeArrowheads="1"/>
          </p:cNvSpPr>
          <p:nvPr/>
        </p:nvSpPr>
        <p:spPr bwMode="auto">
          <a:xfrm>
            <a:off x="1258888" y="908050"/>
            <a:ext cx="1152525" cy="461963"/>
          </a:xfrm>
          <a:prstGeom prst="rect">
            <a:avLst/>
          </a:prstGeom>
          <a:noFill/>
          <a:ln w="9525">
            <a:noFill/>
            <a:miter lim="800000"/>
            <a:headEnd/>
            <a:tailEnd/>
          </a:ln>
        </p:spPr>
        <p:txBody>
          <a:bodyPr>
            <a:spAutoFit/>
          </a:bodyPr>
          <a:lstStyle/>
          <a:p>
            <a:pPr algn="ctr" eaLnBrk="1" hangingPunct="1"/>
            <a:r>
              <a:rPr lang="cs-CZ" sz="2400" b="1">
                <a:solidFill>
                  <a:srgbClr val="FFFF00"/>
                </a:solidFill>
              </a:rPr>
              <a:t>(mSv)</a:t>
            </a:r>
          </a:p>
        </p:txBody>
      </p:sp>
      <p:sp>
        <p:nvSpPr>
          <p:cNvPr id="31749" name="TextovéPole 3"/>
          <p:cNvSpPr txBox="1">
            <a:spLocks noChangeArrowheads="1"/>
          </p:cNvSpPr>
          <p:nvPr/>
        </p:nvSpPr>
        <p:spPr bwMode="auto">
          <a:xfrm>
            <a:off x="1573213" y="1538288"/>
            <a:ext cx="836612" cy="4708525"/>
          </a:xfrm>
          <a:prstGeom prst="rect">
            <a:avLst/>
          </a:prstGeom>
          <a:noFill/>
          <a:ln w="9525">
            <a:noFill/>
            <a:miter lim="800000"/>
            <a:headEnd/>
            <a:tailEnd/>
          </a:ln>
        </p:spPr>
        <p:txBody>
          <a:bodyPr>
            <a:spAutoFit/>
          </a:bodyPr>
          <a:lstStyle/>
          <a:p>
            <a:pPr eaLnBrk="1" hangingPunct="1"/>
            <a:r>
              <a:rPr lang="cs-CZ" sz="2000" b="1">
                <a:solidFill>
                  <a:srgbClr val="003366"/>
                </a:solidFill>
              </a:rPr>
              <a:t>100</a:t>
            </a:r>
          </a:p>
          <a:p>
            <a:pPr eaLnBrk="1" hangingPunct="1"/>
            <a:r>
              <a:rPr lang="cs-CZ" sz="2000" b="1">
                <a:solidFill>
                  <a:srgbClr val="003366"/>
                </a:solidFill>
              </a:rPr>
              <a:t>  50</a:t>
            </a:r>
          </a:p>
          <a:p>
            <a:pPr eaLnBrk="1" hangingPunct="1"/>
            <a:endParaRPr lang="cs-CZ" sz="2000" b="1">
              <a:solidFill>
                <a:srgbClr val="003366"/>
              </a:solidFill>
            </a:endParaRPr>
          </a:p>
          <a:p>
            <a:pPr eaLnBrk="1" hangingPunct="1"/>
            <a:endParaRPr lang="cs-CZ" sz="2000" b="1">
              <a:solidFill>
                <a:srgbClr val="003366"/>
              </a:solidFill>
            </a:endParaRPr>
          </a:p>
          <a:p>
            <a:pPr eaLnBrk="1" hangingPunct="1"/>
            <a:r>
              <a:rPr lang="cs-CZ" sz="2000" b="1">
                <a:solidFill>
                  <a:srgbClr val="003366"/>
                </a:solidFill>
              </a:rPr>
              <a:t>  10</a:t>
            </a:r>
          </a:p>
          <a:p>
            <a:pPr eaLnBrk="1" hangingPunct="1"/>
            <a:endParaRPr lang="cs-CZ" sz="2000" b="1">
              <a:solidFill>
                <a:srgbClr val="003366"/>
              </a:solidFill>
            </a:endParaRPr>
          </a:p>
          <a:p>
            <a:pPr eaLnBrk="1" hangingPunct="1"/>
            <a:endParaRPr lang="cs-CZ" sz="2000" b="1">
              <a:solidFill>
                <a:srgbClr val="003366"/>
              </a:solidFill>
            </a:endParaRPr>
          </a:p>
          <a:p>
            <a:pPr eaLnBrk="1" hangingPunct="1"/>
            <a:endParaRPr lang="cs-CZ" sz="2000" b="1">
              <a:solidFill>
                <a:srgbClr val="003366"/>
              </a:solidFill>
            </a:endParaRPr>
          </a:p>
          <a:p>
            <a:pPr eaLnBrk="1" hangingPunct="1"/>
            <a:r>
              <a:rPr lang="cs-CZ" sz="2000" b="1">
                <a:solidFill>
                  <a:srgbClr val="003366"/>
                </a:solidFill>
              </a:rPr>
              <a:t>  1</a:t>
            </a:r>
          </a:p>
          <a:p>
            <a:pPr eaLnBrk="1" hangingPunct="1"/>
            <a:endParaRPr lang="cs-CZ" sz="2000" b="1">
              <a:solidFill>
                <a:srgbClr val="003366"/>
              </a:solidFill>
            </a:endParaRPr>
          </a:p>
          <a:p>
            <a:pPr eaLnBrk="1" hangingPunct="1"/>
            <a:endParaRPr lang="cs-CZ" sz="2000" b="1">
              <a:solidFill>
                <a:srgbClr val="003366"/>
              </a:solidFill>
            </a:endParaRPr>
          </a:p>
          <a:p>
            <a:pPr eaLnBrk="1" hangingPunct="1"/>
            <a:endParaRPr lang="cs-CZ" sz="2000" b="1">
              <a:solidFill>
                <a:srgbClr val="003366"/>
              </a:solidFill>
            </a:endParaRPr>
          </a:p>
          <a:p>
            <a:pPr eaLnBrk="1" hangingPunct="1"/>
            <a:r>
              <a:rPr lang="cs-CZ" sz="2000" b="1">
                <a:solidFill>
                  <a:srgbClr val="003366"/>
                </a:solidFill>
              </a:rPr>
              <a:t>0,1</a:t>
            </a:r>
          </a:p>
          <a:p>
            <a:pPr eaLnBrk="1" hangingPunct="1"/>
            <a:endParaRPr lang="cs-CZ" sz="2000" b="1">
              <a:solidFill>
                <a:srgbClr val="003366"/>
              </a:solidFill>
            </a:endParaRPr>
          </a:p>
          <a:p>
            <a:pPr eaLnBrk="1" hangingPunct="1"/>
            <a:r>
              <a:rPr lang="cs-CZ" sz="2000" b="1">
                <a:solidFill>
                  <a:srgbClr val="003366"/>
                </a:solidFill>
              </a:rPr>
              <a:t>0,02</a:t>
            </a:r>
          </a:p>
        </p:txBody>
      </p:sp>
      <p:sp>
        <p:nvSpPr>
          <p:cNvPr id="5" name="Zaoblený obdélníkový popisek 4"/>
          <p:cNvSpPr/>
          <p:nvPr/>
        </p:nvSpPr>
        <p:spPr bwMode="auto">
          <a:xfrm>
            <a:off x="4643438" y="5819775"/>
            <a:ext cx="3162300" cy="407988"/>
          </a:xfrm>
          <a:prstGeom prst="wedgeRoundRectCallout">
            <a:avLst>
              <a:gd name="adj1" fmla="val -123924"/>
              <a:gd name="adj2" fmla="val 2605"/>
              <a:gd name="adj3" fmla="val 16667"/>
            </a:avLst>
          </a:prstGeom>
          <a:noFill/>
          <a:ln w="25400" cap="flat" cmpd="sng" algn="ctr">
            <a:solidFill>
              <a:schemeClr val="accent1">
                <a:lumMod val="60000"/>
                <a:lumOff val="40000"/>
              </a:schemeClr>
            </a:solidFill>
            <a:prstDash val="solid"/>
            <a:round/>
            <a:headEnd type="none" w="med" len="med"/>
            <a:tailEnd type="none" w="med" len="med"/>
          </a:ln>
          <a:effectLst/>
          <a:extLst/>
        </p:spPr>
        <p:txBody>
          <a:bodyPr>
            <a:spAutoFit/>
          </a:bodyPr>
          <a:lstStyle/>
          <a:p>
            <a:pPr eaLnBrk="1" hangingPunct="1">
              <a:defRPr/>
            </a:pPr>
            <a:r>
              <a:rPr lang="cs-CZ" sz="1800" b="1" dirty="0">
                <a:solidFill>
                  <a:srgbClr val="F8F8F8"/>
                </a:solidFill>
              </a:rPr>
              <a:t>jeden rtg </a:t>
            </a:r>
            <a:r>
              <a:rPr lang="cs-CZ" sz="1800" b="1" dirty="0">
                <a:solidFill>
                  <a:srgbClr val="FFFF00"/>
                </a:solidFill>
              </a:rPr>
              <a:t>snímek hrudníku</a:t>
            </a:r>
          </a:p>
        </p:txBody>
      </p:sp>
      <p:sp>
        <p:nvSpPr>
          <p:cNvPr id="31751" name="Zaoblený obdélníkový popisek 12"/>
          <p:cNvSpPr>
            <a:spLocks noChangeArrowheads="1"/>
          </p:cNvSpPr>
          <p:nvPr/>
        </p:nvSpPr>
        <p:spPr bwMode="auto">
          <a:xfrm>
            <a:off x="3995738" y="908050"/>
            <a:ext cx="4752975" cy="1022350"/>
          </a:xfrm>
          <a:prstGeom prst="wedgeRoundRectCallout">
            <a:avLst>
              <a:gd name="adj1" fmla="val -76185"/>
              <a:gd name="adj2" fmla="val 45139"/>
              <a:gd name="adj3" fmla="val 16667"/>
            </a:avLst>
          </a:prstGeom>
          <a:noFill/>
          <a:ln w="25400" algn="ctr">
            <a:solidFill>
              <a:srgbClr val="FF0000"/>
            </a:solidFill>
            <a:round/>
            <a:headEnd/>
            <a:tailEnd/>
          </a:ln>
        </p:spPr>
        <p:txBody>
          <a:bodyPr>
            <a:spAutoFit/>
          </a:bodyPr>
          <a:lstStyle/>
          <a:p>
            <a:pPr eaLnBrk="1" hangingPunct="1"/>
            <a:r>
              <a:rPr lang="cs-CZ" sz="1800" b="1">
                <a:solidFill>
                  <a:srgbClr val="FFFF00"/>
                </a:solidFill>
              </a:rPr>
              <a:t>Limity ozáření pro radiační pracovníky:</a:t>
            </a:r>
          </a:p>
          <a:p>
            <a:pPr eaLnBrk="1" hangingPunct="1"/>
            <a:r>
              <a:rPr lang="cs-CZ" sz="1800" b="1">
                <a:solidFill>
                  <a:srgbClr val="F8F8F8"/>
                </a:solidFill>
              </a:rPr>
              <a:t>100 mSv </a:t>
            </a:r>
            <a:r>
              <a:rPr lang="cs-CZ" sz="1800">
                <a:solidFill>
                  <a:srgbClr val="F8F8F8"/>
                </a:solidFill>
              </a:rPr>
              <a:t>za 5 po sobě jdoucích roků a</a:t>
            </a:r>
          </a:p>
          <a:p>
            <a:pPr eaLnBrk="1" hangingPunct="1"/>
            <a:r>
              <a:rPr lang="cs-CZ" sz="1800" b="1">
                <a:solidFill>
                  <a:srgbClr val="F8F8F8"/>
                </a:solidFill>
              </a:rPr>
              <a:t>50 mSv/rok</a:t>
            </a:r>
          </a:p>
        </p:txBody>
      </p:sp>
      <p:sp>
        <p:nvSpPr>
          <p:cNvPr id="31752" name="Pravá složená závorka 5"/>
          <p:cNvSpPr>
            <a:spLocks/>
          </p:cNvSpPr>
          <p:nvPr/>
        </p:nvSpPr>
        <p:spPr bwMode="auto">
          <a:xfrm>
            <a:off x="2484438" y="1614488"/>
            <a:ext cx="215900" cy="506412"/>
          </a:xfrm>
          <a:prstGeom prst="rightBrace">
            <a:avLst>
              <a:gd name="adj1" fmla="val 8340"/>
              <a:gd name="adj2" fmla="val 50000"/>
            </a:avLst>
          </a:prstGeom>
          <a:noFill/>
          <a:ln w="15875" algn="ctr">
            <a:solidFill>
              <a:srgbClr val="F8F8F8"/>
            </a:solidFill>
            <a:round/>
            <a:headEnd/>
            <a:tailEnd/>
          </a:ln>
        </p:spPr>
        <p:txBody>
          <a:bodyPr>
            <a:spAutoFit/>
          </a:bodyPr>
          <a:lstStyle/>
          <a:p>
            <a:pPr eaLnBrk="1" hangingPunct="1"/>
            <a:endParaRPr lang="en-US" sz="1800">
              <a:solidFill>
                <a:srgbClr val="EAEAEA"/>
              </a:solidFill>
            </a:endParaRPr>
          </a:p>
        </p:txBody>
      </p:sp>
      <p:sp>
        <p:nvSpPr>
          <p:cNvPr id="31753" name="Zaoblený obdélníkový popisek 14"/>
          <p:cNvSpPr>
            <a:spLocks noChangeArrowheads="1"/>
          </p:cNvSpPr>
          <p:nvPr/>
        </p:nvSpPr>
        <p:spPr bwMode="auto">
          <a:xfrm>
            <a:off x="4427538" y="4581525"/>
            <a:ext cx="3889375" cy="1020763"/>
          </a:xfrm>
          <a:prstGeom prst="wedgeRoundRectCallout">
            <a:avLst>
              <a:gd name="adj1" fmla="val -103088"/>
              <a:gd name="adj2" fmla="val -94250"/>
              <a:gd name="adj3" fmla="val 16667"/>
            </a:avLst>
          </a:prstGeom>
          <a:noFill/>
          <a:ln w="25400" algn="ctr">
            <a:solidFill>
              <a:srgbClr val="FFCC66"/>
            </a:solidFill>
            <a:round/>
            <a:headEnd/>
            <a:tailEnd/>
          </a:ln>
        </p:spPr>
        <p:txBody>
          <a:bodyPr>
            <a:spAutoFit/>
          </a:bodyPr>
          <a:lstStyle/>
          <a:p>
            <a:pPr eaLnBrk="1" hangingPunct="1"/>
            <a:r>
              <a:rPr lang="cs-CZ" sz="1800" b="1">
                <a:solidFill>
                  <a:srgbClr val="F8F8F8"/>
                </a:solidFill>
              </a:rPr>
              <a:t>1,2 mSv/rok </a:t>
            </a:r>
            <a:r>
              <a:rPr lang="cs-CZ" sz="1800" b="1">
                <a:solidFill>
                  <a:srgbClr val="FFFF00"/>
                </a:solidFill>
              </a:rPr>
              <a:t>od kosmického a zemského záření na volném terénu</a:t>
            </a:r>
            <a:r>
              <a:rPr lang="cs-CZ" sz="1800">
                <a:solidFill>
                  <a:srgbClr val="FFFF00"/>
                </a:solidFill>
              </a:rPr>
              <a:t> </a:t>
            </a:r>
            <a:r>
              <a:rPr lang="cs-CZ" sz="1800">
                <a:solidFill>
                  <a:srgbClr val="F8F8F8"/>
                </a:solidFill>
              </a:rPr>
              <a:t>(průměrně 0,14 </a:t>
            </a:r>
            <a:r>
              <a:rPr lang="cs-CZ" sz="1800">
                <a:solidFill>
                  <a:srgbClr val="F8F8F8"/>
                </a:solidFill>
                <a:sym typeface="Symbol" pitchFamily="18" charset="2"/>
              </a:rPr>
              <a:t>Sv/h)</a:t>
            </a:r>
            <a:endParaRPr lang="cs-CZ" sz="1800">
              <a:solidFill>
                <a:srgbClr val="F8F8F8"/>
              </a:solidFill>
            </a:endParaRPr>
          </a:p>
        </p:txBody>
      </p:sp>
      <p:sp>
        <p:nvSpPr>
          <p:cNvPr id="31754" name="Zaoblený obdélníkový popisek 15"/>
          <p:cNvSpPr>
            <a:spLocks noChangeArrowheads="1"/>
          </p:cNvSpPr>
          <p:nvPr/>
        </p:nvSpPr>
        <p:spPr bwMode="auto">
          <a:xfrm>
            <a:off x="4108450" y="3141663"/>
            <a:ext cx="4605338" cy="1327150"/>
          </a:xfrm>
          <a:prstGeom prst="wedgeRoundRectCallout">
            <a:avLst>
              <a:gd name="adj1" fmla="val -87458"/>
              <a:gd name="adj2" fmla="val -7370"/>
              <a:gd name="adj3" fmla="val 16667"/>
            </a:avLst>
          </a:prstGeom>
          <a:noFill/>
          <a:ln w="25400" algn="ctr">
            <a:solidFill>
              <a:srgbClr val="FFC000"/>
            </a:solidFill>
            <a:round/>
            <a:headEnd/>
            <a:tailEnd/>
          </a:ln>
        </p:spPr>
        <p:txBody>
          <a:bodyPr>
            <a:spAutoFit/>
          </a:bodyPr>
          <a:lstStyle/>
          <a:p>
            <a:pPr eaLnBrk="1" hangingPunct="1"/>
            <a:r>
              <a:rPr lang="cs-CZ" sz="1800" b="1">
                <a:solidFill>
                  <a:srgbClr val="F8F8F8"/>
                </a:solidFill>
              </a:rPr>
              <a:t>3,2 mSv/rok </a:t>
            </a:r>
            <a:r>
              <a:rPr lang="cs-CZ" sz="1800" b="1">
                <a:solidFill>
                  <a:srgbClr val="FFFF00"/>
                </a:solidFill>
              </a:rPr>
              <a:t>celkem od přírodního ozáření</a:t>
            </a:r>
            <a:r>
              <a:rPr lang="cs-CZ" sz="1800" b="1">
                <a:solidFill>
                  <a:srgbClr val="F8F8F8"/>
                </a:solidFill>
              </a:rPr>
              <a:t> </a:t>
            </a:r>
            <a:r>
              <a:rPr lang="cs-CZ" sz="1800">
                <a:solidFill>
                  <a:srgbClr val="F8F8F8"/>
                </a:solidFill>
              </a:rPr>
              <a:t>(kosmické a zemské záření, přírodní radionuklidy v potravinách, radon v domech)</a:t>
            </a:r>
          </a:p>
        </p:txBody>
      </p:sp>
      <p:sp>
        <p:nvSpPr>
          <p:cNvPr id="17" name="Zaoblený obdélníkový popisek 16"/>
          <p:cNvSpPr/>
          <p:nvPr/>
        </p:nvSpPr>
        <p:spPr bwMode="auto">
          <a:xfrm>
            <a:off x="4108450" y="2205038"/>
            <a:ext cx="3697288" cy="407987"/>
          </a:xfrm>
          <a:prstGeom prst="wedgeRoundRectCallout">
            <a:avLst>
              <a:gd name="adj1" fmla="val -89855"/>
              <a:gd name="adj2" fmla="val 179854"/>
              <a:gd name="adj3" fmla="val 16667"/>
            </a:avLst>
          </a:prstGeom>
          <a:noFill/>
          <a:ln w="25400" cap="flat" cmpd="sng" algn="ctr">
            <a:solidFill>
              <a:schemeClr val="accent1">
                <a:lumMod val="60000"/>
                <a:lumOff val="40000"/>
              </a:schemeClr>
            </a:solidFill>
            <a:prstDash val="solid"/>
            <a:round/>
            <a:headEnd type="none" w="med" len="med"/>
            <a:tailEnd type="none" w="med" len="med"/>
          </a:ln>
          <a:effectLst/>
          <a:extLst/>
        </p:spPr>
        <p:txBody>
          <a:bodyPr>
            <a:spAutoFit/>
          </a:bodyPr>
          <a:lstStyle/>
          <a:p>
            <a:pPr eaLnBrk="1" hangingPunct="1">
              <a:defRPr/>
            </a:pPr>
            <a:r>
              <a:rPr lang="cs-CZ" sz="1800" b="1" dirty="0">
                <a:solidFill>
                  <a:srgbClr val="FFFF00"/>
                </a:solidFill>
              </a:rPr>
              <a:t>CT vyšetření hrudníku</a:t>
            </a:r>
          </a:p>
        </p:txBody>
      </p:sp>
      <p:sp>
        <p:nvSpPr>
          <p:cNvPr id="31756" name="Pravá složená závorka 17"/>
          <p:cNvSpPr>
            <a:spLocks/>
          </p:cNvSpPr>
          <p:nvPr/>
        </p:nvSpPr>
        <p:spPr bwMode="auto">
          <a:xfrm>
            <a:off x="2411413" y="2887663"/>
            <a:ext cx="152400" cy="506412"/>
          </a:xfrm>
          <a:prstGeom prst="rightBrace">
            <a:avLst>
              <a:gd name="adj1" fmla="val 8338"/>
              <a:gd name="adj2" fmla="val 50000"/>
            </a:avLst>
          </a:prstGeom>
          <a:noFill/>
          <a:ln w="15875" algn="ctr">
            <a:solidFill>
              <a:srgbClr val="F8F8F8"/>
            </a:solidFill>
            <a:round/>
            <a:headEnd/>
            <a:tailEnd/>
          </a:ln>
        </p:spPr>
        <p:txBody>
          <a:bodyPr>
            <a:spAutoFit/>
          </a:bodyPr>
          <a:lstStyle/>
          <a:p>
            <a:pPr eaLnBrk="1" hangingPunct="1"/>
            <a:endParaRPr lang="en-US" sz="1800">
              <a:solidFill>
                <a:srgbClr val="EAEAEA"/>
              </a:solidFill>
            </a:endParaRPr>
          </a:p>
        </p:txBody>
      </p:sp>
      <p:sp>
        <p:nvSpPr>
          <p:cNvPr id="14" name="Zástupný symbol pro číslo snímku 4"/>
          <p:cNvSpPr>
            <a:spLocks noGrp="1"/>
          </p:cNvSpPr>
          <p:nvPr>
            <p:ph type="sldNum" sz="quarter" idx="12"/>
          </p:nvPr>
        </p:nvSpPr>
        <p:spPr/>
        <p:txBody>
          <a:bodyPr/>
          <a:lstStyle/>
          <a:p>
            <a:pPr>
              <a:defRPr/>
            </a:pPr>
            <a:fld id="{30DAE0CD-844E-49C2-803D-B203D1E9E15B}" type="slidenum">
              <a:rPr lang="cs-CZ" smtClean="0">
                <a:solidFill>
                  <a:srgbClr val="EAEAEA"/>
                </a:solidFill>
              </a:rPr>
              <a:pPr>
                <a:defRPr/>
              </a:pPr>
              <a:t>29</a:t>
            </a:fld>
            <a:endParaRPr lang="cs-CZ" dirty="0">
              <a:solidFill>
                <a:srgbClr val="EAEAEA"/>
              </a:solidFill>
            </a:endParaRPr>
          </a:p>
        </p:txBody>
      </p:sp>
    </p:spTree>
    <p:extLst>
      <p:ext uri="{BB962C8B-B14F-4D97-AF65-F5344CB8AC3E}">
        <p14:creationId xmlns:p14="http://schemas.microsoft.com/office/powerpoint/2010/main" val="241172130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3600" dirty="0" smtClean="0"/>
              <a:t>Závěry a úkoly cvičení ZÓNA 2017</a:t>
            </a:r>
            <a:endParaRPr lang="cs-CZ" sz="3600" dirty="0"/>
          </a:p>
        </p:txBody>
      </p:sp>
      <p:sp>
        <p:nvSpPr>
          <p:cNvPr id="3" name="Zástupný symbol pro obsah 2"/>
          <p:cNvSpPr>
            <a:spLocks noGrp="1"/>
          </p:cNvSpPr>
          <p:nvPr>
            <p:ph idx="1"/>
          </p:nvPr>
        </p:nvSpPr>
        <p:spPr/>
        <p:txBody>
          <a:bodyPr/>
          <a:lstStyle/>
          <a:p>
            <a:pPr marL="0" indent="0">
              <a:buNone/>
            </a:pPr>
            <a:r>
              <a:rPr lang="cs-CZ" i="1" dirty="0"/>
              <a:t>Provést metodickou přípravu členů krizových štábů Jihočeského kraje, Jihomoravského kraje, Kraje Vysočina a složek IZS v těchto krajích v </a:t>
            </a:r>
            <a:r>
              <a:rPr lang="cs-CZ" i="1" dirty="0" smtClean="0"/>
              <a:t>oblasti</a:t>
            </a:r>
            <a:r>
              <a:rPr lang="cs-CZ" dirty="0"/>
              <a:t> </a:t>
            </a:r>
            <a:r>
              <a:rPr lang="cs-CZ" i="1" dirty="0" smtClean="0"/>
              <a:t>radiační </a:t>
            </a:r>
            <a:r>
              <a:rPr lang="cs-CZ" i="1" dirty="0"/>
              <a:t>ochrany. Rozsah a náplň přípravy bude vycházet ze závěrů projednání uvedeného v bodě </a:t>
            </a:r>
            <a:r>
              <a:rPr lang="cs-CZ" i="1" dirty="0" smtClean="0"/>
              <a:t>8 – proběhlo 28.2.2018 pod vedením GŘ HZS. </a:t>
            </a:r>
            <a:r>
              <a:rPr lang="cs-CZ" i="1" dirty="0"/>
              <a:t> </a:t>
            </a:r>
            <a:endParaRPr lang="cs-CZ" dirty="0"/>
          </a:p>
          <a:p>
            <a:endParaRPr lang="cs-CZ" dirty="0"/>
          </a:p>
        </p:txBody>
      </p:sp>
      <p:sp>
        <p:nvSpPr>
          <p:cNvPr id="4" name="Zástupný symbol pro číslo snímku 3"/>
          <p:cNvSpPr>
            <a:spLocks noGrp="1"/>
          </p:cNvSpPr>
          <p:nvPr>
            <p:ph type="sldNum" sz="quarter" idx="12"/>
          </p:nvPr>
        </p:nvSpPr>
        <p:spPr/>
        <p:txBody>
          <a:bodyPr/>
          <a:lstStyle/>
          <a:p>
            <a:pPr>
              <a:defRPr/>
            </a:pPr>
            <a:fld id="{812674A2-D3C7-4E0C-A4CD-A326F239CD40}" type="slidenum">
              <a:rPr lang="cs-CZ" altLang="cs-CZ" smtClean="0"/>
              <a:pPr>
                <a:defRPr/>
              </a:pPr>
              <a:t>3</a:t>
            </a:fld>
            <a:endParaRPr lang="cs-CZ" altLang="cs-CZ"/>
          </a:p>
        </p:txBody>
      </p:sp>
    </p:spTree>
    <p:extLst>
      <p:ext uri="{BB962C8B-B14F-4D97-AF65-F5344CB8AC3E}">
        <p14:creationId xmlns:p14="http://schemas.microsoft.com/office/powerpoint/2010/main" val="36459539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8313" y="260350"/>
            <a:ext cx="8226425" cy="792163"/>
          </a:xfrm>
        </p:spPr>
        <p:txBody>
          <a:bodyPr/>
          <a:lstStyle/>
          <a:p>
            <a:pPr>
              <a:defRPr/>
            </a:pPr>
            <a:r>
              <a:rPr lang="cs-CZ" sz="3200" b="1" dirty="0">
                <a:solidFill>
                  <a:srgbClr val="FFFF00"/>
                </a:solidFill>
                <a:effectLst/>
                <a:cs typeface="Arial" panose="020B0604020202020204" pitchFamily="34" charset="0"/>
              </a:rPr>
              <a:t>Co</a:t>
            </a:r>
            <a:r>
              <a:rPr lang="cs-CZ" dirty="0" smtClean="0"/>
              <a:t> </a:t>
            </a:r>
            <a:r>
              <a:rPr lang="cs-CZ" sz="3200" b="1" dirty="0">
                <a:solidFill>
                  <a:srgbClr val="FFFF00"/>
                </a:solidFill>
                <a:effectLst/>
                <a:cs typeface="Arial" panose="020B0604020202020204" pitchFamily="34" charset="0"/>
              </a:rPr>
              <a:t>je běžné?</a:t>
            </a:r>
          </a:p>
        </p:txBody>
      </p:sp>
      <p:sp>
        <p:nvSpPr>
          <p:cNvPr id="3" name="Zástupný symbol pro obsah 2"/>
          <p:cNvSpPr>
            <a:spLocks noGrp="1"/>
          </p:cNvSpPr>
          <p:nvPr>
            <p:ph idx="1"/>
          </p:nvPr>
        </p:nvSpPr>
        <p:spPr>
          <a:xfrm>
            <a:off x="468313" y="1844675"/>
            <a:ext cx="8226425" cy="3313113"/>
          </a:xfrm>
        </p:spPr>
        <p:txBody>
          <a:bodyPr/>
          <a:lstStyle/>
          <a:p>
            <a:pPr marL="0" indent="0" algn="ctr">
              <a:buFont typeface="Wingdings" pitchFamily="2" charset="2"/>
              <a:buNone/>
              <a:defRPr/>
            </a:pPr>
            <a:r>
              <a:rPr lang="cs-CZ" b="1" dirty="0" smtClean="0">
                <a:solidFill>
                  <a:srgbClr val="FFFF00"/>
                </a:solidFill>
                <a:effectLst/>
                <a:cs typeface="Arial" panose="020B0604020202020204" pitchFamily="34" charset="0"/>
              </a:rPr>
              <a:t>Dávkový příkon 1 m nad volným terénem v ČR </a:t>
            </a:r>
            <a:r>
              <a:rPr lang="cs-CZ" sz="2800" dirty="0" smtClean="0">
                <a:solidFill>
                  <a:srgbClr val="F8F8F8"/>
                </a:solidFill>
                <a:effectLst/>
                <a:cs typeface="Arial" panose="020B0604020202020204" pitchFamily="34" charset="0"/>
              </a:rPr>
              <a:t>(různě velký podle místa)</a:t>
            </a:r>
          </a:p>
          <a:p>
            <a:pPr marL="0" indent="0" algn="ctr">
              <a:buFont typeface="Wingdings" pitchFamily="2" charset="2"/>
              <a:buNone/>
              <a:defRPr/>
            </a:pPr>
            <a:r>
              <a:rPr lang="cs-CZ" sz="4400" b="1" dirty="0" smtClean="0">
                <a:solidFill>
                  <a:srgbClr val="FFFF00"/>
                </a:solidFill>
                <a:effectLst>
                  <a:outerShdw blurRad="38100" dist="38100" dir="2700000" algn="tl">
                    <a:srgbClr val="000000">
                      <a:alpha val="43137"/>
                    </a:srgbClr>
                  </a:outerShdw>
                </a:effectLst>
                <a:cs typeface="Arial" panose="020B0604020202020204" pitchFamily="34" charset="0"/>
              </a:rPr>
              <a:t>0,1 – 0,3 </a:t>
            </a:r>
            <a:r>
              <a:rPr lang="cs-CZ" sz="4400" b="1" dirty="0" err="1" smtClean="0">
                <a:solidFill>
                  <a:srgbClr val="FFFF00"/>
                </a:solidFill>
                <a:effectLst>
                  <a:outerShdw blurRad="38100" dist="38100" dir="2700000" algn="tl">
                    <a:srgbClr val="000000">
                      <a:alpha val="43137"/>
                    </a:srgbClr>
                  </a:outerShdw>
                </a:effectLst>
                <a:cs typeface="Arial" panose="020B0604020202020204" pitchFamily="34" charset="0"/>
              </a:rPr>
              <a:t>mikroSv</a:t>
            </a:r>
            <a:r>
              <a:rPr lang="cs-CZ" sz="4400" b="1" dirty="0" smtClean="0">
                <a:solidFill>
                  <a:srgbClr val="FFFF00"/>
                </a:solidFill>
                <a:effectLst>
                  <a:outerShdw blurRad="38100" dist="38100" dir="2700000" algn="tl">
                    <a:srgbClr val="000000">
                      <a:alpha val="43137"/>
                    </a:srgbClr>
                  </a:outerShdw>
                </a:effectLst>
                <a:cs typeface="Arial" panose="020B0604020202020204" pitchFamily="34" charset="0"/>
              </a:rPr>
              <a:t>/h </a:t>
            </a:r>
          </a:p>
          <a:p>
            <a:pPr marL="0" indent="0">
              <a:buFont typeface="Wingdings" pitchFamily="2" charset="2"/>
              <a:buNone/>
              <a:defRPr/>
            </a:pPr>
            <a:r>
              <a:rPr lang="cs-CZ" sz="3600" dirty="0" smtClean="0">
                <a:effectLst/>
                <a:cs typeface="Arial" panose="020B0604020202020204" pitchFamily="34" charset="0"/>
              </a:rPr>
              <a:t>		</a:t>
            </a:r>
            <a:r>
              <a:rPr lang="cs-CZ" dirty="0" smtClean="0">
                <a:solidFill>
                  <a:srgbClr val="F8F8F8"/>
                </a:solidFill>
                <a:effectLst/>
                <a:cs typeface="Arial" panose="020B0604020202020204" pitchFamily="34" charset="0"/>
              </a:rPr>
              <a:t>(100 – 300 </a:t>
            </a:r>
            <a:r>
              <a:rPr lang="cs-CZ" dirty="0" err="1" smtClean="0">
                <a:solidFill>
                  <a:srgbClr val="F8F8F8"/>
                </a:solidFill>
                <a:effectLst/>
                <a:cs typeface="Arial" panose="020B0604020202020204" pitchFamily="34" charset="0"/>
              </a:rPr>
              <a:t>nanoSv</a:t>
            </a:r>
            <a:r>
              <a:rPr lang="cs-CZ" dirty="0" smtClean="0">
                <a:solidFill>
                  <a:srgbClr val="F8F8F8"/>
                </a:solidFill>
                <a:effectLst/>
                <a:cs typeface="Arial" panose="020B0604020202020204" pitchFamily="34" charset="0"/>
              </a:rPr>
              <a:t> /h)</a:t>
            </a:r>
          </a:p>
          <a:p>
            <a:pPr marL="0" indent="0">
              <a:buFont typeface="Wingdings" pitchFamily="2" charset="2"/>
              <a:buNone/>
              <a:defRPr/>
            </a:pPr>
            <a:endParaRPr lang="cs-CZ" sz="3600" b="1" dirty="0" smtClean="0">
              <a:effectLst/>
              <a:cs typeface="Arial" panose="020B0604020202020204" pitchFamily="34" charset="0"/>
            </a:endParaRPr>
          </a:p>
          <a:p>
            <a:pPr marL="0" indent="0" algn="ctr">
              <a:buFont typeface="Wingdings" pitchFamily="2" charset="2"/>
              <a:buNone/>
              <a:defRPr/>
            </a:pPr>
            <a:r>
              <a:rPr lang="cs-CZ" sz="3600" dirty="0" smtClean="0">
                <a:solidFill>
                  <a:srgbClr val="F8F8F8"/>
                </a:solidFill>
                <a:effectLst/>
                <a:cs typeface="Arial" panose="020B0604020202020204" pitchFamily="34" charset="0"/>
              </a:rPr>
              <a:t>… odpovídá asi 1mSv za rok </a:t>
            </a:r>
            <a:endParaRPr lang="cs-CZ" sz="3600" dirty="0">
              <a:solidFill>
                <a:srgbClr val="F8F8F8"/>
              </a:solidFill>
              <a:effectLst/>
              <a:cs typeface="Arial" panose="020B0604020202020204" pitchFamily="34" charset="0"/>
            </a:endParaRPr>
          </a:p>
        </p:txBody>
      </p:sp>
      <p:sp>
        <p:nvSpPr>
          <p:cNvPr id="6" name="Zástupný symbol pro číslo snímku 5"/>
          <p:cNvSpPr>
            <a:spLocks noGrp="1"/>
          </p:cNvSpPr>
          <p:nvPr>
            <p:ph type="sldNum" sz="quarter" idx="12"/>
          </p:nvPr>
        </p:nvSpPr>
        <p:spPr/>
        <p:txBody>
          <a:bodyPr/>
          <a:lstStyle/>
          <a:p>
            <a:pPr>
              <a:defRPr/>
            </a:pPr>
            <a:fld id="{B2F19C9A-6ACC-4661-B156-EE7558E602B0}" type="slidenum">
              <a:rPr lang="cs-CZ" smtClean="0">
                <a:solidFill>
                  <a:srgbClr val="EAEAEA"/>
                </a:solidFill>
              </a:rPr>
              <a:pPr>
                <a:defRPr/>
              </a:pPr>
              <a:t>30</a:t>
            </a:fld>
            <a:endParaRPr lang="cs-CZ">
              <a:solidFill>
                <a:srgbClr val="EAEAEA"/>
              </a:solidFill>
            </a:endParaRPr>
          </a:p>
        </p:txBody>
      </p:sp>
      <p:sp>
        <p:nvSpPr>
          <p:cNvPr id="33796" name="Text Box 5"/>
          <p:cNvSpPr txBox="1">
            <a:spLocks noChangeArrowheads="1"/>
          </p:cNvSpPr>
          <p:nvPr/>
        </p:nvSpPr>
        <p:spPr bwMode="auto">
          <a:xfrm>
            <a:off x="2678113" y="6335713"/>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spTree>
    <p:extLst>
      <p:ext uri="{BB962C8B-B14F-4D97-AF65-F5344CB8AC3E}">
        <p14:creationId xmlns:p14="http://schemas.microsoft.com/office/powerpoint/2010/main" val="357169876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Nadpis 1"/>
          <p:cNvSpPr>
            <a:spLocks noGrp="1"/>
          </p:cNvSpPr>
          <p:nvPr>
            <p:ph type="title"/>
          </p:nvPr>
        </p:nvSpPr>
        <p:spPr>
          <a:xfrm>
            <a:off x="455613" y="333375"/>
            <a:ext cx="8226425" cy="647700"/>
          </a:xfrm>
        </p:spPr>
        <p:txBody>
          <a:bodyPr/>
          <a:lstStyle/>
          <a:p>
            <a:r>
              <a:rPr lang="cs-CZ" sz="3200" b="1" smtClean="0">
                <a:solidFill>
                  <a:srgbClr val="FFFF00"/>
                </a:solidFill>
                <a:effectLst/>
                <a:cs typeface="Arial" charset="0"/>
              </a:rPr>
              <a:t>Co je regulované</a:t>
            </a:r>
          </a:p>
        </p:txBody>
      </p:sp>
      <p:sp>
        <p:nvSpPr>
          <p:cNvPr id="3" name="Zástupný symbol pro obsah 2"/>
          <p:cNvSpPr>
            <a:spLocks noGrp="1"/>
          </p:cNvSpPr>
          <p:nvPr>
            <p:ph idx="1"/>
          </p:nvPr>
        </p:nvSpPr>
        <p:spPr>
          <a:xfrm>
            <a:off x="468313" y="1412875"/>
            <a:ext cx="8226425" cy="4710113"/>
          </a:xfrm>
        </p:spPr>
        <p:txBody>
          <a:bodyPr/>
          <a:lstStyle/>
          <a:p>
            <a:pPr marL="0" indent="0" algn="ctr">
              <a:buFont typeface="Wingdings" pitchFamily="2" charset="2"/>
              <a:buNone/>
              <a:defRPr/>
            </a:pPr>
            <a:r>
              <a:rPr lang="cs-CZ" dirty="0">
                <a:solidFill>
                  <a:srgbClr val="FFFF00"/>
                </a:solidFill>
                <a:effectLst/>
                <a:cs typeface="Arial" panose="020B0604020202020204" pitchFamily="34" charset="0"/>
              </a:rPr>
              <a:t>Ozáření obyvatelstva </a:t>
            </a:r>
            <a:r>
              <a:rPr lang="cs-CZ" sz="2800" dirty="0" smtClean="0">
                <a:solidFill>
                  <a:srgbClr val="F8F8F8"/>
                </a:solidFill>
                <a:effectLst/>
                <a:cs typeface="Arial" panose="020B0604020202020204" pitchFamily="34" charset="0"/>
              </a:rPr>
              <a:t>(bez přírodního pozadí a ozáření při vyšetření nebo léčbě) </a:t>
            </a:r>
            <a:endParaRPr lang="cs-CZ" sz="2800" dirty="0">
              <a:solidFill>
                <a:srgbClr val="F8F8F8"/>
              </a:solidFill>
              <a:effectLst/>
              <a:cs typeface="Arial" panose="020B0604020202020204" pitchFamily="34" charset="0"/>
            </a:endParaRPr>
          </a:p>
          <a:p>
            <a:pPr marL="0" indent="0" algn="ctr">
              <a:buFont typeface="Wingdings" pitchFamily="2" charset="2"/>
              <a:buNone/>
              <a:defRPr/>
            </a:pPr>
            <a:r>
              <a:rPr lang="cs-CZ" sz="4800" b="1" dirty="0" smtClean="0">
                <a:solidFill>
                  <a:srgbClr val="FFFF00"/>
                </a:solidFill>
                <a:cs typeface="Arial" panose="020B0604020202020204" pitchFamily="34" charset="0"/>
              </a:rPr>
              <a:t>1 mSv /rok</a:t>
            </a:r>
          </a:p>
          <a:p>
            <a:pPr marL="0" indent="0" algn="ctr">
              <a:buFont typeface="Wingdings" pitchFamily="2" charset="2"/>
              <a:buNone/>
              <a:defRPr/>
            </a:pPr>
            <a:r>
              <a:rPr lang="cs-CZ" sz="2800" dirty="0">
                <a:solidFill>
                  <a:srgbClr val="F8F8F8"/>
                </a:solidFill>
                <a:effectLst/>
                <a:cs typeface="Arial" panose="020B0604020202020204" pitchFamily="34" charset="0"/>
              </a:rPr>
              <a:t>POZOR!! Tato hodnota nereprezentuje hranici mezi bezpečným a nebezpečným !!</a:t>
            </a:r>
          </a:p>
          <a:p>
            <a:pPr marL="0" indent="0" algn="ctr">
              <a:buFont typeface="Wingdings" pitchFamily="2" charset="2"/>
              <a:buNone/>
              <a:defRPr/>
            </a:pPr>
            <a:r>
              <a:rPr lang="cs-CZ" sz="2800" dirty="0">
                <a:solidFill>
                  <a:srgbClr val="F8F8F8"/>
                </a:solidFill>
                <a:effectLst/>
                <a:cs typeface="Arial" panose="020B0604020202020204" pitchFamily="34" charset="0"/>
              </a:rPr>
              <a:t>Slouží pouze pro stanovení rozumně dosažitelné míry radiační ochrany při plánovaných činnostech se zdroji </a:t>
            </a:r>
            <a:r>
              <a:rPr lang="cs-CZ" sz="2800" dirty="0" smtClean="0">
                <a:solidFill>
                  <a:srgbClr val="F8F8F8"/>
                </a:solidFill>
                <a:effectLst/>
                <a:cs typeface="Arial" panose="020B0604020202020204" pitchFamily="34" charset="0"/>
              </a:rPr>
              <a:t>záření.</a:t>
            </a:r>
            <a:endParaRPr lang="cs-CZ" sz="2800" dirty="0">
              <a:solidFill>
                <a:srgbClr val="F8F8F8"/>
              </a:solidFill>
              <a:effectLst/>
              <a:cs typeface="Arial" panose="020B0604020202020204" pitchFamily="34" charset="0"/>
            </a:endParaRPr>
          </a:p>
        </p:txBody>
      </p:sp>
      <p:sp>
        <p:nvSpPr>
          <p:cNvPr id="6" name="Zástupný symbol pro číslo snímku 5"/>
          <p:cNvSpPr>
            <a:spLocks noGrp="1"/>
          </p:cNvSpPr>
          <p:nvPr>
            <p:ph type="sldNum" sz="quarter" idx="12"/>
          </p:nvPr>
        </p:nvSpPr>
        <p:spPr/>
        <p:txBody>
          <a:bodyPr/>
          <a:lstStyle/>
          <a:p>
            <a:pPr>
              <a:defRPr/>
            </a:pPr>
            <a:fld id="{9C65351C-EB77-4E65-8A45-B6FD89F76B59}" type="slidenum">
              <a:rPr lang="cs-CZ" smtClean="0">
                <a:solidFill>
                  <a:srgbClr val="EAEAEA"/>
                </a:solidFill>
              </a:rPr>
              <a:pPr>
                <a:defRPr/>
              </a:pPr>
              <a:t>31</a:t>
            </a:fld>
            <a:endParaRPr lang="cs-CZ">
              <a:solidFill>
                <a:srgbClr val="EAEAEA"/>
              </a:solidFill>
            </a:endParaRPr>
          </a:p>
        </p:txBody>
      </p:sp>
      <p:sp>
        <p:nvSpPr>
          <p:cNvPr id="34820" name="Text Box 5"/>
          <p:cNvSpPr txBox="1">
            <a:spLocks noChangeArrowheads="1"/>
          </p:cNvSpPr>
          <p:nvPr/>
        </p:nvSpPr>
        <p:spPr bwMode="auto">
          <a:xfrm>
            <a:off x="2678113" y="6335713"/>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spTree>
    <p:extLst>
      <p:ext uri="{BB962C8B-B14F-4D97-AF65-F5344CB8AC3E}">
        <p14:creationId xmlns:p14="http://schemas.microsoft.com/office/powerpoint/2010/main" val="19885799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Nadpis 1"/>
          <p:cNvSpPr>
            <a:spLocks noGrp="1"/>
          </p:cNvSpPr>
          <p:nvPr>
            <p:ph type="title"/>
          </p:nvPr>
        </p:nvSpPr>
        <p:spPr>
          <a:xfrm>
            <a:off x="468313" y="260350"/>
            <a:ext cx="8226425" cy="720725"/>
          </a:xfrm>
        </p:spPr>
        <p:txBody>
          <a:bodyPr/>
          <a:lstStyle/>
          <a:p>
            <a:r>
              <a:rPr lang="cs-CZ" altLang="cs-CZ" sz="3200" b="1" smtClean="0">
                <a:solidFill>
                  <a:srgbClr val="FFFF00"/>
                </a:solidFill>
                <a:effectLst/>
                <a:cs typeface="Arial" charset="0"/>
              </a:rPr>
              <a:t>Co je ještě přijatelné při nehodách</a:t>
            </a:r>
          </a:p>
        </p:txBody>
      </p:sp>
      <p:sp>
        <p:nvSpPr>
          <p:cNvPr id="3" name="Zástupný symbol pro obsah 2"/>
          <p:cNvSpPr>
            <a:spLocks noGrp="1"/>
          </p:cNvSpPr>
          <p:nvPr>
            <p:ph idx="1"/>
          </p:nvPr>
        </p:nvSpPr>
        <p:spPr>
          <a:xfrm>
            <a:off x="468313" y="1052513"/>
            <a:ext cx="8226425" cy="5065712"/>
          </a:xfrm>
        </p:spPr>
        <p:txBody>
          <a:bodyPr/>
          <a:lstStyle/>
          <a:p>
            <a:pPr marL="0" indent="0" algn="ctr">
              <a:buFont typeface="Wingdings" pitchFamily="2" charset="2"/>
              <a:buNone/>
              <a:defRPr/>
            </a:pPr>
            <a:r>
              <a:rPr lang="cs-CZ" altLang="cs-CZ" sz="3600" b="1" dirty="0" smtClean="0">
                <a:solidFill>
                  <a:srgbClr val="FFFF00"/>
                </a:solidFill>
              </a:rPr>
              <a:t>do 100 mSv</a:t>
            </a:r>
          </a:p>
          <a:p>
            <a:pPr marL="0" indent="0" algn="ctr">
              <a:buFont typeface="Wingdings" pitchFamily="2" charset="2"/>
              <a:buNone/>
              <a:defRPr/>
            </a:pPr>
            <a:r>
              <a:rPr lang="cs-CZ" altLang="cs-CZ" sz="2800" dirty="0" smtClean="0">
                <a:solidFill>
                  <a:srgbClr val="F8F8F8"/>
                </a:solidFill>
                <a:effectLst/>
              </a:rPr>
              <a:t>základní hodnota pro rozhodování o opatřeních pro obyvatele i záchranáře</a:t>
            </a:r>
          </a:p>
          <a:p>
            <a:pPr marL="0" indent="0" algn="ctr">
              <a:buFont typeface="Wingdings" pitchFamily="2" charset="2"/>
              <a:buNone/>
              <a:defRPr/>
            </a:pPr>
            <a:endParaRPr lang="cs-CZ" altLang="cs-CZ" sz="2800" dirty="0" smtClean="0">
              <a:solidFill>
                <a:srgbClr val="F8F8F8"/>
              </a:solidFill>
              <a:effectLst/>
            </a:endParaRPr>
          </a:p>
          <a:p>
            <a:pPr marL="0" indent="0" algn="ctr">
              <a:buFont typeface="Wingdings" pitchFamily="2" charset="2"/>
              <a:buNone/>
              <a:defRPr/>
            </a:pPr>
            <a:r>
              <a:rPr lang="cs-CZ" altLang="cs-CZ" sz="2800" dirty="0" smtClean="0">
                <a:effectLst/>
              </a:rPr>
              <a:t> </a:t>
            </a:r>
            <a:r>
              <a:rPr lang="cs-CZ" altLang="cs-CZ" sz="3600" b="1" dirty="0" smtClean="0">
                <a:solidFill>
                  <a:srgbClr val="FFFF00"/>
                </a:solidFill>
              </a:rPr>
              <a:t>100 – 500 mSv</a:t>
            </a:r>
          </a:p>
          <a:p>
            <a:pPr marL="0" indent="0" algn="ctr">
              <a:buFont typeface="Wingdings" pitchFamily="2" charset="2"/>
              <a:buNone/>
              <a:defRPr/>
            </a:pPr>
            <a:r>
              <a:rPr lang="cs-CZ" altLang="cs-CZ" sz="2800" dirty="0" smtClean="0">
                <a:solidFill>
                  <a:srgbClr val="F8F8F8"/>
                </a:solidFill>
                <a:effectLst/>
              </a:rPr>
              <a:t>výjimečně tolerovatelné dávky pro záchranáře v případě záchrany životů, zabránění velkým škodám nebo zabránění dalšího rozvoje havárie</a:t>
            </a:r>
          </a:p>
          <a:p>
            <a:pPr marL="0" indent="0" algn="ctr">
              <a:buFont typeface="Wingdings" pitchFamily="2" charset="2"/>
              <a:buNone/>
              <a:defRPr/>
            </a:pPr>
            <a:endParaRPr lang="cs-CZ" altLang="cs-CZ" sz="1100" dirty="0" smtClean="0">
              <a:solidFill>
                <a:srgbClr val="F8F8F8"/>
              </a:solidFill>
              <a:effectLst/>
            </a:endParaRPr>
          </a:p>
          <a:p>
            <a:pPr marL="0" indent="0" algn="ctr">
              <a:buFont typeface="Wingdings" pitchFamily="2" charset="2"/>
              <a:buNone/>
              <a:defRPr/>
            </a:pPr>
            <a:r>
              <a:rPr lang="cs-CZ" altLang="cs-CZ" sz="2000" b="1" dirty="0" smtClean="0">
                <a:solidFill>
                  <a:srgbClr val="FFFF00"/>
                </a:solidFill>
                <a:effectLst/>
              </a:rPr>
              <a:t>VŽDY SNAHA OMEZIT JAKÉKOLIV AKCE NA NEZBYTNĚ NUTNOU DOBU – PŘÍPRAVA!!</a:t>
            </a:r>
          </a:p>
        </p:txBody>
      </p:sp>
      <p:sp>
        <p:nvSpPr>
          <p:cNvPr id="6" name="Zástupný symbol pro číslo snímku 5"/>
          <p:cNvSpPr>
            <a:spLocks noGrp="1"/>
          </p:cNvSpPr>
          <p:nvPr>
            <p:ph type="sldNum" sz="quarter" idx="12"/>
          </p:nvPr>
        </p:nvSpPr>
        <p:spPr/>
        <p:txBody>
          <a:bodyPr/>
          <a:lstStyle/>
          <a:p>
            <a:pPr>
              <a:defRPr/>
            </a:pPr>
            <a:fld id="{965FD750-BD08-4A19-9EF5-38E5E04ABAC1}" type="slidenum">
              <a:rPr lang="cs-CZ" smtClean="0">
                <a:solidFill>
                  <a:srgbClr val="EAEAEA"/>
                </a:solidFill>
              </a:rPr>
              <a:pPr>
                <a:defRPr/>
              </a:pPr>
              <a:t>32</a:t>
            </a:fld>
            <a:endParaRPr lang="cs-CZ" dirty="0">
              <a:solidFill>
                <a:srgbClr val="EAEAEA"/>
              </a:solidFill>
            </a:endParaRPr>
          </a:p>
        </p:txBody>
      </p:sp>
      <p:sp>
        <p:nvSpPr>
          <p:cNvPr id="35844" name="Text Box 5"/>
          <p:cNvSpPr txBox="1">
            <a:spLocks noChangeArrowheads="1"/>
          </p:cNvSpPr>
          <p:nvPr/>
        </p:nvSpPr>
        <p:spPr bwMode="auto">
          <a:xfrm>
            <a:off x="2678113" y="6335713"/>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spTree>
    <p:extLst>
      <p:ext uri="{BB962C8B-B14F-4D97-AF65-F5344CB8AC3E}">
        <p14:creationId xmlns:p14="http://schemas.microsoft.com/office/powerpoint/2010/main" val="249853805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Grp="1" noChangeArrowheads="1"/>
          </p:cNvSpPr>
          <p:nvPr>
            <p:ph type="subTitle" sz="quarter" idx="1"/>
          </p:nvPr>
        </p:nvSpPr>
        <p:spPr>
          <a:xfrm>
            <a:off x="684213" y="1628775"/>
            <a:ext cx="7559675" cy="3960813"/>
          </a:xfrm>
        </p:spPr>
        <p:txBody>
          <a:bodyPr/>
          <a:lstStyle/>
          <a:p>
            <a:pPr>
              <a:lnSpc>
                <a:spcPct val="90000"/>
              </a:lnSpc>
            </a:pPr>
            <a:r>
              <a:rPr lang="cs-CZ" sz="2800" dirty="0" smtClean="0">
                <a:solidFill>
                  <a:srgbClr val="A2F8FC"/>
                </a:solidFill>
                <a:effectLst/>
              </a:rPr>
              <a:t>Pravděpodobnost úmrtí na rakovinu</a:t>
            </a:r>
          </a:p>
          <a:p>
            <a:pPr>
              <a:lnSpc>
                <a:spcPct val="90000"/>
              </a:lnSpc>
            </a:pPr>
            <a:r>
              <a:rPr lang="cs-CZ" sz="2800" dirty="0" smtClean="0">
                <a:solidFill>
                  <a:srgbClr val="A2F8FC"/>
                </a:solidFill>
                <a:effectLst/>
              </a:rPr>
              <a:t>v populaci je 25%.</a:t>
            </a:r>
          </a:p>
          <a:p>
            <a:pPr>
              <a:lnSpc>
                <a:spcPct val="90000"/>
              </a:lnSpc>
            </a:pPr>
            <a:r>
              <a:rPr lang="cs-CZ" sz="2800" dirty="0" smtClean="0">
                <a:solidFill>
                  <a:srgbClr val="A2F8FC"/>
                </a:solidFill>
                <a:effectLst/>
              </a:rPr>
              <a:t>Kdybychom jednotlivce vystavili ozáření 100 </a:t>
            </a:r>
            <a:r>
              <a:rPr lang="cs-CZ" sz="2800" dirty="0" err="1" smtClean="0">
                <a:solidFill>
                  <a:srgbClr val="A2F8FC"/>
                </a:solidFill>
                <a:effectLst/>
              </a:rPr>
              <a:t>mSv</a:t>
            </a:r>
            <a:r>
              <a:rPr lang="cs-CZ" sz="2800" dirty="0" smtClean="0">
                <a:solidFill>
                  <a:srgbClr val="A2F8FC"/>
                </a:solidFill>
                <a:effectLst/>
              </a:rPr>
              <a:t>, pak pravděpodobnost úmrtí vzroste na 25,5%. </a:t>
            </a:r>
          </a:p>
          <a:p>
            <a:pPr>
              <a:lnSpc>
                <a:spcPct val="90000"/>
              </a:lnSpc>
            </a:pPr>
            <a:r>
              <a:rPr lang="cs-CZ" sz="2000" dirty="0" smtClean="0">
                <a:solidFill>
                  <a:srgbClr val="A2F8FC"/>
                </a:solidFill>
                <a:effectLst/>
              </a:rPr>
              <a:t>Nelze však určit zda konkrétní osoba rakovinu dostane nebo ne. Nelze ani určit zda rakovina u konkrétní osoby je způsobena zářením nebo něčím jiným. Toto lze vždy hodnotit pouze statisticky jako zvýšený výskyt případů v určité populaci, která byla vystavena zvýšenému ozáření. Ovšem pokud se dávky, kterým bude tato skupina vystavena budou pohybovat pod 100mSv nebude účinek </a:t>
            </a:r>
            <a:r>
              <a:rPr lang="cs-CZ" sz="2000" b="1" u="sng" dirty="0" smtClean="0">
                <a:solidFill>
                  <a:srgbClr val="A2F8FC"/>
                </a:solidFill>
                <a:effectLst/>
              </a:rPr>
              <a:t>rozeznatelný </a:t>
            </a:r>
            <a:r>
              <a:rPr lang="cs-CZ" sz="2000" dirty="0" smtClean="0">
                <a:solidFill>
                  <a:srgbClr val="A2F8FC"/>
                </a:solidFill>
                <a:effectLst/>
              </a:rPr>
              <a:t>od uvedeného relativně vysokého přirozeného výskytu nádorů v neozářené populaci.</a:t>
            </a:r>
          </a:p>
          <a:p>
            <a:pPr>
              <a:lnSpc>
                <a:spcPct val="90000"/>
              </a:lnSpc>
            </a:pPr>
            <a:endParaRPr lang="cs-CZ" sz="2800" dirty="0" smtClean="0">
              <a:solidFill>
                <a:srgbClr val="A2F8FC"/>
              </a:solidFill>
              <a:effectLst/>
            </a:endParaRPr>
          </a:p>
        </p:txBody>
      </p:sp>
      <p:sp>
        <p:nvSpPr>
          <p:cNvPr id="4" name="Rectangle 2"/>
          <p:cNvSpPr txBox="1">
            <a:spLocks noChangeArrowheads="1"/>
          </p:cNvSpPr>
          <p:nvPr/>
        </p:nvSpPr>
        <p:spPr bwMode="auto">
          <a:xfrm>
            <a:off x="468313" y="188913"/>
            <a:ext cx="8226425" cy="647700"/>
          </a:xfrm>
          <a:prstGeom prst="rect">
            <a:avLst/>
          </a:prstGeom>
          <a:noFill/>
          <a:ln>
            <a:noFill/>
          </a:ln>
          <a:effectLst/>
          <a:extLst/>
        </p:spPr>
        <p:txBody>
          <a:bodyPr anchor="b" anchorCtr="1"/>
          <a:lstStyle>
            <a:lvl1pPr algn="ctr" rtl="0" eaLnBrk="0" fontAlgn="base" hangingPunct="0">
              <a:spcBef>
                <a:spcPct val="0"/>
              </a:spcBef>
              <a:spcAft>
                <a:spcPct val="0"/>
              </a:spcAft>
              <a:defRPr sz="5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a:lstStyle>
          <a:p>
            <a:pPr>
              <a:defRPr/>
            </a:pPr>
            <a:r>
              <a:rPr lang="cs-CZ" altLang="cs-CZ" sz="3200" b="1" kern="0" dirty="0" smtClean="0">
                <a:solidFill>
                  <a:srgbClr val="FFFF00"/>
                </a:solidFill>
                <a:effectLst/>
                <a:cs typeface="Arial" charset="0"/>
              </a:rPr>
              <a:t>Stochastické účinky</a:t>
            </a:r>
            <a:endParaRPr lang="en-US" altLang="cs-CZ" sz="3200" b="1" kern="0" dirty="0" smtClean="0">
              <a:solidFill>
                <a:srgbClr val="FFFF00"/>
              </a:solidFill>
              <a:effectLst/>
              <a:cs typeface="Arial" charset="0"/>
            </a:endParaRPr>
          </a:p>
        </p:txBody>
      </p:sp>
      <p:sp>
        <p:nvSpPr>
          <p:cNvPr id="6" name="Zástupný symbol pro číslo snímku 4"/>
          <p:cNvSpPr>
            <a:spLocks noGrp="1"/>
          </p:cNvSpPr>
          <p:nvPr>
            <p:ph type="sldNum" sz="quarter" idx="12"/>
          </p:nvPr>
        </p:nvSpPr>
        <p:spPr/>
        <p:txBody>
          <a:bodyPr/>
          <a:lstStyle/>
          <a:p>
            <a:pPr>
              <a:defRPr/>
            </a:pPr>
            <a:fld id="{4CB5B789-EB0A-4044-9F1F-8295F182DDBF}" type="slidenum">
              <a:rPr lang="cs-CZ" smtClean="0"/>
              <a:pPr>
                <a:defRPr/>
              </a:pPr>
              <a:t>33</a:t>
            </a:fld>
            <a:endParaRPr lang="cs-CZ" dirty="0"/>
          </a:p>
        </p:txBody>
      </p:sp>
    </p:spTree>
    <p:extLst>
      <p:ext uri="{BB962C8B-B14F-4D97-AF65-F5344CB8AC3E}">
        <p14:creationId xmlns:p14="http://schemas.microsoft.com/office/powerpoint/2010/main" val="1290512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3" name="Group 69"/>
          <p:cNvGrpSpPr>
            <a:grpSpLocks/>
          </p:cNvGrpSpPr>
          <p:nvPr/>
        </p:nvGrpSpPr>
        <p:grpSpPr bwMode="auto">
          <a:xfrm>
            <a:off x="323850" y="188913"/>
            <a:ext cx="8820150" cy="6538912"/>
            <a:chOff x="204" y="119"/>
            <a:chExt cx="5556" cy="4119"/>
          </a:xfrm>
        </p:grpSpPr>
        <p:sp>
          <p:nvSpPr>
            <p:cNvPr id="38915" name="Text Box 2"/>
            <p:cNvSpPr txBox="1">
              <a:spLocks noChangeArrowheads="1"/>
            </p:cNvSpPr>
            <p:nvPr/>
          </p:nvSpPr>
          <p:spPr bwMode="auto">
            <a:xfrm>
              <a:off x="204" y="119"/>
              <a:ext cx="5261" cy="368"/>
            </a:xfrm>
            <a:prstGeom prst="rect">
              <a:avLst/>
            </a:prstGeom>
            <a:noFill/>
            <a:ln w="9525">
              <a:noFill/>
              <a:miter lim="800000"/>
              <a:headEnd/>
              <a:tailEnd/>
            </a:ln>
          </p:spPr>
          <p:txBody>
            <a:bodyPr>
              <a:spAutoFit/>
            </a:bodyPr>
            <a:lstStyle/>
            <a:p>
              <a:pPr marL="342900" indent="-342900" eaLnBrk="1" hangingPunct="1">
                <a:spcBef>
                  <a:spcPct val="50000"/>
                </a:spcBef>
              </a:pPr>
              <a:r>
                <a:rPr lang="cs-CZ" altLang="cs-CZ" sz="3200" b="1">
                  <a:solidFill>
                    <a:srgbClr val="FFFF00"/>
                  </a:solidFill>
                </a:rPr>
                <a:t>Vliv úniku radioaktivních látek na okolí </a:t>
              </a:r>
              <a:r>
                <a:rPr lang="cs-CZ" altLang="cs-CZ" sz="2400">
                  <a:solidFill>
                    <a:srgbClr val="FFFF00"/>
                  </a:solidFill>
                </a:rPr>
                <a:t>(1)</a:t>
              </a:r>
              <a:endParaRPr lang="cs-CZ" altLang="cs-CZ" sz="2400">
                <a:solidFill>
                  <a:srgbClr val="FFFFFF"/>
                </a:solidFill>
              </a:endParaRPr>
            </a:p>
          </p:txBody>
        </p:sp>
        <p:sp>
          <p:nvSpPr>
            <p:cNvPr id="38916" name="Text Box 46"/>
            <p:cNvSpPr txBox="1">
              <a:spLocks noChangeArrowheads="1"/>
            </p:cNvSpPr>
            <p:nvPr/>
          </p:nvSpPr>
          <p:spPr bwMode="auto">
            <a:xfrm>
              <a:off x="1746" y="4065"/>
              <a:ext cx="2540" cy="173"/>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grpSp>
          <p:nvGrpSpPr>
            <p:cNvPr id="38917" name="Group 65"/>
            <p:cNvGrpSpPr>
              <a:grpSpLocks/>
            </p:cNvGrpSpPr>
            <p:nvPr/>
          </p:nvGrpSpPr>
          <p:grpSpPr bwMode="auto">
            <a:xfrm>
              <a:off x="476" y="663"/>
              <a:ext cx="2949" cy="1678"/>
              <a:chOff x="476" y="663"/>
              <a:chExt cx="2949" cy="1678"/>
            </a:xfrm>
          </p:grpSpPr>
          <p:sp>
            <p:nvSpPr>
              <p:cNvPr id="38922" name="Rectangle 49"/>
              <p:cNvSpPr>
                <a:spLocks noChangeArrowheads="1"/>
              </p:cNvSpPr>
              <p:nvPr/>
            </p:nvSpPr>
            <p:spPr bwMode="auto">
              <a:xfrm>
                <a:off x="1065" y="2069"/>
                <a:ext cx="272" cy="262"/>
              </a:xfrm>
              <a:prstGeom prst="rect">
                <a:avLst/>
              </a:prstGeom>
              <a:solidFill>
                <a:srgbClr val="C0C0C0"/>
              </a:solidFill>
              <a:ln w="9525">
                <a:solidFill>
                  <a:srgbClr val="C0C0C0"/>
                </a:solidFill>
                <a:miter lim="800000"/>
                <a:headEnd/>
                <a:tailEnd/>
              </a:ln>
            </p:spPr>
            <p:txBody>
              <a:bodyPr wrap="none" anchor="ctr"/>
              <a:lstStyle/>
              <a:p>
                <a:pPr eaLnBrk="1" hangingPunct="1"/>
                <a:endParaRPr lang="cs-CZ" altLang="cs-CZ" sz="1800">
                  <a:solidFill>
                    <a:srgbClr val="EAEAEA"/>
                  </a:solidFill>
                </a:endParaRPr>
              </a:p>
            </p:txBody>
          </p:sp>
          <p:sp>
            <p:nvSpPr>
              <p:cNvPr id="38923" name="Line 50"/>
              <p:cNvSpPr>
                <a:spLocks noChangeShapeType="1"/>
              </p:cNvSpPr>
              <p:nvPr/>
            </p:nvSpPr>
            <p:spPr bwMode="auto">
              <a:xfrm>
                <a:off x="476" y="2341"/>
                <a:ext cx="2949" cy="0"/>
              </a:xfrm>
              <a:prstGeom prst="line">
                <a:avLst/>
              </a:prstGeom>
              <a:noFill/>
              <a:ln w="25400">
                <a:solidFill>
                  <a:srgbClr val="00FF00"/>
                </a:solidFill>
                <a:round/>
                <a:headEnd/>
                <a:tailEnd/>
              </a:ln>
            </p:spPr>
            <p:txBody>
              <a:bodyPr/>
              <a:lstStyle/>
              <a:p>
                <a:pPr eaLnBrk="1" hangingPunct="1"/>
                <a:endParaRPr lang="cs-CZ" sz="1800">
                  <a:solidFill>
                    <a:srgbClr val="EAEAEA"/>
                  </a:solidFill>
                </a:endParaRPr>
              </a:p>
            </p:txBody>
          </p:sp>
          <p:sp>
            <p:nvSpPr>
              <p:cNvPr id="24589" name="Cloud"/>
              <p:cNvSpPr>
                <a:spLocks noChangeAspect="1" noEditPoints="1" noChangeArrowheads="1"/>
              </p:cNvSpPr>
              <p:nvPr/>
            </p:nvSpPr>
            <p:spPr bwMode="auto">
              <a:xfrm>
                <a:off x="1338" y="1797"/>
                <a:ext cx="1588" cy="181"/>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9 w 21600"/>
                  <a:gd name="T13" fmla="*/ 3222 h 21600"/>
                  <a:gd name="T14" fmla="*/ 17084 w 21600"/>
                  <a:gd name="T15" fmla="*/ 17304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33CCCC"/>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endParaRPr lang="cs-CZ" sz="1800" dirty="0">
                  <a:solidFill>
                    <a:srgbClr val="EAEAEA"/>
                  </a:solidFill>
                </a:endParaRPr>
              </a:p>
            </p:txBody>
          </p:sp>
          <p:sp>
            <p:nvSpPr>
              <p:cNvPr id="24590" name="Cloud"/>
              <p:cNvSpPr>
                <a:spLocks noChangeAspect="1" noEditPoints="1" noChangeArrowheads="1"/>
              </p:cNvSpPr>
              <p:nvPr/>
            </p:nvSpPr>
            <p:spPr bwMode="auto">
              <a:xfrm rot="-3532870">
                <a:off x="733" y="950"/>
                <a:ext cx="1290" cy="715"/>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80 w 21600"/>
                  <a:gd name="T13" fmla="*/ 3263 h 21600"/>
                  <a:gd name="T14" fmla="*/ 17079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CCFFFF"/>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endParaRPr lang="cs-CZ" sz="1800" dirty="0">
                  <a:solidFill>
                    <a:srgbClr val="EAEAEA"/>
                  </a:solidFill>
                </a:endParaRPr>
              </a:p>
            </p:txBody>
          </p:sp>
          <p:sp>
            <p:nvSpPr>
              <p:cNvPr id="38926" name="Rectangle 56"/>
              <p:cNvSpPr>
                <a:spLocks noChangeArrowheads="1"/>
              </p:cNvSpPr>
              <p:nvPr/>
            </p:nvSpPr>
            <p:spPr bwMode="auto">
              <a:xfrm>
                <a:off x="1428" y="2295"/>
                <a:ext cx="1497" cy="46"/>
              </a:xfrm>
              <a:prstGeom prst="rect">
                <a:avLst/>
              </a:prstGeom>
              <a:solidFill>
                <a:srgbClr val="FF9900"/>
              </a:solidFill>
              <a:ln w="9525">
                <a:solidFill>
                  <a:schemeClr val="tx1"/>
                </a:solidFill>
                <a:miter lim="800000"/>
                <a:headEnd/>
                <a:tailEnd/>
              </a:ln>
            </p:spPr>
            <p:txBody>
              <a:bodyPr wrap="none" anchor="ctr"/>
              <a:lstStyle/>
              <a:p>
                <a:pPr eaLnBrk="1" hangingPunct="1"/>
                <a:endParaRPr lang="cs-CZ" altLang="cs-CZ" sz="1800">
                  <a:solidFill>
                    <a:srgbClr val="EAEAEA"/>
                  </a:solidFill>
                </a:endParaRPr>
              </a:p>
            </p:txBody>
          </p:sp>
          <p:sp>
            <p:nvSpPr>
              <p:cNvPr id="38927" name="Line 57"/>
              <p:cNvSpPr>
                <a:spLocks noChangeShapeType="1"/>
              </p:cNvSpPr>
              <p:nvPr/>
            </p:nvSpPr>
            <p:spPr bwMode="auto">
              <a:xfrm>
                <a:off x="1791" y="1480"/>
                <a:ext cx="0" cy="815"/>
              </a:xfrm>
              <a:prstGeom prst="line">
                <a:avLst/>
              </a:prstGeom>
              <a:noFill/>
              <a:ln w="12700" cap="rnd">
                <a:solidFill>
                  <a:srgbClr val="FF9900"/>
                </a:solidFill>
                <a:prstDash val="sysDot"/>
                <a:round/>
                <a:headEnd/>
                <a:tailEnd type="triangle" w="med" len="med"/>
              </a:ln>
            </p:spPr>
            <p:txBody>
              <a:bodyPr/>
              <a:lstStyle/>
              <a:p>
                <a:pPr eaLnBrk="1" hangingPunct="1"/>
                <a:endParaRPr lang="cs-CZ" sz="1800">
                  <a:solidFill>
                    <a:srgbClr val="EAEAEA"/>
                  </a:solidFill>
                </a:endParaRPr>
              </a:p>
            </p:txBody>
          </p:sp>
          <p:sp>
            <p:nvSpPr>
              <p:cNvPr id="38928" name="Line 58"/>
              <p:cNvSpPr>
                <a:spLocks noChangeShapeType="1"/>
              </p:cNvSpPr>
              <p:nvPr/>
            </p:nvSpPr>
            <p:spPr bwMode="auto">
              <a:xfrm>
                <a:off x="2018" y="1978"/>
                <a:ext cx="0" cy="317"/>
              </a:xfrm>
              <a:prstGeom prst="line">
                <a:avLst/>
              </a:prstGeom>
              <a:noFill/>
              <a:ln w="12700" cap="rnd">
                <a:solidFill>
                  <a:srgbClr val="FF9900"/>
                </a:solidFill>
                <a:prstDash val="sysDot"/>
                <a:round/>
                <a:headEnd/>
                <a:tailEnd type="triangle" w="med" len="med"/>
              </a:ln>
            </p:spPr>
            <p:txBody>
              <a:bodyPr/>
              <a:lstStyle/>
              <a:p>
                <a:pPr eaLnBrk="1" hangingPunct="1"/>
                <a:endParaRPr lang="cs-CZ" sz="1800">
                  <a:solidFill>
                    <a:srgbClr val="EAEAEA"/>
                  </a:solidFill>
                </a:endParaRPr>
              </a:p>
            </p:txBody>
          </p:sp>
          <p:sp>
            <p:nvSpPr>
              <p:cNvPr id="38929" name="Line 59"/>
              <p:cNvSpPr>
                <a:spLocks noChangeShapeType="1"/>
              </p:cNvSpPr>
              <p:nvPr/>
            </p:nvSpPr>
            <p:spPr bwMode="auto">
              <a:xfrm>
                <a:off x="2245" y="1978"/>
                <a:ext cx="0" cy="317"/>
              </a:xfrm>
              <a:prstGeom prst="line">
                <a:avLst/>
              </a:prstGeom>
              <a:noFill/>
              <a:ln w="12700" cap="rnd">
                <a:solidFill>
                  <a:srgbClr val="FF9900"/>
                </a:solidFill>
                <a:prstDash val="sysDot"/>
                <a:round/>
                <a:headEnd/>
                <a:tailEnd type="triangle" w="med" len="med"/>
              </a:ln>
            </p:spPr>
            <p:txBody>
              <a:bodyPr/>
              <a:lstStyle/>
              <a:p>
                <a:pPr eaLnBrk="1" hangingPunct="1"/>
                <a:endParaRPr lang="cs-CZ" sz="1800">
                  <a:solidFill>
                    <a:srgbClr val="EAEAEA"/>
                  </a:solidFill>
                </a:endParaRPr>
              </a:p>
            </p:txBody>
          </p:sp>
          <p:sp>
            <p:nvSpPr>
              <p:cNvPr id="38930" name="Line 60"/>
              <p:cNvSpPr>
                <a:spLocks noChangeShapeType="1"/>
              </p:cNvSpPr>
              <p:nvPr/>
            </p:nvSpPr>
            <p:spPr bwMode="auto">
              <a:xfrm>
                <a:off x="2471" y="1978"/>
                <a:ext cx="0" cy="317"/>
              </a:xfrm>
              <a:prstGeom prst="line">
                <a:avLst/>
              </a:prstGeom>
              <a:noFill/>
              <a:ln w="12700" cap="rnd">
                <a:solidFill>
                  <a:srgbClr val="FF9900"/>
                </a:solidFill>
                <a:prstDash val="sysDot"/>
                <a:round/>
                <a:headEnd/>
                <a:tailEnd type="triangle" w="med" len="med"/>
              </a:ln>
            </p:spPr>
            <p:txBody>
              <a:bodyPr/>
              <a:lstStyle/>
              <a:p>
                <a:pPr eaLnBrk="1" hangingPunct="1"/>
                <a:endParaRPr lang="cs-CZ" sz="1800">
                  <a:solidFill>
                    <a:srgbClr val="EAEAEA"/>
                  </a:solidFill>
                </a:endParaRPr>
              </a:p>
            </p:txBody>
          </p:sp>
          <p:sp>
            <p:nvSpPr>
              <p:cNvPr id="38931" name="Line 61"/>
              <p:cNvSpPr>
                <a:spLocks noChangeShapeType="1"/>
              </p:cNvSpPr>
              <p:nvPr/>
            </p:nvSpPr>
            <p:spPr bwMode="auto">
              <a:xfrm flipH="1">
                <a:off x="1564" y="1706"/>
                <a:ext cx="1" cy="589"/>
              </a:xfrm>
              <a:prstGeom prst="line">
                <a:avLst/>
              </a:prstGeom>
              <a:noFill/>
              <a:ln w="12700" cap="rnd">
                <a:solidFill>
                  <a:srgbClr val="FF9900"/>
                </a:solidFill>
                <a:prstDash val="sysDot"/>
                <a:round/>
                <a:headEnd/>
                <a:tailEnd type="triangle" w="med" len="med"/>
              </a:ln>
            </p:spPr>
            <p:txBody>
              <a:bodyPr/>
              <a:lstStyle/>
              <a:p>
                <a:pPr eaLnBrk="1" hangingPunct="1"/>
                <a:endParaRPr lang="cs-CZ" sz="1800">
                  <a:solidFill>
                    <a:srgbClr val="EAEAEA"/>
                  </a:solidFill>
                </a:endParaRPr>
              </a:p>
            </p:txBody>
          </p:sp>
          <p:sp>
            <p:nvSpPr>
              <p:cNvPr id="38932" name="Line 62"/>
              <p:cNvSpPr>
                <a:spLocks noChangeShapeType="1"/>
              </p:cNvSpPr>
              <p:nvPr/>
            </p:nvSpPr>
            <p:spPr bwMode="auto">
              <a:xfrm>
                <a:off x="2744" y="1978"/>
                <a:ext cx="0" cy="317"/>
              </a:xfrm>
              <a:prstGeom prst="line">
                <a:avLst/>
              </a:prstGeom>
              <a:noFill/>
              <a:ln w="12700" cap="rnd">
                <a:solidFill>
                  <a:srgbClr val="FF9900"/>
                </a:solidFill>
                <a:prstDash val="sysDot"/>
                <a:round/>
                <a:headEnd/>
                <a:tailEnd type="triangle" w="med" len="med"/>
              </a:ln>
            </p:spPr>
            <p:txBody>
              <a:bodyPr/>
              <a:lstStyle/>
              <a:p>
                <a:pPr eaLnBrk="1" hangingPunct="1"/>
                <a:endParaRPr lang="cs-CZ" sz="1800">
                  <a:solidFill>
                    <a:srgbClr val="EAEAEA"/>
                  </a:solidFill>
                </a:endParaRPr>
              </a:p>
            </p:txBody>
          </p:sp>
        </p:grpSp>
        <p:sp>
          <p:nvSpPr>
            <p:cNvPr id="38918" name="Text Box 64"/>
            <p:cNvSpPr txBox="1">
              <a:spLocks noChangeArrowheads="1"/>
            </p:cNvSpPr>
            <p:nvPr/>
          </p:nvSpPr>
          <p:spPr bwMode="auto">
            <a:xfrm>
              <a:off x="3083" y="799"/>
              <a:ext cx="2677" cy="1018"/>
            </a:xfrm>
            <a:prstGeom prst="rect">
              <a:avLst/>
            </a:prstGeom>
            <a:noFill/>
            <a:ln w="9525">
              <a:noFill/>
              <a:miter lim="800000"/>
              <a:headEnd/>
              <a:tailEnd/>
            </a:ln>
          </p:spPr>
          <p:txBody>
            <a:bodyPr>
              <a:spAutoFit/>
            </a:bodyPr>
            <a:lstStyle/>
            <a:p>
              <a:pPr eaLnBrk="1" hangingPunct="1">
                <a:spcBef>
                  <a:spcPct val="50000"/>
                </a:spcBef>
              </a:pPr>
              <a:r>
                <a:rPr lang="cs-CZ" altLang="cs-CZ" sz="2000">
                  <a:solidFill>
                    <a:srgbClr val="FFFFFF"/>
                  </a:solidFill>
                </a:rPr>
                <a:t>Podle aktuální meteorologické situace se uniklé radioaktivní látky</a:t>
              </a:r>
            </a:p>
            <a:p>
              <a:pPr eaLnBrk="1" hangingPunct="1">
                <a:spcBef>
                  <a:spcPct val="50000"/>
                </a:spcBef>
              </a:pPr>
              <a:r>
                <a:rPr lang="cs-CZ" altLang="cs-CZ" sz="2000" b="1">
                  <a:solidFill>
                    <a:srgbClr val="FFFF00"/>
                  </a:solidFill>
                </a:rPr>
                <a:t>hodně</a:t>
              </a:r>
              <a:r>
                <a:rPr lang="cs-CZ" altLang="cs-CZ" sz="2000">
                  <a:solidFill>
                    <a:srgbClr val="FFFFFF"/>
                  </a:solidFill>
                </a:rPr>
                <a:t> nebo </a:t>
              </a:r>
              <a:r>
                <a:rPr lang="cs-CZ" altLang="cs-CZ" sz="2000" b="1">
                  <a:solidFill>
                    <a:srgbClr val="FFFF00"/>
                  </a:solidFill>
                </a:rPr>
                <a:t>málo</a:t>
              </a:r>
              <a:r>
                <a:rPr lang="cs-CZ" altLang="cs-CZ" sz="2000">
                  <a:solidFill>
                    <a:srgbClr val="3333FF"/>
                  </a:solidFill>
                </a:rPr>
                <a:t> </a:t>
              </a:r>
              <a:r>
                <a:rPr lang="cs-CZ" altLang="cs-CZ" sz="2000">
                  <a:solidFill>
                    <a:srgbClr val="FFFFFF"/>
                  </a:solidFill>
                </a:rPr>
                <a:t>rozptýlí</a:t>
              </a:r>
            </a:p>
            <a:p>
              <a:pPr eaLnBrk="1" hangingPunct="1">
                <a:spcBef>
                  <a:spcPct val="50000"/>
                </a:spcBef>
              </a:pPr>
              <a:r>
                <a:rPr lang="cs-CZ" altLang="cs-CZ" sz="2000">
                  <a:solidFill>
                    <a:srgbClr val="FFFFFF"/>
                  </a:solidFill>
                </a:rPr>
                <a:t> v atmosféře.</a:t>
              </a:r>
            </a:p>
          </p:txBody>
        </p:sp>
        <p:sp>
          <p:nvSpPr>
            <p:cNvPr id="38919" name="Line 66"/>
            <p:cNvSpPr>
              <a:spLocks noChangeShapeType="1"/>
            </p:cNvSpPr>
            <p:nvPr/>
          </p:nvSpPr>
          <p:spPr bwMode="auto">
            <a:xfrm flipH="1" flipV="1">
              <a:off x="1791" y="1344"/>
              <a:ext cx="1316" cy="90"/>
            </a:xfrm>
            <a:prstGeom prst="line">
              <a:avLst/>
            </a:prstGeom>
            <a:noFill/>
            <a:ln w="19050">
              <a:solidFill>
                <a:srgbClr val="A2F8FC"/>
              </a:solidFill>
              <a:round/>
              <a:headEnd/>
              <a:tailEnd type="triangle" w="med" len="med"/>
            </a:ln>
          </p:spPr>
          <p:txBody>
            <a:bodyPr>
              <a:spAutoFit/>
            </a:bodyPr>
            <a:lstStyle/>
            <a:p>
              <a:pPr eaLnBrk="1" hangingPunct="1"/>
              <a:endParaRPr lang="cs-CZ" sz="1800">
                <a:solidFill>
                  <a:srgbClr val="EAEAEA"/>
                </a:solidFill>
              </a:endParaRPr>
            </a:p>
          </p:txBody>
        </p:sp>
        <p:sp>
          <p:nvSpPr>
            <p:cNvPr id="38920" name="Line 67"/>
            <p:cNvSpPr>
              <a:spLocks noChangeShapeType="1"/>
            </p:cNvSpPr>
            <p:nvPr/>
          </p:nvSpPr>
          <p:spPr bwMode="auto">
            <a:xfrm flipH="1">
              <a:off x="2200" y="1480"/>
              <a:ext cx="1995" cy="272"/>
            </a:xfrm>
            <a:prstGeom prst="line">
              <a:avLst/>
            </a:prstGeom>
            <a:noFill/>
            <a:ln w="19050">
              <a:solidFill>
                <a:srgbClr val="00FFFF"/>
              </a:solidFill>
              <a:round/>
              <a:headEnd/>
              <a:tailEnd type="triangle" w="med" len="med"/>
            </a:ln>
          </p:spPr>
          <p:txBody>
            <a:bodyPr>
              <a:spAutoFit/>
            </a:bodyPr>
            <a:lstStyle/>
            <a:p>
              <a:pPr eaLnBrk="1" hangingPunct="1"/>
              <a:endParaRPr lang="cs-CZ" sz="1800">
                <a:solidFill>
                  <a:srgbClr val="EAEAEA"/>
                </a:solidFill>
              </a:endParaRPr>
            </a:p>
          </p:txBody>
        </p:sp>
        <p:sp>
          <p:nvSpPr>
            <p:cNvPr id="38921" name="Text Box 68"/>
            <p:cNvSpPr txBox="1">
              <a:spLocks noChangeArrowheads="1"/>
            </p:cNvSpPr>
            <p:nvPr/>
          </p:nvSpPr>
          <p:spPr bwMode="auto">
            <a:xfrm>
              <a:off x="431" y="2568"/>
              <a:ext cx="4898" cy="1114"/>
            </a:xfrm>
            <a:prstGeom prst="rect">
              <a:avLst/>
            </a:prstGeom>
            <a:noFill/>
            <a:ln w="9525">
              <a:noFill/>
              <a:miter lim="800000"/>
              <a:headEnd/>
              <a:tailEnd/>
            </a:ln>
          </p:spPr>
          <p:txBody>
            <a:bodyPr>
              <a:spAutoFit/>
            </a:bodyPr>
            <a:lstStyle/>
            <a:p>
              <a:pPr eaLnBrk="1" hangingPunct="1">
                <a:spcBef>
                  <a:spcPct val="50000"/>
                </a:spcBef>
              </a:pPr>
              <a:r>
                <a:rPr lang="cs-CZ" altLang="cs-CZ" sz="2000">
                  <a:solidFill>
                    <a:srgbClr val="F8F8F8"/>
                  </a:solidFill>
                </a:rPr>
                <a:t>Mrak obsahující radioaktivní látky se pohybuje ve směru větru a radioaktivní látky z něho vypadávající kontaminují  terén.</a:t>
              </a:r>
            </a:p>
            <a:p>
              <a:pPr eaLnBrk="1" hangingPunct="1">
                <a:spcBef>
                  <a:spcPct val="50000"/>
                </a:spcBef>
              </a:pPr>
              <a:r>
                <a:rPr lang="cs-CZ" altLang="cs-CZ" sz="2000">
                  <a:solidFill>
                    <a:srgbClr val="F8F8F8"/>
                  </a:solidFill>
                </a:rPr>
                <a:t>V případě dobrého rozptylu vznikne větší plocha méně kontaminovaného terénu, v případě špatného rozptylu menší plocha s větší kontaminací.</a:t>
              </a:r>
            </a:p>
          </p:txBody>
        </p:sp>
      </p:grpSp>
      <p:sp>
        <p:nvSpPr>
          <p:cNvPr id="21" name="Zástupný symbol pro číslo snímku 4"/>
          <p:cNvSpPr>
            <a:spLocks noGrp="1"/>
          </p:cNvSpPr>
          <p:nvPr>
            <p:ph type="sldNum" sz="quarter" idx="12"/>
          </p:nvPr>
        </p:nvSpPr>
        <p:spPr>
          <a:xfrm>
            <a:off x="6553200" y="6242050"/>
            <a:ext cx="2130425" cy="474663"/>
          </a:xfrm>
        </p:spPr>
        <p:txBody>
          <a:bodyPr/>
          <a:lstStyle/>
          <a:p>
            <a:pPr>
              <a:defRPr/>
            </a:pPr>
            <a:fld id="{2D5DF4F6-771E-4751-98FA-FAD0A36F134A}" type="slidenum">
              <a:rPr lang="cs-CZ" smtClean="0">
                <a:solidFill>
                  <a:srgbClr val="EAEAEA"/>
                </a:solidFill>
              </a:rPr>
              <a:pPr>
                <a:defRPr/>
              </a:pPr>
              <a:t>34</a:t>
            </a:fld>
            <a:endParaRPr lang="cs-CZ" dirty="0">
              <a:solidFill>
                <a:srgbClr val="EAEAEA"/>
              </a:solidFill>
            </a:endParaRPr>
          </a:p>
        </p:txBody>
      </p:sp>
    </p:spTree>
    <p:extLst>
      <p:ext uri="{BB962C8B-B14F-4D97-AF65-F5344CB8AC3E}">
        <p14:creationId xmlns:p14="http://schemas.microsoft.com/office/powerpoint/2010/main" val="18494643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937" name="Skupina 1"/>
          <p:cNvGrpSpPr>
            <a:grpSpLocks/>
          </p:cNvGrpSpPr>
          <p:nvPr/>
        </p:nvGrpSpPr>
        <p:grpSpPr bwMode="auto">
          <a:xfrm>
            <a:off x="250825" y="0"/>
            <a:ext cx="8785242" cy="6538913"/>
            <a:chOff x="250825" y="188913"/>
            <a:chExt cx="8784536" cy="6538913"/>
          </a:xfrm>
        </p:grpSpPr>
        <p:sp>
          <p:nvSpPr>
            <p:cNvPr id="39939" name="Text Box 2"/>
            <p:cNvSpPr txBox="1">
              <a:spLocks noChangeArrowheads="1"/>
            </p:cNvSpPr>
            <p:nvPr/>
          </p:nvSpPr>
          <p:spPr bwMode="auto">
            <a:xfrm>
              <a:off x="466725" y="188913"/>
              <a:ext cx="8568636" cy="579437"/>
            </a:xfrm>
            <a:prstGeom prst="rect">
              <a:avLst/>
            </a:prstGeom>
            <a:noFill/>
            <a:ln w="9525">
              <a:noFill/>
              <a:miter lim="800000"/>
              <a:headEnd/>
              <a:tailEnd/>
            </a:ln>
          </p:spPr>
          <p:txBody>
            <a:bodyPr>
              <a:spAutoFit/>
            </a:bodyPr>
            <a:lstStyle/>
            <a:p>
              <a:pPr marL="342900" indent="-342900" eaLnBrk="1" hangingPunct="1">
                <a:spcBef>
                  <a:spcPct val="50000"/>
                </a:spcBef>
                <a:buFont typeface="Wingdings" pitchFamily="2" charset="2"/>
                <a:buNone/>
              </a:pPr>
              <a:r>
                <a:rPr lang="cs-CZ" altLang="cs-CZ" sz="3200" b="1" dirty="0">
                  <a:solidFill>
                    <a:srgbClr val="FFFF00"/>
                  </a:solidFill>
                </a:rPr>
                <a:t>Vliv úniku radioaktivních látek na okolí </a:t>
              </a:r>
              <a:r>
                <a:rPr lang="cs-CZ" altLang="cs-CZ" sz="2400" dirty="0">
                  <a:solidFill>
                    <a:srgbClr val="FFFF00"/>
                  </a:solidFill>
                </a:rPr>
                <a:t>(2)</a:t>
              </a:r>
              <a:endParaRPr lang="cs-CZ" altLang="cs-CZ" sz="2400" dirty="0">
                <a:solidFill>
                  <a:srgbClr val="FFFFFF"/>
                </a:solidFill>
              </a:endParaRPr>
            </a:p>
          </p:txBody>
        </p:sp>
        <p:sp>
          <p:nvSpPr>
            <p:cNvPr id="39940" name="Text Box 3"/>
            <p:cNvSpPr txBox="1">
              <a:spLocks noChangeArrowheads="1"/>
            </p:cNvSpPr>
            <p:nvPr/>
          </p:nvSpPr>
          <p:spPr bwMode="auto">
            <a:xfrm>
              <a:off x="2771775" y="6453189"/>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grpSp>
          <p:nvGrpSpPr>
            <p:cNvPr id="39941" name="Group 51"/>
            <p:cNvGrpSpPr>
              <a:grpSpLocks/>
            </p:cNvGrpSpPr>
            <p:nvPr/>
          </p:nvGrpSpPr>
          <p:grpSpPr bwMode="auto">
            <a:xfrm>
              <a:off x="250825" y="836613"/>
              <a:ext cx="8424863" cy="4068763"/>
              <a:chOff x="158" y="527"/>
              <a:chExt cx="5307" cy="2563"/>
            </a:xfrm>
          </p:grpSpPr>
          <p:sp>
            <p:nvSpPr>
              <p:cNvPr id="39944" name="Line 21"/>
              <p:cNvSpPr>
                <a:spLocks noChangeShapeType="1"/>
              </p:cNvSpPr>
              <p:nvPr/>
            </p:nvSpPr>
            <p:spPr bwMode="auto">
              <a:xfrm>
                <a:off x="294" y="2840"/>
                <a:ext cx="4808" cy="0"/>
              </a:xfrm>
              <a:prstGeom prst="line">
                <a:avLst/>
              </a:prstGeom>
              <a:noFill/>
              <a:ln w="25400">
                <a:solidFill>
                  <a:srgbClr val="00FF00"/>
                </a:solidFill>
                <a:round/>
                <a:headEnd/>
                <a:tailEnd/>
              </a:ln>
            </p:spPr>
            <p:txBody>
              <a:bodyPr/>
              <a:lstStyle/>
              <a:p>
                <a:pPr eaLnBrk="1" hangingPunct="1"/>
                <a:endParaRPr lang="cs-CZ" sz="1800">
                  <a:solidFill>
                    <a:srgbClr val="EAEAEA"/>
                  </a:solidFill>
                </a:endParaRPr>
              </a:p>
            </p:txBody>
          </p:sp>
          <p:sp>
            <p:nvSpPr>
              <p:cNvPr id="25610" name="Cloud"/>
              <p:cNvSpPr>
                <a:spLocks noChangeAspect="1" noEditPoints="1" noChangeArrowheads="1"/>
              </p:cNvSpPr>
              <p:nvPr/>
            </p:nvSpPr>
            <p:spPr bwMode="auto">
              <a:xfrm>
                <a:off x="748" y="935"/>
                <a:ext cx="1497" cy="707"/>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2 w 21600"/>
                  <a:gd name="T13" fmla="*/ 3269 h 21600"/>
                  <a:gd name="T14" fmla="*/ 17084 w 21600"/>
                  <a:gd name="T15" fmla="*/ 17323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lnTo>
                      <a:pt x="1949" y="7180"/>
                    </a:ln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00FFFF">
                  <a:alpha val="98822"/>
                </a:srgbClr>
              </a:solidFill>
              <a:ln w="9525">
                <a:solidFill>
                  <a:srgbClr val="000000"/>
                </a:solidFill>
                <a:miter lim="800000"/>
                <a:headEnd/>
                <a:tailEnd/>
              </a:ln>
              <a:effectLst>
                <a:outerShdw dist="107763" dir="2700000" algn="ctr" rotWithShape="0">
                  <a:srgbClr val="808080"/>
                </a:outerShdw>
              </a:effectLst>
            </p:spPr>
            <p:txBody>
              <a:bodyPr/>
              <a:lstStyle/>
              <a:p>
                <a:pPr eaLnBrk="1" hangingPunct="1">
                  <a:defRPr/>
                </a:pPr>
                <a:endParaRPr lang="cs-CZ" sz="1800" dirty="0">
                  <a:solidFill>
                    <a:srgbClr val="EAEAEA"/>
                  </a:solidFill>
                </a:endParaRPr>
              </a:p>
            </p:txBody>
          </p:sp>
          <p:sp>
            <p:nvSpPr>
              <p:cNvPr id="39946" name="Text Box 23"/>
              <p:cNvSpPr txBox="1">
                <a:spLocks noChangeArrowheads="1"/>
              </p:cNvSpPr>
              <p:nvPr/>
            </p:nvSpPr>
            <p:spPr bwMode="auto">
              <a:xfrm>
                <a:off x="522" y="527"/>
                <a:ext cx="1860" cy="288"/>
              </a:xfrm>
              <a:prstGeom prst="rect">
                <a:avLst/>
              </a:prstGeom>
              <a:noFill/>
              <a:ln w="9525">
                <a:noFill/>
                <a:miter lim="800000"/>
                <a:headEnd/>
                <a:tailEnd/>
              </a:ln>
            </p:spPr>
            <p:txBody>
              <a:bodyPr>
                <a:spAutoFit/>
              </a:bodyPr>
              <a:lstStyle/>
              <a:p>
                <a:pPr eaLnBrk="1" hangingPunct="1">
                  <a:spcBef>
                    <a:spcPct val="50000"/>
                  </a:spcBef>
                </a:pPr>
                <a:r>
                  <a:rPr lang="cs-CZ" altLang="cs-CZ" sz="2400" b="1">
                    <a:solidFill>
                      <a:srgbClr val="FFFF00"/>
                    </a:solidFill>
                  </a:rPr>
                  <a:t>při</a:t>
                </a:r>
                <a:r>
                  <a:rPr lang="cs-CZ" altLang="cs-CZ" sz="2400">
                    <a:solidFill>
                      <a:srgbClr val="FFFFFF"/>
                    </a:solidFill>
                  </a:rPr>
                  <a:t> průchodu oblaku</a:t>
                </a:r>
              </a:p>
            </p:txBody>
          </p:sp>
          <p:sp>
            <p:nvSpPr>
              <p:cNvPr id="39947" name="Text Box 24"/>
              <p:cNvSpPr txBox="1">
                <a:spLocks noChangeArrowheads="1"/>
              </p:cNvSpPr>
              <p:nvPr/>
            </p:nvSpPr>
            <p:spPr bwMode="auto">
              <a:xfrm>
                <a:off x="3107" y="527"/>
                <a:ext cx="1860" cy="288"/>
              </a:xfrm>
              <a:prstGeom prst="rect">
                <a:avLst/>
              </a:prstGeom>
              <a:noFill/>
              <a:ln w="9525">
                <a:noFill/>
                <a:miter lim="800000"/>
                <a:headEnd/>
                <a:tailEnd/>
              </a:ln>
            </p:spPr>
            <p:txBody>
              <a:bodyPr>
                <a:spAutoFit/>
              </a:bodyPr>
              <a:lstStyle/>
              <a:p>
                <a:pPr eaLnBrk="1" hangingPunct="1">
                  <a:spcBef>
                    <a:spcPct val="50000"/>
                  </a:spcBef>
                </a:pPr>
                <a:r>
                  <a:rPr lang="cs-CZ" altLang="cs-CZ" sz="2400" b="1">
                    <a:solidFill>
                      <a:srgbClr val="FFFF00"/>
                    </a:solidFill>
                  </a:rPr>
                  <a:t>po</a:t>
                </a:r>
                <a:r>
                  <a:rPr lang="cs-CZ" altLang="cs-CZ" sz="2400">
                    <a:solidFill>
                      <a:srgbClr val="FFFFFF"/>
                    </a:solidFill>
                  </a:rPr>
                  <a:t> průchodu oblaku</a:t>
                </a:r>
              </a:p>
            </p:txBody>
          </p:sp>
          <p:pic>
            <p:nvPicPr>
              <p:cNvPr id="39948" name="Picture 25" descr="BD06200_"/>
              <p:cNvPicPr>
                <a:picLocks noChangeAspect="1" noChangeArrowheads="1"/>
              </p:cNvPicPr>
              <p:nvPr/>
            </p:nvPicPr>
            <p:blipFill>
              <a:blip r:embed="rId2"/>
              <a:srcRect/>
              <a:stretch>
                <a:fillRect/>
              </a:stretch>
            </p:blipFill>
            <p:spPr bwMode="auto">
              <a:xfrm>
                <a:off x="1157" y="2024"/>
                <a:ext cx="731" cy="746"/>
              </a:xfrm>
              <a:prstGeom prst="rect">
                <a:avLst/>
              </a:prstGeom>
              <a:noFill/>
              <a:ln w="9525">
                <a:noFill/>
                <a:miter lim="800000"/>
                <a:headEnd/>
                <a:tailEnd/>
              </a:ln>
            </p:spPr>
          </p:pic>
          <p:sp>
            <p:nvSpPr>
              <p:cNvPr id="39949" name="Line 26"/>
              <p:cNvSpPr>
                <a:spLocks noChangeShapeType="1"/>
              </p:cNvSpPr>
              <p:nvPr/>
            </p:nvSpPr>
            <p:spPr bwMode="auto">
              <a:xfrm>
                <a:off x="1021" y="1615"/>
                <a:ext cx="272" cy="454"/>
              </a:xfrm>
              <a:prstGeom prst="line">
                <a:avLst/>
              </a:prstGeom>
              <a:noFill/>
              <a:ln w="25400">
                <a:solidFill>
                  <a:srgbClr val="00FFFF"/>
                </a:solidFill>
                <a:round/>
                <a:headEnd/>
                <a:tailEnd type="triangle" w="med" len="med"/>
              </a:ln>
            </p:spPr>
            <p:txBody>
              <a:bodyPr/>
              <a:lstStyle/>
              <a:p>
                <a:pPr eaLnBrk="1" hangingPunct="1"/>
                <a:endParaRPr lang="cs-CZ" sz="1800">
                  <a:solidFill>
                    <a:srgbClr val="EAEAEA"/>
                  </a:solidFill>
                </a:endParaRPr>
              </a:p>
            </p:txBody>
          </p:sp>
          <p:sp>
            <p:nvSpPr>
              <p:cNvPr id="39950" name="Line 27"/>
              <p:cNvSpPr>
                <a:spLocks noChangeShapeType="1"/>
              </p:cNvSpPr>
              <p:nvPr/>
            </p:nvSpPr>
            <p:spPr bwMode="auto">
              <a:xfrm>
                <a:off x="1520" y="1706"/>
                <a:ext cx="0" cy="272"/>
              </a:xfrm>
              <a:prstGeom prst="line">
                <a:avLst/>
              </a:prstGeom>
              <a:noFill/>
              <a:ln w="25400">
                <a:solidFill>
                  <a:srgbClr val="00FFFF"/>
                </a:solidFill>
                <a:round/>
                <a:headEnd/>
                <a:tailEnd type="triangle" w="med" len="med"/>
              </a:ln>
            </p:spPr>
            <p:txBody>
              <a:bodyPr/>
              <a:lstStyle/>
              <a:p>
                <a:pPr eaLnBrk="1" hangingPunct="1"/>
                <a:endParaRPr lang="cs-CZ" sz="1800">
                  <a:solidFill>
                    <a:srgbClr val="EAEAEA"/>
                  </a:solidFill>
                </a:endParaRPr>
              </a:p>
            </p:txBody>
          </p:sp>
          <p:sp>
            <p:nvSpPr>
              <p:cNvPr id="39951" name="Line 28"/>
              <p:cNvSpPr>
                <a:spLocks noChangeShapeType="1"/>
              </p:cNvSpPr>
              <p:nvPr/>
            </p:nvSpPr>
            <p:spPr bwMode="auto">
              <a:xfrm flipH="1">
                <a:off x="1746" y="1615"/>
                <a:ext cx="272" cy="409"/>
              </a:xfrm>
              <a:prstGeom prst="line">
                <a:avLst/>
              </a:prstGeom>
              <a:noFill/>
              <a:ln w="25400">
                <a:solidFill>
                  <a:srgbClr val="00FFFF"/>
                </a:solidFill>
                <a:round/>
                <a:headEnd/>
                <a:tailEnd type="triangle" w="med" len="med"/>
              </a:ln>
            </p:spPr>
            <p:txBody>
              <a:bodyPr/>
              <a:lstStyle/>
              <a:p>
                <a:pPr eaLnBrk="1" hangingPunct="1"/>
                <a:endParaRPr lang="cs-CZ" sz="1800">
                  <a:solidFill>
                    <a:srgbClr val="EAEAEA"/>
                  </a:solidFill>
                </a:endParaRPr>
              </a:p>
            </p:txBody>
          </p:sp>
          <p:sp>
            <p:nvSpPr>
              <p:cNvPr id="39952" name="Text Box 29"/>
              <p:cNvSpPr txBox="1">
                <a:spLocks noChangeArrowheads="1"/>
              </p:cNvSpPr>
              <p:nvPr/>
            </p:nvSpPr>
            <p:spPr bwMode="auto">
              <a:xfrm>
                <a:off x="158" y="1071"/>
                <a:ext cx="772" cy="1306"/>
              </a:xfrm>
              <a:prstGeom prst="rect">
                <a:avLst/>
              </a:prstGeom>
              <a:noFill/>
              <a:ln w="9525">
                <a:noFill/>
                <a:miter lim="800000"/>
                <a:headEnd/>
                <a:tailEnd/>
              </a:ln>
            </p:spPr>
            <p:txBody>
              <a:bodyPr>
                <a:spAutoFit/>
              </a:bodyPr>
              <a:lstStyle/>
              <a:p>
                <a:pPr eaLnBrk="1" hangingPunct="1">
                  <a:spcBef>
                    <a:spcPct val="50000"/>
                  </a:spcBef>
                </a:pPr>
                <a:r>
                  <a:rPr lang="cs-CZ" altLang="cs-CZ" sz="2000" b="1">
                    <a:solidFill>
                      <a:srgbClr val="A2F8FC"/>
                    </a:solidFill>
                  </a:rPr>
                  <a:t>vnější ozáření z oblaku</a:t>
                </a:r>
              </a:p>
              <a:p>
                <a:pPr eaLnBrk="1" hangingPunct="1">
                  <a:spcBef>
                    <a:spcPct val="50000"/>
                  </a:spcBef>
                </a:pPr>
                <a:r>
                  <a:rPr lang="cs-CZ" altLang="cs-CZ" sz="2000">
                    <a:solidFill>
                      <a:srgbClr val="A2F8FC"/>
                    </a:solidFill>
                  </a:rPr>
                  <a:t>! vzácné plyny *Xe, *Kr</a:t>
                </a:r>
              </a:p>
            </p:txBody>
          </p:sp>
          <p:sp>
            <p:nvSpPr>
              <p:cNvPr id="39953" name="Oval 30"/>
              <p:cNvSpPr>
                <a:spLocks noChangeArrowheads="1"/>
              </p:cNvSpPr>
              <p:nvPr/>
            </p:nvSpPr>
            <p:spPr bwMode="auto">
              <a:xfrm>
                <a:off x="1065" y="1842"/>
                <a:ext cx="1043" cy="590"/>
              </a:xfrm>
              <a:prstGeom prst="ellipse">
                <a:avLst/>
              </a:prstGeom>
              <a:solidFill>
                <a:srgbClr val="FFFF99">
                  <a:alpha val="58038"/>
                </a:srgbClr>
              </a:solidFill>
              <a:ln w="9525">
                <a:solidFill>
                  <a:schemeClr val="tx1"/>
                </a:solidFill>
                <a:round/>
                <a:headEnd/>
                <a:tailEnd/>
              </a:ln>
            </p:spPr>
            <p:txBody>
              <a:bodyPr wrap="none" anchor="ctr"/>
              <a:lstStyle/>
              <a:p>
                <a:pPr eaLnBrk="1" hangingPunct="1"/>
                <a:endParaRPr lang="cs-CZ" altLang="cs-CZ" sz="1800">
                  <a:solidFill>
                    <a:srgbClr val="EAEAEA"/>
                  </a:solidFill>
                </a:endParaRPr>
              </a:p>
            </p:txBody>
          </p:sp>
          <p:sp>
            <p:nvSpPr>
              <p:cNvPr id="39954" name="Text Box 31"/>
              <p:cNvSpPr txBox="1">
                <a:spLocks noChangeArrowheads="1"/>
              </p:cNvSpPr>
              <p:nvPr/>
            </p:nvSpPr>
            <p:spPr bwMode="auto">
              <a:xfrm>
                <a:off x="2063" y="1797"/>
                <a:ext cx="1225" cy="730"/>
              </a:xfrm>
              <a:prstGeom prst="rect">
                <a:avLst/>
              </a:prstGeom>
              <a:noFill/>
              <a:ln w="9525">
                <a:noFill/>
                <a:miter lim="800000"/>
                <a:headEnd/>
                <a:tailEnd/>
              </a:ln>
            </p:spPr>
            <p:txBody>
              <a:bodyPr>
                <a:spAutoFit/>
              </a:bodyPr>
              <a:lstStyle/>
              <a:p>
                <a:pPr eaLnBrk="1" hangingPunct="1">
                  <a:spcBef>
                    <a:spcPct val="50000"/>
                  </a:spcBef>
                </a:pPr>
                <a:r>
                  <a:rPr lang="cs-CZ" altLang="cs-CZ" sz="2000" b="1" dirty="0">
                    <a:solidFill>
                      <a:srgbClr val="FFFF00"/>
                    </a:solidFill>
                  </a:rPr>
                  <a:t>vnitřní ozáření (inhalace)</a:t>
                </a:r>
              </a:p>
              <a:p>
                <a:pPr eaLnBrk="1" hangingPunct="1">
                  <a:spcBef>
                    <a:spcPct val="50000"/>
                  </a:spcBef>
                </a:pPr>
                <a:r>
                  <a:rPr lang="cs-CZ" altLang="cs-CZ" sz="2000" dirty="0">
                    <a:solidFill>
                      <a:srgbClr val="FFFF00"/>
                    </a:solidFill>
                  </a:rPr>
                  <a:t>! jódy *I</a:t>
                </a:r>
              </a:p>
            </p:txBody>
          </p:sp>
          <p:pic>
            <p:nvPicPr>
              <p:cNvPr id="39955" name="Picture 32" descr="BD06200_"/>
              <p:cNvPicPr>
                <a:picLocks noChangeAspect="1" noChangeArrowheads="1"/>
              </p:cNvPicPr>
              <p:nvPr/>
            </p:nvPicPr>
            <p:blipFill>
              <a:blip r:embed="rId2"/>
              <a:srcRect/>
              <a:stretch>
                <a:fillRect/>
              </a:stretch>
            </p:blipFill>
            <p:spPr bwMode="auto">
              <a:xfrm>
                <a:off x="3561" y="1933"/>
                <a:ext cx="731" cy="746"/>
              </a:xfrm>
              <a:prstGeom prst="rect">
                <a:avLst/>
              </a:prstGeom>
              <a:noFill/>
              <a:ln w="9525">
                <a:noFill/>
                <a:miter lim="800000"/>
                <a:headEnd/>
                <a:tailEnd/>
              </a:ln>
            </p:spPr>
          </p:pic>
          <p:sp>
            <p:nvSpPr>
              <p:cNvPr id="39956" name="Line 33"/>
              <p:cNvSpPr>
                <a:spLocks noChangeShapeType="1"/>
              </p:cNvSpPr>
              <p:nvPr/>
            </p:nvSpPr>
            <p:spPr bwMode="auto">
              <a:xfrm flipV="1">
                <a:off x="3289" y="2523"/>
                <a:ext cx="362" cy="226"/>
              </a:xfrm>
              <a:prstGeom prst="line">
                <a:avLst/>
              </a:prstGeom>
              <a:noFill/>
              <a:ln w="25400">
                <a:solidFill>
                  <a:srgbClr val="FFC000"/>
                </a:solidFill>
                <a:round/>
                <a:headEnd/>
                <a:tailEnd type="triangle" w="med" len="med"/>
              </a:ln>
            </p:spPr>
            <p:txBody>
              <a:bodyPr/>
              <a:lstStyle/>
              <a:p>
                <a:pPr eaLnBrk="1" hangingPunct="1"/>
                <a:endParaRPr lang="cs-CZ" sz="1800">
                  <a:solidFill>
                    <a:srgbClr val="EAEAEA"/>
                  </a:solidFill>
                </a:endParaRPr>
              </a:p>
            </p:txBody>
          </p:sp>
          <p:sp>
            <p:nvSpPr>
              <p:cNvPr id="39957" name="Line 34"/>
              <p:cNvSpPr>
                <a:spLocks noChangeShapeType="1"/>
              </p:cNvSpPr>
              <p:nvPr/>
            </p:nvSpPr>
            <p:spPr bwMode="auto">
              <a:xfrm flipV="1">
                <a:off x="3924" y="2613"/>
                <a:ext cx="0" cy="136"/>
              </a:xfrm>
              <a:prstGeom prst="line">
                <a:avLst/>
              </a:prstGeom>
              <a:noFill/>
              <a:ln w="25400">
                <a:solidFill>
                  <a:srgbClr val="FFC000"/>
                </a:solidFill>
                <a:round/>
                <a:headEnd/>
                <a:tailEnd type="triangle" w="med" len="med"/>
              </a:ln>
            </p:spPr>
            <p:txBody>
              <a:bodyPr/>
              <a:lstStyle/>
              <a:p>
                <a:pPr eaLnBrk="1" hangingPunct="1"/>
                <a:endParaRPr lang="cs-CZ" sz="1800">
                  <a:solidFill>
                    <a:srgbClr val="EAEAEA"/>
                  </a:solidFill>
                </a:endParaRPr>
              </a:p>
            </p:txBody>
          </p:sp>
          <p:sp>
            <p:nvSpPr>
              <p:cNvPr id="39958" name="Line 35"/>
              <p:cNvSpPr>
                <a:spLocks noChangeShapeType="1"/>
              </p:cNvSpPr>
              <p:nvPr/>
            </p:nvSpPr>
            <p:spPr bwMode="auto">
              <a:xfrm flipH="1" flipV="1">
                <a:off x="4332" y="2477"/>
                <a:ext cx="317" cy="318"/>
              </a:xfrm>
              <a:prstGeom prst="line">
                <a:avLst/>
              </a:prstGeom>
              <a:noFill/>
              <a:ln w="25400">
                <a:solidFill>
                  <a:srgbClr val="FFC000"/>
                </a:solidFill>
                <a:round/>
                <a:headEnd/>
                <a:tailEnd type="triangle" w="med" len="med"/>
              </a:ln>
            </p:spPr>
            <p:txBody>
              <a:bodyPr/>
              <a:lstStyle/>
              <a:p>
                <a:pPr eaLnBrk="1" hangingPunct="1"/>
                <a:endParaRPr lang="cs-CZ" sz="1800">
                  <a:solidFill>
                    <a:srgbClr val="EAEAEA"/>
                  </a:solidFill>
                </a:endParaRPr>
              </a:p>
            </p:txBody>
          </p:sp>
          <p:sp>
            <p:nvSpPr>
              <p:cNvPr id="39959" name="Line 36"/>
              <p:cNvSpPr>
                <a:spLocks noChangeShapeType="1"/>
              </p:cNvSpPr>
              <p:nvPr/>
            </p:nvSpPr>
            <p:spPr bwMode="auto">
              <a:xfrm flipV="1">
                <a:off x="3651" y="2568"/>
                <a:ext cx="91" cy="181"/>
              </a:xfrm>
              <a:prstGeom prst="line">
                <a:avLst/>
              </a:prstGeom>
              <a:noFill/>
              <a:ln w="25400">
                <a:solidFill>
                  <a:srgbClr val="FFC000"/>
                </a:solidFill>
                <a:round/>
                <a:headEnd/>
                <a:tailEnd type="triangle" w="med" len="med"/>
              </a:ln>
            </p:spPr>
            <p:txBody>
              <a:bodyPr/>
              <a:lstStyle/>
              <a:p>
                <a:pPr eaLnBrk="1" hangingPunct="1"/>
                <a:endParaRPr lang="cs-CZ" sz="1800">
                  <a:solidFill>
                    <a:srgbClr val="EAEAEA"/>
                  </a:solidFill>
                </a:endParaRPr>
              </a:p>
            </p:txBody>
          </p:sp>
          <p:sp>
            <p:nvSpPr>
              <p:cNvPr id="39960" name="Line 37"/>
              <p:cNvSpPr>
                <a:spLocks noChangeShapeType="1"/>
              </p:cNvSpPr>
              <p:nvPr/>
            </p:nvSpPr>
            <p:spPr bwMode="auto">
              <a:xfrm flipH="1" flipV="1">
                <a:off x="4150" y="2568"/>
                <a:ext cx="91" cy="181"/>
              </a:xfrm>
              <a:prstGeom prst="line">
                <a:avLst/>
              </a:prstGeom>
              <a:noFill/>
              <a:ln w="25400">
                <a:solidFill>
                  <a:srgbClr val="FFC000"/>
                </a:solidFill>
                <a:round/>
                <a:headEnd/>
                <a:tailEnd type="triangle" w="med" len="med"/>
              </a:ln>
            </p:spPr>
            <p:txBody>
              <a:bodyPr/>
              <a:lstStyle/>
              <a:p>
                <a:pPr eaLnBrk="1" hangingPunct="1"/>
                <a:endParaRPr lang="cs-CZ" sz="1800">
                  <a:solidFill>
                    <a:srgbClr val="EAEAEA"/>
                  </a:solidFill>
                </a:endParaRPr>
              </a:p>
            </p:txBody>
          </p:sp>
          <p:sp>
            <p:nvSpPr>
              <p:cNvPr id="39961" name="Text Box 38"/>
              <p:cNvSpPr txBox="1">
                <a:spLocks noChangeArrowheads="1"/>
              </p:cNvSpPr>
              <p:nvPr/>
            </p:nvSpPr>
            <p:spPr bwMode="auto">
              <a:xfrm>
                <a:off x="4422" y="1207"/>
                <a:ext cx="1043" cy="1306"/>
              </a:xfrm>
              <a:prstGeom prst="rect">
                <a:avLst/>
              </a:prstGeom>
              <a:noFill/>
              <a:ln w="9525">
                <a:noFill/>
                <a:miter lim="800000"/>
                <a:headEnd/>
                <a:tailEnd/>
              </a:ln>
            </p:spPr>
            <p:txBody>
              <a:bodyPr>
                <a:spAutoFit/>
              </a:bodyPr>
              <a:lstStyle/>
              <a:p>
                <a:pPr eaLnBrk="1" hangingPunct="1">
                  <a:spcBef>
                    <a:spcPct val="50000"/>
                  </a:spcBef>
                </a:pPr>
                <a:r>
                  <a:rPr lang="cs-CZ" altLang="cs-CZ" sz="2000" b="1">
                    <a:solidFill>
                      <a:srgbClr val="FFCC66"/>
                    </a:solidFill>
                  </a:rPr>
                  <a:t>vnější ozáření z depozitu</a:t>
                </a:r>
              </a:p>
              <a:p>
                <a:pPr eaLnBrk="1" hangingPunct="1">
                  <a:spcBef>
                    <a:spcPct val="50000"/>
                  </a:spcBef>
                </a:pPr>
                <a:r>
                  <a:rPr lang="cs-CZ" altLang="cs-CZ" sz="2000">
                    <a:solidFill>
                      <a:srgbClr val="FFCC66"/>
                    </a:solidFill>
                  </a:rPr>
                  <a:t>! cesia *Cs, jódy *I, tellury *Te</a:t>
                </a:r>
              </a:p>
            </p:txBody>
          </p:sp>
          <p:sp>
            <p:nvSpPr>
              <p:cNvPr id="39962" name="Line 39"/>
              <p:cNvSpPr>
                <a:spLocks noChangeShapeType="1"/>
              </p:cNvSpPr>
              <p:nvPr/>
            </p:nvSpPr>
            <p:spPr bwMode="auto">
              <a:xfrm>
                <a:off x="930" y="1615"/>
                <a:ext cx="0" cy="1180"/>
              </a:xfrm>
              <a:prstGeom prst="line">
                <a:avLst/>
              </a:prstGeom>
              <a:noFill/>
              <a:ln w="9525">
                <a:solidFill>
                  <a:srgbClr val="FF9900"/>
                </a:solidFill>
                <a:prstDash val="dash"/>
                <a:round/>
                <a:headEnd/>
                <a:tailEnd type="triangle" w="med" len="med"/>
              </a:ln>
            </p:spPr>
            <p:txBody>
              <a:bodyPr/>
              <a:lstStyle/>
              <a:p>
                <a:pPr eaLnBrk="1" hangingPunct="1"/>
                <a:endParaRPr lang="cs-CZ" sz="1800">
                  <a:solidFill>
                    <a:srgbClr val="EAEAEA"/>
                  </a:solidFill>
                </a:endParaRPr>
              </a:p>
            </p:txBody>
          </p:sp>
          <p:sp>
            <p:nvSpPr>
              <p:cNvPr id="39963" name="Line 40"/>
              <p:cNvSpPr>
                <a:spLocks noChangeShapeType="1"/>
              </p:cNvSpPr>
              <p:nvPr/>
            </p:nvSpPr>
            <p:spPr bwMode="auto">
              <a:xfrm>
                <a:off x="1066" y="1615"/>
                <a:ext cx="0" cy="1180"/>
              </a:xfrm>
              <a:prstGeom prst="line">
                <a:avLst/>
              </a:prstGeom>
              <a:noFill/>
              <a:ln w="9525">
                <a:solidFill>
                  <a:srgbClr val="FF9900"/>
                </a:solidFill>
                <a:prstDash val="dash"/>
                <a:round/>
                <a:headEnd/>
                <a:tailEnd type="triangle" w="med" len="med"/>
              </a:ln>
            </p:spPr>
            <p:txBody>
              <a:bodyPr/>
              <a:lstStyle/>
              <a:p>
                <a:pPr eaLnBrk="1" hangingPunct="1"/>
                <a:endParaRPr lang="cs-CZ" sz="1800">
                  <a:solidFill>
                    <a:srgbClr val="EAEAEA"/>
                  </a:solidFill>
                </a:endParaRPr>
              </a:p>
            </p:txBody>
          </p:sp>
          <p:sp>
            <p:nvSpPr>
              <p:cNvPr id="39964" name="Text Box 41"/>
              <p:cNvSpPr txBox="1">
                <a:spLocks noChangeArrowheads="1"/>
              </p:cNvSpPr>
              <p:nvPr/>
            </p:nvSpPr>
            <p:spPr bwMode="auto">
              <a:xfrm>
                <a:off x="431" y="2840"/>
                <a:ext cx="2245" cy="250"/>
              </a:xfrm>
              <a:prstGeom prst="rect">
                <a:avLst/>
              </a:prstGeom>
              <a:noFill/>
              <a:ln w="9525">
                <a:noFill/>
                <a:miter lim="800000"/>
                <a:headEnd/>
                <a:tailEnd/>
              </a:ln>
            </p:spPr>
            <p:txBody>
              <a:bodyPr>
                <a:spAutoFit/>
              </a:bodyPr>
              <a:lstStyle/>
              <a:p>
                <a:pPr algn="ctr" eaLnBrk="1" hangingPunct="1">
                  <a:spcBef>
                    <a:spcPct val="50000"/>
                  </a:spcBef>
                </a:pPr>
                <a:r>
                  <a:rPr lang="cs-CZ" altLang="cs-CZ" sz="2000">
                    <a:solidFill>
                      <a:srgbClr val="B2B2B2"/>
                    </a:solidFill>
                  </a:rPr>
                  <a:t> </a:t>
                </a:r>
                <a:r>
                  <a:rPr lang="cs-CZ" altLang="cs-CZ" sz="1800" b="1">
                    <a:solidFill>
                      <a:srgbClr val="FF9900"/>
                    </a:solidFill>
                  </a:rPr>
                  <a:t>postupné vytváření depozitu</a:t>
                </a:r>
              </a:p>
            </p:txBody>
          </p:sp>
          <p:sp>
            <p:nvSpPr>
              <p:cNvPr id="39965" name="Line 42"/>
              <p:cNvSpPr>
                <a:spLocks noChangeShapeType="1"/>
              </p:cNvSpPr>
              <p:nvPr/>
            </p:nvSpPr>
            <p:spPr bwMode="auto">
              <a:xfrm>
                <a:off x="1202" y="1661"/>
                <a:ext cx="0" cy="1134"/>
              </a:xfrm>
              <a:prstGeom prst="line">
                <a:avLst/>
              </a:prstGeom>
              <a:noFill/>
              <a:ln w="9525">
                <a:solidFill>
                  <a:srgbClr val="FF9900"/>
                </a:solidFill>
                <a:prstDash val="dash"/>
                <a:round/>
                <a:headEnd/>
                <a:tailEnd type="triangle" w="med" len="med"/>
              </a:ln>
            </p:spPr>
            <p:txBody>
              <a:bodyPr/>
              <a:lstStyle/>
              <a:p>
                <a:pPr eaLnBrk="1" hangingPunct="1"/>
                <a:endParaRPr lang="cs-CZ" sz="1800">
                  <a:solidFill>
                    <a:srgbClr val="EAEAEA"/>
                  </a:solidFill>
                </a:endParaRPr>
              </a:p>
            </p:txBody>
          </p:sp>
          <p:sp>
            <p:nvSpPr>
              <p:cNvPr id="39966" name="Line 43"/>
              <p:cNvSpPr>
                <a:spLocks noChangeShapeType="1"/>
              </p:cNvSpPr>
              <p:nvPr/>
            </p:nvSpPr>
            <p:spPr bwMode="auto">
              <a:xfrm flipH="1">
                <a:off x="1972" y="1570"/>
                <a:ext cx="1" cy="1225"/>
              </a:xfrm>
              <a:prstGeom prst="line">
                <a:avLst/>
              </a:prstGeom>
              <a:noFill/>
              <a:ln w="9525">
                <a:solidFill>
                  <a:srgbClr val="FF9900"/>
                </a:solidFill>
                <a:prstDash val="dash"/>
                <a:round/>
                <a:headEnd/>
                <a:tailEnd type="triangle" w="med" len="med"/>
              </a:ln>
            </p:spPr>
            <p:txBody>
              <a:bodyPr/>
              <a:lstStyle/>
              <a:p>
                <a:pPr eaLnBrk="1" hangingPunct="1"/>
                <a:endParaRPr lang="cs-CZ" sz="1800">
                  <a:solidFill>
                    <a:srgbClr val="EAEAEA"/>
                  </a:solidFill>
                </a:endParaRPr>
              </a:p>
            </p:txBody>
          </p:sp>
          <p:sp>
            <p:nvSpPr>
              <p:cNvPr id="39967" name="Line 44"/>
              <p:cNvSpPr>
                <a:spLocks noChangeShapeType="1"/>
              </p:cNvSpPr>
              <p:nvPr/>
            </p:nvSpPr>
            <p:spPr bwMode="auto">
              <a:xfrm>
                <a:off x="567" y="2795"/>
                <a:ext cx="1768" cy="0"/>
              </a:xfrm>
              <a:prstGeom prst="line">
                <a:avLst/>
              </a:prstGeom>
              <a:noFill/>
              <a:ln w="38100">
                <a:solidFill>
                  <a:srgbClr val="FF9900"/>
                </a:solidFill>
                <a:prstDash val="dash"/>
                <a:round/>
                <a:headEnd/>
                <a:tailEnd/>
              </a:ln>
            </p:spPr>
            <p:txBody>
              <a:bodyPr>
                <a:spAutoFit/>
              </a:bodyPr>
              <a:lstStyle/>
              <a:p>
                <a:pPr eaLnBrk="1" hangingPunct="1"/>
                <a:endParaRPr lang="cs-CZ" sz="1800">
                  <a:solidFill>
                    <a:srgbClr val="EAEAEA"/>
                  </a:solidFill>
                </a:endParaRPr>
              </a:p>
            </p:txBody>
          </p:sp>
          <p:sp>
            <p:nvSpPr>
              <p:cNvPr id="39968" name="Line 45"/>
              <p:cNvSpPr>
                <a:spLocks noChangeShapeType="1"/>
              </p:cNvSpPr>
              <p:nvPr/>
            </p:nvSpPr>
            <p:spPr bwMode="auto">
              <a:xfrm>
                <a:off x="3242" y="2795"/>
                <a:ext cx="1497" cy="0"/>
              </a:xfrm>
              <a:prstGeom prst="line">
                <a:avLst/>
              </a:prstGeom>
              <a:noFill/>
              <a:ln w="38100">
                <a:solidFill>
                  <a:srgbClr val="FFC000"/>
                </a:solidFill>
                <a:round/>
                <a:headEnd/>
                <a:tailEnd/>
              </a:ln>
            </p:spPr>
            <p:txBody>
              <a:bodyPr>
                <a:spAutoFit/>
              </a:bodyPr>
              <a:lstStyle/>
              <a:p>
                <a:pPr eaLnBrk="1" hangingPunct="1"/>
                <a:endParaRPr lang="cs-CZ" sz="1800">
                  <a:solidFill>
                    <a:srgbClr val="EAEAEA"/>
                  </a:solidFill>
                </a:endParaRPr>
              </a:p>
            </p:txBody>
          </p:sp>
        </p:grpSp>
        <p:pic>
          <p:nvPicPr>
            <p:cNvPr id="39942" name="Picture 47" descr="BL00122_"/>
            <p:cNvPicPr>
              <a:picLocks noChangeAspect="1" noChangeArrowheads="1"/>
            </p:cNvPicPr>
            <p:nvPr/>
          </p:nvPicPr>
          <p:blipFill>
            <a:blip r:embed="rId3"/>
            <a:srcRect/>
            <a:stretch>
              <a:fillRect/>
            </a:stretch>
          </p:blipFill>
          <p:spPr bwMode="auto">
            <a:xfrm>
              <a:off x="684213" y="5157789"/>
              <a:ext cx="1050924" cy="915987"/>
            </a:xfrm>
            <a:prstGeom prst="rect">
              <a:avLst/>
            </a:prstGeom>
            <a:noFill/>
            <a:ln w="9525">
              <a:noFill/>
              <a:miter lim="800000"/>
              <a:headEnd/>
              <a:tailEnd/>
            </a:ln>
          </p:spPr>
        </p:pic>
        <p:sp>
          <p:nvSpPr>
            <p:cNvPr id="39943" name="Text Box 48"/>
            <p:cNvSpPr txBox="1">
              <a:spLocks noChangeArrowheads="1"/>
            </p:cNvSpPr>
            <p:nvPr/>
          </p:nvSpPr>
          <p:spPr bwMode="auto">
            <a:xfrm>
              <a:off x="1979473" y="5013325"/>
              <a:ext cx="5832006" cy="366713"/>
            </a:xfrm>
            <a:prstGeom prst="rect">
              <a:avLst/>
            </a:prstGeom>
            <a:noFill/>
            <a:ln w="9525">
              <a:noFill/>
              <a:miter lim="800000"/>
              <a:headEnd/>
              <a:tailEnd/>
            </a:ln>
          </p:spPr>
          <p:txBody>
            <a:bodyPr>
              <a:spAutoFit/>
            </a:bodyPr>
            <a:lstStyle/>
            <a:p>
              <a:pPr eaLnBrk="1" hangingPunct="1">
                <a:spcBef>
                  <a:spcPct val="50000"/>
                </a:spcBef>
              </a:pPr>
              <a:endParaRPr lang="cs-CZ" altLang="cs-CZ" sz="1800">
                <a:solidFill>
                  <a:srgbClr val="FFFFFF"/>
                </a:solidFill>
              </a:endParaRPr>
            </a:p>
          </p:txBody>
        </p:sp>
      </p:grpSp>
      <p:sp>
        <p:nvSpPr>
          <p:cNvPr id="33" name="Zástupný symbol pro číslo snímku 4"/>
          <p:cNvSpPr>
            <a:spLocks noGrp="1"/>
          </p:cNvSpPr>
          <p:nvPr>
            <p:ph type="sldNum" sz="quarter" idx="12"/>
          </p:nvPr>
        </p:nvSpPr>
        <p:spPr>
          <a:xfrm>
            <a:off x="6553200" y="6242050"/>
            <a:ext cx="2130425" cy="474663"/>
          </a:xfrm>
        </p:spPr>
        <p:txBody>
          <a:bodyPr/>
          <a:lstStyle/>
          <a:p>
            <a:pPr>
              <a:defRPr/>
            </a:pPr>
            <a:fld id="{2D5DF4F6-771E-4751-98FA-FAD0A36F134A}" type="slidenum">
              <a:rPr lang="cs-CZ" smtClean="0">
                <a:solidFill>
                  <a:srgbClr val="EAEAEA"/>
                </a:solidFill>
              </a:rPr>
              <a:pPr>
                <a:defRPr/>
              </a:pPr>
              <a:t>35</a:t>
            </a:fld>
            <a:endParaRPr lang="cs-CZ" dirty="0">
              <a:solidFill>
                <a:srgbClr val="EAEAEA"/>
              </a:solidFill>
            </a:endParaRPr>
          </a:p>
        </p:txBody>
      </p:sp>
    </p:spTree>
    <p:extLst>
      <p:ext uri="{BB962C8B-B14F-4D97-AF65-F5344CB8AC3E}">
        <p14:creationId xmlns:p14="http://schemas.microsoft.com/office/powerpoint/2010/main" val="173144820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961" name="Skupina 5"/>
          <p:cNvGrpSpPr>
            <a:grpSpLocks/>
          </p:cNvGrpSpPr>
          <p:nvPr/>
        </p:nvGrpSpPr>
        <p:grpSpPr bwMode="auto">
          <a:xfrm>
            <a:off x="346075" y="152400"/>
            <a:ext cx="8601075" cy="6545263"/>
            <a:chOff x="346198" y="152748"/>
            <a:chExt cx="8601059" cy="6545708"/>
          </a:xfrm>
        </p:grpSpPr>
        <p:sp>
          <p:nvSpPr>
            <p:cNvPr id="40977" name="Text Box 2"/>
            <p:cNvSpPr txBox="1">
              <a:spLocks noChangeArrowheads="1"/>
            </p:cNvSpPr>
            <p:nvPr/>
          </p:nvSpPr>
          <p:spPr bwMode="auto">
            <a:xfrm>
              <a:off x="346198" y="152748"/>
              <a:ext cx="8601059" cy="584775"/>
            </a:xfrm>
            <a:prstGeom prst="rect">
              <a:avLst/>
            </a:prstGeom>
            <a:noFill/>
            <a:ln w="9525">
              <a:noFill/>
              <a:miter lim="800000"/>
              <a:headEnd/>
              <a:tailEnd/>
            </a:ln>
          </p:spPr>
          <p:txBody>
            <a:bodyPr>
              <a:spAutoFit/>
            </a:bodyPr>
            <a:lstStyle/>
            <a:p>
              <a:pPr marL="342900" indent="-342900" algn="ctr" eaLnBrk="1" hangingPunct="1">
                <a:spcBef>
                  <a:spcPct val="50000"/>
                </a:spcBef>
              </a:pPr>
              <a:r>
                <a:rPr lang="cs-CZ" altLang="cs-CZ" sz="3200" b="1" dirty="0">
                  <a:solidFill>
                    <a:srgbClr val="FFFF00"/>
                  </a:solidFill>
                </a:rPr>
                <a:t>Neodkladná ochranná opatření v okolí JE</a:t>
              </a:r>
              <a:endParaRPr lang="cs-CZ" altLang="cs-CZ" sz="3200" dirty="0">
                <a:solidFill>
                  <a:srgbClr val="FFFFFF"/>
                </a:solidFill>
              </a:endParaRPr>
            </a:p>
          </p:txBody>
        </p:sp>
        <p:sp>
          <p:nvSpPr>
            <p:cNvPr id="40978" name="Text Box 3"/>
            <p:cNvSpPr txBox="1">
              <a:spLocks noChangeArrowheads="1"/>
            </p:cNvSpPr>
            <p:nvPr/>
          </p:nvSpPr>
          <p:spPr bwMode="auto">
            <a:xfrm>
              <a:off x="2630603" y="6423819"/>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grpSp>
      <p:grpSp>
        <p:nvGrpSpPr>
          <p:cNvPr id="40963" name="Skupina 7"/>
          <p:cNvGrpSpPr>
            <a:grpSpLocks/>
          </p:cNvGrpSpPr>
          <p:nvPr/>
        </p:nvGrpSpPr>
        <p:grpSpPr bwMode="auto">
          <a:xfrm>
            <a:off x="650875" y="2435225"/>
            <a:ext cx="7705725" cy="4125913"/>
            <a:chOff x="650197" y="2434532"/>
            <a:chExt cx="7705725" cy="4126605"/>
          </a:xfrm>
        </p:grpSpPr>
        <p:grpSp>
          <p:nvGrpSpPr>
            <p:cNvPr id="40966" name="Skupina 6"/>
            <p:cNvGrpSpPr>
              <a:grpSpLocks/>
            </p:cNvGrpSpPr>
            <p:nvPr/>
          </p:nvGrpSpPr>
          <p:grpSpPr bwMode="auto">
            <a:xfrm>
              <a:off x="650197" y="2803864"/>
              <a:ext cx="7705725" cy="3757273"/>
              <a:chOff x="650197" y="2803864"/>
              <a:chExt cx="7705725" cy="3757273"/>
            </a:xfrm>
          </p:grpSpPr>
          <p:pic>
            <p:nvPicPr>
              <p:cNvPr id="40968" name="Picture 32" descr="ZHP_sektory"/>
              <p:cNvPicPr>
                <a:picLocks noChangeAspect="1" noChangeArrowheads="1"/>
              </p:cNvPicPr>
              <p:nvPr/>
            </p:nvPicPr>
            <p:blipFill>
              <a:blip r:embed="rId2"/>
              <a:srcRect/>
              <a:stretch>
                <a:fillRect/>
              </a:stretch>
            </p:blipFill>
            <p:spPr bwMode="auto">
              <a:xfrm>
                <a:off x="650197" y="2803864"/>
                <a:ext cx="3384550" cy="3346450"/>
              </a:xfrm>
              <a:prstGeom prst="rect">
                <a:avLst/>
              </a:prstGeom>
              <a:noFill/>
              <a:ln w="9525">
                <a:noFill/>
                <a:miter lim="800000"/>
                <a:headEnd/>
                <a:tailEnd/>
              </a:ln>
            </p:spPr>
          </p:pic>
          <p:pic>
            <p:nvPicPr>
              <p:cNvPr id="40969" name="Picture 33" descr="ZHP_mapa"/>
              <p:cNvPicPr>
                <a:picLocks noChangeAspect="1" noChangeArrowheads="1"/>
              </p:cNvPicPr>
              <p:nvPr/>
            </p:nvPicPr>
            <p:blipFill>
              <a:blip r:embed="rId3"/>
              <a:srcRect/>
              <a:stretch>
                <a:fillRect/>
              </a:stretch>
            </p:blipFill>
            <p:spPr bwMode="auto">
              <a:xfrm>
                <a:off x="4971372" y="2803864"/>
                <a:ext cx="3384550" cy="3384550"/>
              </a:xfrm>
              <a:prstGeom prst="rect">
                <a:avLst/>
              </a:prstGeom>
              <a:noFill/>
              <a:ln w="9525">
                <a:noFill/>
                <a:miter lim="800000"/>
                <a:headEnd/>
                <a:tailEnd/>
              </a:ln>
            </p:spPr>
          </p:pic>
          <p:sp>
            <p:nvSpPr>
              <p:cNvPr id="40970" name="Text Box 34"/>
              <p:cNvSpPr txBox="1">
                <a:spLocks noChangeArrowheads="1"/>
              </p:cNvSpPr>
              <p:nvPr/>
            </p:nvSpPr>
            <p:spPr bwMode="auto">
              <a:xfrm>
                <a:off x="1455563" y="6164262"/>
                <a:ext cx="6192838" cy="396875"/>
              </a:xfrm>
              <a:prstGeom prst="rect">
                <a:avLst/>
              </a:prstGeom>
              <a:noFill/>
              <a:ln w="9525">
                <a:noFill/>
                <a:miter lim="800000"/>
                <a:headEnd/>
                <a:tailEnd/>
              </a:ln>
            </p:spPr>
            <p:txBody>
              <a:bodyPr>
                <a:spAutoFit/>
              </a:bodyPr>
              <a:lstStyle/>
              <a:p>
                <a:pPr eaLnBrk="1" hangingPunct="1">
                  <a:spcBef>
                    <a:spcPct val="50000"/>
                  </a:spcBef>
                </a:pPr>
                <a:r>
                  <a:rPr lang="cs-CZ" altLang="cs-CZ" sz="2000" b="1">
                    <a:solidFill>
                      <a:srgbClr val="FFFF00"/>
                    </a:solidFill>
                  </a:rPr>
                  <a:t>Dukovany	</a:t>
                </a:r>
                <a:r>
                  <a:rPr lang="cs-CZ" altLang="cs-CZ" sz="2000" b="1">
                    <a:solidFill>
                      <a:srgbClr val="FFFFFF"/>
                    </a:solidFill>
                  </a:rPr>
                  <a:t>			</a:t>
                </a:r>
                <a:r>
                  <a:rPr lang="cs-CZ" altLang="cs-CZ" sz="2000" b="1">
                    <a:solidFill>
                      <a:srgbClr val="FFFF00"/>
                    </a:solidFill>
                  </a:rPr>
                  <a:t>Temelín</a:t>
                </a:r>
              </a:p>
            </p:txBody>
          </p:sp>
          <p:sp>
            <p:nvSpPr>
              <p:cNvPr id="40971" name="Oval 35"/>
              <p:cNvSpPr>
                <a:spLocks noChangeArrowheads="1"/>
              </p:cNvSpPr>
              <p:nvPr/>
            </p:nvSpPr>
            <p:spPr bwMode="auto">
              <a:xfrm>
                <a:off x="723222" y="2946739"/>
                <a:ext cx="3095625" cy="2952750"/>
              </a:xfrm>
              <a:prstGeom prst="ellipse">
                <a:avLst/>
              </a:prstGeom>
              <a:solidFill>
                <a:srgbClr val="FFCC99">
                  <a:alpha val="36862"/>
                </a:srgbClr>
              </a:solidFill>
              <a:ln w="9525" algn="ctr">
                <a:solidFill>
                  <a:schemeClr val="tx1"/>
                </a:solidFill>
                <a:round/>
                <a:headEnd/>
                <a:tailEnd/>
              </a:ln>
            </p:spPr>
            <p:txBody>
              <a:bodyPr anchor="ctr">
                <a:spAutoFit/>
              </a:bodyPr>
              <a:lstStyle/>
              <a:p>
                <a:pPr eaLnBrk="1" hangingPunct="1"/>
                <a:endParaRPr lang="cs-CZ" altLang="cs-CZ" sz="1800">
                  <a:solidFill>
                    <a:srgbClr val="EAEAEA"/>
                  </a:solidFill>
                </a:endParaRPr>
              </a:p>
            </p:txBody>
          </p:sp>
          <p:sp>
            <p:nvSpPr>
              <p:cNvPr id="40972" name="Oval 36"/>
              <p:cNvSpPr>
                <a:spLocks noChangeArrowheads="1"/>
              </p:cNvSpPr>
              <p:nvPr/>
            </p:nvSpPr>
            <p:spPr bwMode="auto">
              <a:xfrm>
                <a:off x="5115835" y="2946739"/>
                <a:ext cx="3095625" cy="2952750"/>
              </a:xfrm>
              <a:prstGeom prst="ellipse">
                <a:avLst/>
              </a:prstGeom>
              <a:solidFill>
                <a:srgbClr val="FFCC99">
                  <a:alpha val="58038"/>
                </a:srgbClr>
              </a:solidFill>
              <a:ln w="9525" algn="ctr">
                <a:solidFill>
                  <a:schemeClr val="tx1"/>
                </a:solidFill>
                <a:round/>
                <a:headEnd/>
                <a:tailEnd/>
              </a:ln>
            </p:spPr>
            <p:txBody>
              <a:bodyPr anchor="ctr">
                <a:spAutoFit/>
              </a:bodyPr>
              <a:lstStyle/>
              <a:p>
                <a:pPr eaLnBrk="1" hangingPunct="1"/>
                <a:endParaRPr lang="cs-CZ" altLang="cs-CZ" sz="1800">
                  <a:solidFill>
                    <a:srgbClr val="EAEAEA"/>
                  </a:solidFill>
                </a:endParaRPr>
              </a:p>
            </p:txBody>
          </p:sp>
          <p:sp>
            <p:nvSpPr>
              <p:cNvPr id="40973" name="Text Box 37"/>
              <p:cNvSpPr txBox="1">
                <a:spLocks noChangeArrowheads="1"/>
              </p:cNvSpPr>
              <p:nvPr/>
            </p:nvSpPr>
            <p:spPr bwMode="auto">
              <a:xfrm>
                <a:off x="1081997" y="3811927"/>
                <a:ext cx="792163" cy="304800"/>
              </a:xfrm>
              <a:prstGeom prst="rect">
                <a:avLst/>
              </a:prstGeom>
              <a:noFill/>
              <a:ln w="9525">
                <a:noFill/>
                <a:miter lim="800000"/>
                <a:headEnd/>
                <a:tailEnd/>
              </a:ln>
            </p:spPr>
            <p:txBody>
              <a:bodyPr>
                <a:spAutoFit/>
              </a:bodyPr>
              <a:lstStyle/>
              <a:p>
                <a:pPr eaLnBrk="1" hangingPunct="1">
                  <a:spcBef>
                    <a:spcPct val="50000"/>
                  </a:spcBef>
                </a:pPr>
                <a:r>
                  <a:rPr lang="cs-CZ" altLang="cs-CZ" sz="1400" b="1">
                    <a:solidFill>
                      <a:srgbClr val="FF3300"/>
                    </a:solidFill>
                  </a:rPr>
                  <a:t>10 km</a:t>
                </a:r>
              </a:p>
            </p:txBody>
          </p:sp>
          <p:sp>
            <p:nvSpPr>
              <p:cNvPr id="40974" name="Text Box 38"/>
              <p:cNvSpPr txBox="1">
                <a:spLocks noChangeArrowheads="1"/>
              </p:cNvSpPr>
              <p:nvPr/>
            </p:nvSpPr>
            <p:spPr bwMode="auto">
              <a:xfrm>
                <a:off x="794660" y="2946739"/>
                <a:ext cx="792163" cy="304800"/>
              </a:xfrm>
              <a:prstGeom prst="rect">
                <a:avLst/>
              </a:prstGeom>
              <a:noFill/>
              <a:ln w="9525">
                <a:noFill/>
                <a:miter lim="800000"/>
                <a:headEnd/>
                <a:tailEnd/>
              </a:ln>
            </p:spPr>
            <p:txBody>
              <a:bodyPr>
                <a:spAutoFit/>
              </a:bodyPr>
              <a:lstStyle/>
              <a:p>
                <a:pPr eaLnBrk="1" hangingPunct="1">
                  <a:spcBef>
                    <a:spcPct val="50000"/>
                  </a:spcBef>
                </a:pPr>
                <a:r>
                  <a:rPr lang="cs-CZ" altLang="cs-CZ" sz="1400" b="1">
                    <a:solidFill>
                      <a:srgbClr val="FF3300"/>
                    </a:solidFill>
                  </a:rPr>
                  <a:t>20 km</a:t>
                </a:r>
              </a:p>
            </p:txBody>
          </p:sp>
          <p:sp>
            <p:nvSpPr>
              <p:cNvPr id="40975" name="Oval 40"/>
              <p:cNvSpPr>
                <a:spLocks noChangeArrowheads="1"/>
              </p:cNvSpPr>
              <p:nvPr/>
            </p:nvSpPr>
            <p:spPr bwMode="auto">
              <a:xfrm>
                <a:off x="1442360" y="3667464"/>
                <a:ext cx="1655763" cy="1438275"/>
              </a:xfrm>
              <a:prstGeom prst="ellipse">
                <a:avLst/>
              </a:prstGeom>
              <a:solidFill>
                <a:srgbClr val="FF0000">
                  <a:alpha val="36862"/>
                </a:srgbClr>
              </a:solidFill>
              <a:ln w="9525" algn="ctr">
                <a:solidFill>
                  <a:schemeClr val="tx1"/>
                </a:solidFill>
                <a:round/>
                <a:headEnd/>
                <a:tailEnd/>
              </a:ln>
            </p:spPr>
            <p:txBody>
              <a:bodyPr anchor="ctr">
                <a:spAutoFit/>
              </a:bodyPr>
              <a:lstStyle/>
              <a:p>
                <a:pPr eaLnBrk="1" hangingPunct="1"/>
                <a:endParaRPr lang="cs-CZ" altLang="cs-CZ" sz="1800">
                  <a:solidFill>
                    <a:srgbClr val="EAEAEA"/>
                  </a:solidFill>
                </a:endParaRPr>
              </a:p>
            </p:txBody>
          </p:sp>
          <p:sp>
            <p:nvSpPr>
              <p:cNvPr id="40976" name="Oval 41"/>
              <p:cNvSpPr>
                <a:spLocks noChangeArrowheads="1"/>
              </p:cNvSpPr>
              <p:nvPr/>
            </p:nvSpPr>
            <p:spPr bwMode="auto">
              <a:xfrm>
                <a:off x="6050872" y="3811927"/>
                <a:ext cx="1223963" cy="1222375"/>
              </a:xfrm>
              <a:prstGeom prst="ellipse">
                <a:avLst/>
              </a:prstGeom>
              <a:solidFill>
                <a:srgbClr val="FF0000">
                  <a:alpha val="36862"/>
                </a:srgbClr>
              </a:solidFill>
              <a:ln w="9525" algn="ctr">
                <a:noFill/>
                <a:round/>
                <a:headEnd/>
                <a:tailEnd/>
              </a:ln>
            </p:spPr>
            <p:txBody>
              <a:bodyPr anchor="ctr">
                <a:spAutoFit/>
              </a:bodyPr>
              <a:lstStyle/>
              <a:p>
                <a:pPr eaLnBrk="1" hangingPunct="1"/>
                <a:endParaRPr lang="cs-CZ" altLang="cs-CZ" sz="1800">
                  <a:solidFill>
                    <a:srgbClr val="EAEAEA"/>
                  </a:solidFill>
                </a:endParaRPr>
              </a:p>
            </p:txBody>
          </p:sp>
        </p:grpSp>
        <p:sp>
          <p:nvSpPr>
            <p:cNvPr id="40967" name="Obdélník 1"/>
            <p:cNvSpPr>
              <a:spLocks noChangeArrowheads="1"/>
            </p:cNvSpPr>
            <p:nvPr/>
          </p:nvSpPr>
          <p:spPr bwMode="auto">
            <a:xfrm>
              <a:off x="2739346" y="2434532"/>
              <a:ext cx="3362136" cy="369332"/>
            </a:xfrm>
            <a:prstGeom prst="rect">
              <a:avLst/>
            </a:prstGeom>
            <a:noFill/>
            <a:ln w="9525">
              <a:noFill/>
              <a:miter lim="800000"/>
              <a:headEnd/>
              <a:tailEnd/>
            </a:ln>
          </p:spPr>
          <p:txBody>
            <a:bodyPr>
              <a:spAutoFit/>
            </a:bodyPr>
            <a:lstStyle/>
            <a:p>
              <a:pPr eaLnBrk="1" hangingPunct="1">
                <a:spcBef>
                  <a:spcPct val="50000"/>
                </a:spcBef>
              </a:pPr>
              <a:r>
                <a:rPr lang="cs-CZ" altLang="cs-CZ" sz="1800" b="1">
                  <a:solidFill>
                    <a:srgbClr val="FFFF00"/>
                  </a:solidFill>
                </a:rPr>
                <a:t>Zóny havarijního plánování</a:t>
              </a:r>
              <a:endParaRPr lang="cs-CZ" altLang="cs-CZ" sz="1800">
                <a:solidFill>
                  <a:srgbClr val="FFFFFF"/>
                </a:solidFill>
              </a:endParaRPr>
            </a:p>
          </p:txBody>
        </p:sp>
      </p:grpSp>
      <p:sp>
        <p:nvSpPr>
          <p:cNvPr id="40964" name="TextovéPole 4"/>
          <p:cNvSpPr txBox="1">
            <a:spLocks noChangeArrowheads="1"/>
          </p:cNvSpPr>
          <p:nvPr/>
        </p:nvSpPr>
        <p:spPr bwMode="auto">
          <a:xfrm>
            <a:off x="582613" y="981075"/>
            <a:ext cx="7920037" cy="1570038"/>
          </a:xfrm>
          <a:prstGeom prst="rect">
            <a:avLst/>
          </a:prstGeom>
          <a:noFill/>
          <a:ln w="9525">
            <a:noFill/>
            <a:miter lim="800000"/>
            <a:headEnd/>
            <a:tailEnd/>
          </a:ln>
        </p:spPr>
        <p:txBody>
          <a:bodyPr>
            <a:spAutoFit/>
          </a:bodyPr>
          <a:lstStyle/>
          <a:p>
            <a:pPr eaLnBrk="1" hangingPunct="1"/>
            <a:r>
              <a:rPr lang="cs-CZ" sz="2400" b="1">
                <a:solidFill>
                  <a:srgbClr val="FFFF00"/>
                </a:solidFill>
              </a:rPr>
              <a:t>Ukrytí a jódová profylaxe </a:t>
            </a:r>
            <a:r>
              <a:rPr lang="cs-CZ" sz="2400">
                <a:solidFill>
                  <a:srgbClr val="EAEAEA"/>
                </a:solidFill>
              </a:rPr>
              <a:t>– </a:t>
            </a:r>
            <a:r>
              <a:rPr lang="cs-CZ" sz="2400">
                <a:solidFill>
                  <a:srgbClr val="F8F8F8"/>
                </a:solidFill>
              </a:rPr>
              <a:t>připraveny v celé zóně havarijního plánování (ZHP), ukrytí max. 2 dny.</a:t>
            </a:r>
          </a:p>
          <a:p>
            <a:pPr eaLnBrk="1" hangingPunct="1"/>
            <a:r>
              <a:rPr lang="cs-CZ" sz="2400" b="1">
                <a:solidFill>
                  <a:srgbClr val="FFFF00"/>
                </a:solidFill>
              </a:rPr>
              <a:t>Evakuace</a:t>
            </a:r>
            <a:r>
              <a:rPr lang="cs-CZ" sz="2400">
                <a:solidFill>
                  <a:srgbClr val="EAEAEA"/>
                </a:solidFill>
              </a:rPr>
              <a:t> </a:t>
            </a:r>
            <a:r>
              <a:rPr lang="cs-CZ" sz="2400">
                <a:solidFill>
                  <a:srgbClr val="F8F8F8"/>
                </a:solidFill>
              </a:rPr>
              <a:t>– připravena ve vnitřní části ZHP, max. na 1 týden.</a:t>
            </a:r>
          </a:p>
        </p:txBody>
      </p:sp>
      <p:sp>
        <p:nvSpPr>
          <p:cNvPr id="40965" name="Oval 41"/>
          <p:cNvSpPr>
            <a:spLocks noChangeArrowheads="1"/>
          </p:cNvSpPr>
          <p:nvPr/>
        </p:nvSpPr>
        <p:spPr bwMode="auto">
          <a:xfrm>
            <a:off x="6948488" y="3827463"/>
            <a:ext cx="327025" cy="288925"/>
          </a:xfrm>
          <a:prstGeom prst="ellipse">
            <a:avLst/>
          </a:prstGeom>
          <a:solidFill>
            <a:srgbClr val="FF0000">
              <a:alpha val="36862"/>
            </a:srgbClr>
          </a:solidFill>
          <a:ln w="9525" algn="ctr">
            <a:noFill/>
            <a:round/>
            <a:headEnd/>
            <a:tailEnd/>
          </a:ln>
        </p:spPr>
        <p:txBody>
          <a:bodyPr anchor="ctr">
            <a:spAutoFit/>
          </a:bodyPr>
          <a:lstStyle/>
          <a:p>
            <a:pPr eaLnBrk="1" hangingPunct="1"/>
            <a:endParaRPr lang="cs-CZ" altLang="cs-CZ" sz="1800">
              <a:solidFill>
                <a:srgbClr val="EAEAEA"/>
              </a:solidFill>
            </a:endParaRPr>
          </a:p>
        </p:txBody>
      </p:sp>
      <p:sp>
        <p:nvSpPr>
          <p:cNvPr id="19" name="Zástupný symbol pro číslo snímku 4"/>
          <p:cNvSpPr>
            <a:spLocks noGrp="1"/>
          </p:cNvSpPr>
          <p:nvPr>
            <p:ph type="sldNum" sz="quarter" idx="12"/>
          </p:nvPr>
        </p:nvSpPr>
        <p:spPr>
          <a:xfrm>
            <a:off x="6553200" y="6242050"/>
            <a:ext cx="2130425" cy="474663"/>
          </a:xfrm>
        </p:spPr>
        <p:txBody>
          <a:bodyPr/>
          <a:lstStyle/>
          <a:p>
            <a:pPr>
              <a:defRPr/>
            </a:pPr>
            <a:fld id="{2D5DF4F6-771E-4751-98FA-FAD0A36F134A}" type="slidenum">
              <a:rPr lang="cs-CZ" smtClean="0">
                <a:solidFill>
                  <a:srgbClr val="EAEAEA"/>
                </a:solidFill>
              </a:rPr>
              <a:pPr>
                <a:defRPr/>
              </a:pPr>
              <a:t>36</a:t>
            </a:fld>
            <a:endParaRPr lang="cs-CZ" dirty="0">
              <a:solidFill>
                <a:srgbClr val="EAEAEA"/>
              </a:solidFill>
            </a:endParaRPr>
          </a:p>
        </p:txBody>
      </p:sp>
    </p:spTree>
    <p:extLst>
      <p:ext uri="{BB962C8B-B14F-4D97-AF65-F5344CB8AC3E}">
        <p14:creationId xmlns:p14="http://schemas.microsoft.com/office/powerpoint/2010/main" val="5043748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Skupina 5"/>
          <p:cNvGrpSpPr>
            <a:grpSpLocks/>
          </p:cNvGrpSpPr>
          <p:nvPr/>
        </p:nvGrpSpPr>
        <p:grpSpPr bwMode="auto">
          <a:xfrm>
            <a:off x="346075" y="152400"/>
            <a:ext cx="8601075" cy="6545263"/>
            <a:chOff x="346198" y="152748"/>
            <a:chExt cx="8601059" cy="6545708"/>
          </a:xfrm>
        </p:grpSpPr>
        <p:sp>
          <p:nvSpPr>
            <p:cNvPr id="43012" name="Text Box 2"/>
            <p:cNvSpPr txBox="1">
              <a:spLocks noChangeArrowheads="1"/>
            </p:cNvSpPr>
            <p:nvPr/>
          </p:nvSpPr>
          <p:spPr bwMode="auto">
            <a:xfrm>
              <a:off x="346198" y="152748"/>
              <a:ext cx="8601059" cy="584775"/>
            </a:xfrm>
            <a:prstGeom prst="rect">
              <a:avLst/>
            </a:prstGeom>
            <a:noFill/>
            <a:ln w="9525">
              <a:noFill/>
              <a:miter lim="800000"/>
              <a:headEnd/>
              <a:tailEnd/>
            </a:ln>
          </p:spPr>
          <p:txBody>
            <a:bodyPr>
              <a:spAutoFit/>
            </a:bodyPr>
            <a:lstStyle/>
            <a:p>
              <a:pPr marL="342900" indent="-342900" algn="ctr" eaLnBrk="1" hangingPunct="1">
                <a:spcBef>
                  <a:spcPct val="50000"/>
                </a:spcBef>
              </a:pPr>
              <a:r>
                <a:rPr lang="cs-CZ" altLang="cs-CZ" sz="3200" b="1">
                  <a:solidFill>
                    <a:srgbClr val="FFFF00"/>
                  </a:solidFill>
                </a:rPr>
                <a:t>Následná ochranná opatření v okolí JE</a:t>
              </a:r>
              <a:endParaRPr lang="cs-CZ" altLang="cs-CZ" sz="3200">
                <a:solidFill>
                  <a:srgbClr val="FFFFFF"/>
                </a:solidFill>
              </a:endParaRPr>
            </a:p>
          </p:txBody>
        </p:sp>
        <p:sp>
          <p:nvSpPr>
            <p:cNvPr id="43013" name="Text Box 3"/>
            <p:cNvSpPr txBox="1">
              <a:spLocks noChangeArrowheads="1"/>
            </p:cNvSpPr>
            <p:nvPr/>
          </p:nvSpPr>
          <p:spPr bwMode="auto">
            <a:xfrm>
              <a:off x="2630603" y="6423819"/>
              <a:ext cx="4032250" cy="274637"/>
            </a:xfrm>
            <a:prstGeom prst="rect">
              <a:avLst/>
            </a:prstGeom>
            <a:noFill/>
            <a:ln w="9525">
              <a:noFill/>
              <a:miter lim="800000"/>
              <a:headEnd/>
              <a:tailEnd/>
            </a:ln>
          </p:spPr>
          <p:txBody>
            <a:bodyPr>
              <a:spAutoFit/>
            </a:bodyPr>
            <a:lstStyle/>
            <a:p>
              <a:pPr algn="ctr" eaLnBrk="1" hangingPunct="1">
                <a:spcBef>
                  <a:spcPct val="50000"/>
                </a:spcBef>
              </a:pPr>
              <a:r>
                <a:rPr lang="cs-CZ" altLang="cs-CZ" sz="1200">
                  <a:solidFill>
                    <a:srgbClr val="EAEAEA"/>
                  </a:solidFill>
                </a:rPr>
                <a:t>Státní úřad pro jadernou bezpečnost</a:t>
              </a:r>
            </a:p>
          </p:txBody>
        </p:sp>
      </p:grpSp>
      <p:sp>
        <p:nvSpPr>
          <p:cNvPr id="43011" name="TextovéPole 4"/>
          <p:cNvSpPr txBox="1">
            <a:spLocks noChangeArrowheads="1"/>
          </p:cNvSpPr>
          <p:nvPr/>
        </p:nvSpPr>
        <p:spPr bwMode="auto">
          <a:xfrm>
            <a:off x="687388" y="1844675"/>
            <a:ext cx="7920037" cy="3046413"/>
          </a:xfrm>
          <a:prstGeom prst="rect">
            <a:avLst/>
          </a:prstGeom>
          <a:noFill/>
          <a:ln w="9525">
            <a:noFill/>
            <a:miter lim="800000"/>
            <a:headEnd/>
            <a:tailEnd/>
          </a:ln>
        </p:spPr>
        <p:txBody>
          <a:bodyPr>
            <a:spAutoFit/>
          </a:bodyPr>
          <a:lstStyle/>
          <a:p>
            <a:pPr algn="ctr" eaLnBrk="1" hangingPunct="1"/>
            <a:r>
              <a:rPr lang="cs-CZ" sz="2400" b="1" dirty="0">
                <a:solidFill>
                  <a:srgbClr val="FFFF00"/>
                </a:solidFill>
              </a:rPr>
              <a:t>Regulace požívání kontaminovaných potravin, vody a používání kontaminovaných krmiv</a:t>
            </a:r>
          </a:p>
          <a:p>
            <a:pPr algn="ctr" eaLnBrk="1" hangingPunct="1"/>
            <a:r>
              <a:rPr lang="cs-CZ" sz="2400" b="1" dirty="0">
                <a:solidFill>
                  <a:srgbClr val="FFFF00"/>
                </a:solidFill>
              </a:rPr>
              <a:t> </a:t>
            </a:r>
            <a:r>
              <a:rPr lang="cs-CZ" sz="2400" dirty="0">
                <a:solidFill>
                  <a:srgbClr val="F8F8F8"/>
                </a:solidFill>
              </a:rPr>
              <a:t>– vyhlašuje se na základě výsledků monitorování radiační situace v ZHP i mimo ni.</a:t>
            </a:r>
          </a:p>
          <a:p>
            <a:pPr eaLnBrk="1" hangingPunct="1"/>
            <a:endParaRPr lang="cs-CZ" sz="2400" dirty="0">
              <a:solidFill>
                <a:srgbClr val="EAEAEA"/>
              </a:solidFill>
            </a:endParaRPr>
          </a:p>
          <a:p>
            <a:pPr algn="ctr" eaLnBrk="1" hangingPunct="1"/>
            <a:r>
              <a:rPr lang="cs-CZ" sz="2400" b="1" dirty="0">
                <a:solidFill>
                  <a:srgbClr val="FFFF00"/>
                </a:solidFill>
              </a:rPr>
              <a:t>Přesídlení obyvatel</a:t>
            </a:r>
          </a:p>
          <a:p>
            <a:pPr algn="ctr" eaLnBrk="1" hangingPunct="1"/>
            <a:r>
              <a:rPr lang="cs-CZ" sz="2400" dirty="0">
                <a:solidFill>
                  <a:srgbClr val="F8F8F8"/>
                </a:solidFill>
              </a:rPr>
              <a:t>– dočasné nebo trvalé podle skutečné radiační situace v ZHP.</a:t>
            </a:r>
          </a:p>
        </p:txBody>
      </p:sp>
      <p:sp>
        <p:nvSpPr>
          <p:cNvPr id="6" name="Zástupný symbol pro číslo snímku 4"/>
          <p:cNvSpPr>
            <a:spLocks noGrp="1"/>
          </p:cNvSpPr>
          <p:nvPr>
            <p:ph type="sldNum" sz="quarter" idx="12"/>
          </p:nvPr>
        </p:nvSpPr>
        <p:spPr>
          <a:xfrm>
            <a:off x="6553200" y="6242050"/>
            <a:ext cx="2130425" cy="474663"/>
          </a:xfrm>
        </p:spPr>
        <p:txBody>
          <a:bodyPr/>
          <a:lstStyle/>
          <a:p>
            <a:pPr>
              <a:defRPr/>
            </a:pPr>
            <a:fld id="{2D5DF4F6-771E-4751-98FA-FAD0A36F134A}" type="slidenum">
              <a:rPr lang="cs-CZ" smtClean="0">
                <a:solidFill>
                  <a:srgbClr val="EAEAEA"/>
                </a:solidFill>
              </a:rPr>
              <a:pPr>
                <a:defRPr/>
              </a:pPr>
              <a:t>37</a:t>
            </a:fld>
            <a:endParaRPr lang="cs-CZ" dirty="0">
              <a:solidFill>
                <a:srgbClr val="EAEAEA"/>
              </a:solidFill>
            </a:endParaRPr>
          </a:p>
        </p:txBody>
      </p:sp>
    </p:spTree>
    <p:extLst>
      <p:ext uri="{BB962C8B-B14F-4D97-AF65-F5344CB8AC3E}">
        <p14:creationId xmlns:p14="http://schemas.microsoft.com/office/powerpoint/2010/main" val="119093221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Možnosti dalšího postupu</a:t>
            </a:r>
            <a:endParaRPr lang="cs-CZ" dirty="0"/>
          </a:p>
        </p:txBody>
      </p:sp>
      <p:sp>
        <p:nvSpPr>
          <p:cNvPr id="3" name="Zástupný symbol pro obsah 2"/>
          <p:cNvSpPr>
            <a:spLocks noGrp="1"/>
          </p:cNvSpPr>
          <p:nvPr>
            <p:ph idx="1"/>
          </p:nvPr>
        </p:nvSpPr>
        <p:spPr>
          <a:xfrm>
            <a:off x="344376" y="1548445"/>
            <a:ext cx="8283575" cy="4548188"/>
          </a:xfrm>
        </p:spPr>
        <p:txBody>
          <a:bodyPr/>
          <a:lstStyle/>
          <a:p>
            <a:r>
              <a:rPr lang="cs-CZ" sz="2400" dirty="0" smtClean="0"/>
              <a:t>Využít zahraniční zdroje – překlad do češtiny – pomůcky, e-</a:t>
            </a:r>
            <a:r>
              <a:rPr lang="cs-CZ" sz="2400" dirty="0" err="1" smtClean="0"/>
              <a:t>learningy</a:t>
            </a:r>
            <a:r>
              <a:rPr lang="cs-CZ" sz="2400" dirty="0" smtClean="0"/>
              <a:t> – viz ukázky</a:t>
            </a:r>
          </a:p>
          <a:p>
            <a:r>
              <a:rPr lang="cs-CZ" sz="2400" dirty="0" smtClean="0"/>
              <a:t>Vytvoření vlastních pomůcek – e-</a:t>
            </a:r>
            <a:r>
              <a:rPr lang="cs-CZ" sz="2400" dirty="0" err="1" smtClean="0"/>
              <a:t>learning</a:t>
            </a:r>
            <a:r>
              <a:rPr lang="cs-CZ" sz="2400" dirty="0" smtClean="0"/>
              <a:t>, booklety, informační letáky, plakáty s postupy, …</a:t>
            </a:r>
          </a:p>
          <a:p>
            <a:r>
              <a:rPr lang="cs-CZ" sz="2400" dirty="0" smtClean="0"/>
              <a:t>Společná cvičení s výkladem </a:t>
            </a:r>
          </a:p>
          <a:p>
            <a:r>
              <a:rPr lang="cs-CZ" sz="2400" dirty="0" smtClean="0"/>
              <a:t>Účast na cvičeních KŠ SÚJB – výklad, ukázky použití dat pro prognózy, rozhodovací kritéria</a:t>
            </a:r>
          </a:p>
          <a:p>
            <a:r>
              <a:rPr lang="cs-CZ" sz="2400" dirty="0" smtClean="0"/>
              <a:t>Ukázky měření, cvičení MS – účast?</a:t>
            </a:r>
          </a:p>
          <a:p>
            <a:r>
              <a:rPr lang="cs-CZ" sz="2400" dirty="0" smtClean="0"/>
              <a:t>Rozbor rozeher ZÓNA 2017 – návrhy řešení, diskuse</a:t>
            </a:r>
          </a:p>
          <a:p>
            <a:endParaRPr lang="cs-CZ"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38</a:t>
            </a:fld>
            <a:endParaRPr lang="cs-CZ" altLang="cs-CZ"/>
          </a:p>
        </p:txBody>
      </p:sp>
    </p:spTree>
    <p:extLst>
      <p:ext uri="{BB962C8B-B14F-4D97-AF65-F5344CB8AC3E}">
        <p14:creationId xmlns:p14="http://schemas.microsoft.com/office/powerpoint/2010/main" val="1090624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101262" y="865848"/>
            <a:ext cx="7561262" cy="913501"/>
          </a:xfrm>
        </p:spPr>
        <p:txBody>
          <a:bodyPr/>
          <a:lstStyle/>
          <a:p>
            <a:r>
              <a:rPr lang="cs-CZ" dirty="0" smtClean="0"/>
              <a:t>TMT (</a:t>
            </a:r>
            <a:r>
              <a:rPr lang="cs-CZ" dirty="0" err="1" smtClean="0"/>
              <a:t>Triage</a:t>
            </a:r>
            <a:r>
              <a:rPr lang="cs-CZ" dirty="0" smtClean="0"/>
              <a:t>, Monitoring and </a:t>
            </a:r>
            <a:r>
              <a:rPr lang="cs-CZ" dirty="0" err="1" smtClean="0"/>
              <a:t>Treatment</a:t>
            </a:r>
            <a:r>
              <a:rPr lang="cs-CZ" dirty="0" smtClean="0"/>
              <a:t>) Handbook</a:t>
            </a:r>
            <a:endParaRPr lang="cs-CZ" dirty="0"/>
          </a:p>
        </p:txBody>
      </p:sp>
      <p:sp>
        <p:nvSpPr>
          <p:cNvPr id="3" name="Zástupný symbol pro obsah 2"/>
          <p:cNvSpPr>
            <a:spLocks noGrp="1"/>
          </p:cNvSpPr>
          <p:nvPr>
            <p:ph idx="1"/>
          </p:nvPr>
        </p:nvSpPr>
        <p:spPr/>
        <p:txBody>
          <a:bodyPr/>
          <a:lstStyle/>
          <a:p>
            <a:r>
              <a:rPr lang="cs-CZ" dirty="0">
                <a:hlinkClick r:id="rId2"/>
              </a:rPr>
              <a:t>http://www.tmthandbook.org</a:t>
            </a:r>
            <a:r>
              <a:rPr lang="cs-CZ" dirty="0" smtClean="0">
                <a:hlinkClick r:id="rId2"/>
              </a:rPr>
              <a:t>/</a:t>
            </a:r>
            <a:endParaRPr lang="cs-CZ" dirty="0" smtClean="0"/>
          </a:p>
          <a:p>
            <a:endParaRPr lang="cs-CZ"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39</a:t>
            </a:fld>
            <a:endParaRPr lang="cs-CZ" altLang="cs-CZ"/>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20383" y="2009522"/>
            <a:ext cx="2695575"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5325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Žádost o součinnost ze strany AZZS</a:t>
            </a:r>
            <a:endParaRPr lang="cs-CZ" dirty="0"/>
          </a:p>
        </p:txBody>
      </p:sp>
      <p:sp>
        <p:nvSpPr>
          <p:cNvPr id="3" name="Zástupný symbol pro obsah 2"/>
          <p:cNvSpPr>
            <a:spLocks noGrp="1"/>
          </p:cNvSpPr>
          <p:nvPr>
            <p:ph idx="1"/>
          </p:nvPr>
        </p:nvSpPr>
        <p:spPr/>
        <p:txBody>
          <a:bodyPr/>
          <a:lstStyle/>
          <a:p>
            <a:r>
              <a:rPr lang="cs-CZ" dirty="0" smtClean="0">
                <a:hlinkClick r:id="rId2" action="ppaction://hlinkfile"/>
              </a:rPr>
              <a:t>SÚJB_POD_1559_2018_doruceno_17_01_2018_priloh_0_SUJB žádost 16.1.2018 AZ....</a:t>
            </a:r>
            <a:r>
              <a:rPr lang="cs-CZ" dirty="0" err="1" smtClean="0">
                <a:hlinkClick r:id="rId2" action="ppaction://hlinkfile"/>
              </a:rPr>
              <a:t>pdf</a:t>
            </a:r>
            <a:endParaRPr lang="cs-CZ"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4</a:t>
            </a:fld>
            <a:endParaRPr lang="cs-CZ" altLang="cs-CZ"/>
          </a:p>
        </p:txBody>
      </p:sp>
    </p:spTree>
    <p:extLst>
      <p:ext uri="{BB962C8B-B14F-4D97-AF65-F5344CB8AC3E}">
        <p14:creationId xmlns:p14="http://schemas.microsoft.com/office/powerpoint/2010/main" val="29422283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IAEA – e-</a:t>
            </a:r>
            <a:r>
              <a:rPr lang="cs-CZ" dirty="0" err="1" smtClean="0"/>
              <a:t>learning</a:t>
            </a:r>
            <a:endParaRPr lang="cs-CZ"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40</a:t>
            </a:fld>
            <a:endParaRPr lang="cs-CZ" altLang="cs-CZ"/>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9863" y="1540353"/>
            <a:ext cx="6803912" cy="4548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7025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45212" y="975034"/>
            <a:ext cx="7561262" cy="666750"/>
          </a:xfrm>
        </p:spPr>
        <p:txBody>
          <a:bodyPr/>
          <a:lstStyle/>
          <a:p>
            <a:r>
              <a:rPr lang="cs-CZ" sz="2000" dirty="0">
                <a:hlinkClick r:id="rId2"/>
              </a:rPr>
              <a:t>http://</a:t>
            </a:r>
            <a:r>
              <a:rPr lang="cs-CZ" sz="2000" dirty="0" smtClean="0">
                <a:hlinkClick r:id="rId2"/>
              </a:rPr>
              <a:t>elearning.iaea.org/m2/course/view.php?id=383</a:t>
            </a:r>
            <a:r>
              <a:rPr lang="cs-CZ" sz="2000" dirty="0" smtClean="0"/>
              <a:t/>
            </a:r>
            <a:br>
              <a:rPr lang="cs-CZ" sz="2000" dirty="0" smtClean="0"/>
            </a:br>
            <a:endParaRPr lang="cs-CZ" sz="2000" dirty="0"/>
          </a:p>
        </p:txBody>
      </p:sp>
      <p:sp>
        <p:nvSpPr>
          <p:cNvPr id="3" name="Zástupný symbol pro obsah 2"/>
          <p:cNvSpPr>
            <a:spLocks noGrp="1"/>
          </p:cNvSpPr>
          <p:nvPr>
            <p:ph idx="1"/>
          </p:nvPr>
        </p:nvSpPr>
        <p:spPr/>
        <p:txBody>
          <a:bodyPr/>
          <a:lstStyle/>
          <a:p>
            <a:r>
              <a:rPr lang="en-US" sz="2000" dirty="0"/>
              <a:t>The objective of this course is to provide an essential understanding of radiation, its types, units of measurement, biological effects, associated risks and principles of protection when dealing with radiation sources.</a:t>
            </a:r>
          </a:p>
          <a:p>
            <a:r>
              <a:rPr lang="en-US" sz="2000" dirty="0"/>
              <a:t>The target audience is anyone who may be occupationally exposed to nuclear or radioactive material, or </a:t>
            </a:r>
            <a:r>
              <a:rPr lang="en-US" sz="2000" dirty="0">
                <a:solidFill>
                  <a:srgbClr val="FF0000"/>
                </a:solidFill>
              </a:rPr>
              <a:t>those who may be activated to respond to nuclear security threats/events, including governmental policy authorities, military / police / civil defense forces, customs and border protection, intelligence services, legislative authorities and regulatory and judiciary bodies, rescue and responder services</a:t>
            </a:r>
            <a:r>
              <a:rPr lang="en-US" sz="2000" dirty="0"/>
              <a:t>.</a:t>
            </a:r>
          </a:p>
          <a:p>
            <a:endParaRPr lang="cs-CZ" dirty="0"/>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41</a:t>
            </a:fld>
            <a:endParaRPr lang="cs-CZ" altLang="cs-CZ"/>
          </a:p>
        </p:txBody>
      </p:sp>
    </p:spTree>
    <p:extLst>
      <p:ext uri="{BB962C8B-B14F-4D97-AF65-F5344CB8AC3E}">
        <p14:creationId xmlns:p14="http://schemas.microsoft.com/office/powerpoint/2010/main" val="161813734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Brožura UNSCEAR</a:t>
            </a:r>
            <a:endParaRPr lang="cs-CZ" dirty="0"/>
          </a:p>
        </p:txBody>
      </p:sp>
      <p:sp>
        <p:nvSpPr>
          <p:cNvPr id="3" name="Zástupný symbol pro obsah 2"/>
          <p:cNvSpPr>
            <a:spLocks noGrp="1"/>
          </p:cNvSpPr>
          <p:nvPr>
            <p:ph idx="1"/>
          </p:nvPr>
        </p:nvSpPr>
        <p:spPr/>
        <p:txBody>
          <a:bodyPr/>
          <a:lstStyle/>
          <a:p>
            <a:r>
              <a:rPr lang="cs-CZ" dirty="0">
                <a:hlinkClick r:id="rId2"/>
              </a:rPr>
              <a:t>https://www.sujb.cz/radiacni-ochrana/dokumenty</a:t>
            </a:r>
            <a:r>
              <a:rPr lang="cs-CZ" dirty="0" smtClean="0">
                <a:hlinkClick r:id="rId2"/>
              </a:rPr>
              <a:t>/</a:t>
            </a:r>
            <a:endParaRPr lang="cs-CZ" dirty="0" smtClean="0"/>
          </a:p>
          <a:p>
            <a:endParaRPr lang="cs-CZ" dirty="0"/>
          </a:p>
          <a:p>
            <a:endParaRPr lang="cs-CZ" dirty="0"/>
          </a:p>
        </p:txBody>
      </p:sp>
      <p:sp>
        <p:nvSpPr>
          <p:cNvPr id="4" name="Zástupný symbol pro číslo snímku 3"/>
          <p:cNvSpPr>
            <a:spLocks noGrp="1"/>
          </p:cNvSpPr>
          <p:nvPr>
            <p:ph type="sldNum" sz="quarter" idx="12"/>
          </p:nvPr>
        </p:nvSpPr>
        <p:spPr/>
        <p:txBody>
          <a:bodyPr/>
          <a:lstStyle/>
          <a:p>
            <a:pPr>
              <a:defRPr/>
            </a:pPr>
            <a:fld id="{812674A2-D3C7-4E0C-A4CD-A326F239CD40}" type="slidenum">
              <a:rPr lang="cs-CZ" altLang="cs-CZ" smtClean="0"/>
              <a:pPr>
                <a:defRPr/>
              </a:pPr>
              <a:t>42</a:t>
            </a:fld>
            <a:endParaRPr lang="cs-CZ" altLang="cs-CZ"/>
          </a:p>
        </p:txBody>
      </p:sp>
    </p:spTree>
    <p:extLst>
      <p:ext uri="{BB962C8B-B14F-4D97-AF65-F5344CB8AC3E}">
        <p14:creationId xmlns:p14="http://schemas.microsoft.com/office/powerpoint/2010/main" val="180632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Nadpis 1"/>
          <p:cNvSpPr>
            <a:spLocks noGrp="1"/>
          </p:cNvSpPr>
          <p:nvPr>
            <p:ph type="ctrTitle"/>
          </p:nvPr>
        </p:nvSpPr>
        <p:spPr>
          <a:xfrm>
            <a:off x="643467" y="1964267"/>
            <a:ext cx="7772400" cy="2192867"/>
          </a:xfrm>
        </p:spPr>
        <p:txBody>
          <a:bodyPr/>
          <a:lstStyle/>
          <a:p>
            <a:pPr>
              <a:defRPr/>
            </a:pPr>
            <a:r>
              <a:rPr lang="cs-CZ" sz="3200" dirty="0" smtClean="0"/>
              <a:t>Zasahující osoby</a:t>
            </a:r>
            <a:br>
              <a:rPr lang="cs-CZ" sz="3200" dirty="0" smtClean="0"/>
            </a:br>
            <a:r>
              <a:rPr lang="cs-CZ" sz="3200" dirty="0" smtClean="0"/>
              <a:t> </a:t>
            </a:r>
            <a:br>
              <a:rPr lang="cs-CZ" sz="3200" dirty="0" smtClean="0"/>
            </a:br>
            <a:r>
              <a:rPr lang="cs-CZ" sz="1800" dirty="0" smtClean="0"/>
              <a:t>Atomový zákon č. 263/2016 Sb.</a:t>
            </a:r>
            <a:br>
              <a:rPr lang="cs-CZ" sz="1800" dirty="0" smtClean="0"/>
            </a:br>
            <a:r>
              <a:rPr lang="cs-CZ" sz="1800" dirty="0" smtClean="0"/>
              <a:t>Vyhláška o radiační ochraně a zabezpečení radionuklidového zdroje č. 422/2016</a:t>
            </a:r>
            <a:endParaRPr lang="en-GB" altLang="cs-CZ" sz="2800" dirty="0" smtClean="0">
              <a:effectLst>
                <a:outerShdw blurRad="38100" dist="38100" dir="2700000" algn="tl">
                  <a:srgbClr val="000000">
                    <a:alpha val="43137"/>
                  </a:srgbClr>
                </a:outerShdw>
              </a:effectLst>
            </a:endParaRPr>
          </a:p>
        </p:txBody>
      </p:sp>
      <p:sp>
        <p:nvSpPr>
          <p:cNvPr id="3075" name="Podnadpis 2"/>
          <p:cNvSpPr>
            <a:spLocks noGrp="1"/>
          </p:cNvSpPr>
          <p:nvPr>
            <p:ph type="subTitle" idx="1"/>
          </p:nvPr>
        </p:nvSpPr>
        <p:spPr>
          <a:xfrm>
            <a:off x="1388534" y="4521730"/>
            <a:ext cx="6400800" cy="728133"/>
          </a:xfrm>
        </p:spPr>
        <p:txBody>
          <a:bodyPr/>
          <a:lstStyle/>
          <a:p>
            <a:pPr eaLnBrk="1" hangingPunct="1"/>
            <a:r>
              <a:rPr lang="cs-CZ" altLang="cs-CZ" sz="2400" dirty="0" smtClean="0"/>
              <a:t>Stručný přehled aktuálních požadavků </a:t>
            </a:r>
            <a:endParaRPr lang="en-GB" altLang="cs-CZ" sz="2400" dirty="0" smtClean="0"/>
          </a:p>
        </p:txBody>
      </p:sp>
      <p:sp>
        <p:nvSpPr>
          <p:cNvPr id="3076" name="Zástupný symbol pro číslo snímku 3"/>
          <p:cNvSpPr>
            <a:spLocks noGrp="1"/>
          </p:cNvSpPr>
          <p:nvPr>
            <p:ph type="sldNum" sz="quarter" idx="10"/>
          </p:nvPr>
        </p:nvSpPr>
        <p:spPr>
          <a:noFill/>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fld id="{A2513505-809E-4462-B44A-714DFF866764}" type="slidenum">
              <a:rPr lang="cs-CZ" altLang="cs-CZ" sz="1200" smtClean="0">
                <a:solidFill>
                  <a:schemeClr val="bg1"/>
                </a:solidFill>
              </a:rPr>
              <a:pPr>
                <a:spcBef>
                  <a:spcPct val="0"/>
                </a:spcBef>
                <a:buFontTx/>
                <a:buNone/>
              </a:pPr>
              <a:t>5</a:t>
            </a:fld>
            <a:r>
              <a:rPr lang="cs-CZ" altLang="cs-CZ" sz="1200" dirty="0" smtClean="0">
                <a:solidFill>
                  <a:schemeClr val="bg1"/>
                </a:solidFill>
              </a:rPr>
              <a:t> / 11</a:t>
            </a:r>
          </a:p>
        </p:txBody>
      </p:sp>
      <p:sp>
        <p:nvSpPr>
          <p:cNvPr id="3077" name="TextovéPole 1"/>
          <p:cNvSpPr txBox="1">
            <a:spLocks noChangeArrowheads="1"/>
          </p:cNvSpPr>
          <p:nvPr/>
        </p:nvSpPr>
        <p:spPr bwMode="auto">
          <a:xfrm>
            <a:off x="2006600" y="5249863"/>
            <a:ext cx="53006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endParaRPr lang="cs-CZ" altLang="cs-CZ"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61471" y="958850"/>
            <a:ext cx="7561262" cy="666750"/>
          </a:xfrm>
        </p:spPr>
        <p:txBody>
          <a:bodyPr/>
          <a:lstStyle/>
          <a:p>
            <a:r>
              <a:rPr lang="cs-CZ" sz="2400" dirty="0" smtClean="0"/>
              <a:t>Expoziční situace – nový přístup</a:t>
            </a:r>
            <a:endParaRPr lang="cs-CZ" sz="2400" dirty="0"/>
          </a:p>
        </p:txBody>
      </p:sp>
      <p:sp>
        <p:nvSpPr>
          <p:cNvPr id="3" name="Zástupný symbol pro obsah 2"/>
          <p:cNvSpPr>
            <a:spLocks noGrp="1"/>
          </p:cNvSpPr>
          <p:nvPr>
            <p:ph idx="1"/>
          </p:nvPr>
        </p:nvSpPr>
        <p:spPr>
          <a:xfrm>
            <a:off x="365654" y="1816100"/>
            <a:ext cx="8283575" cy="1276350"/>
          </a:xfrm>
        </p:spPr>
        <p:txBody>
          <a:bodyPr/>
          <a:lstStyle/>
          <a:p>
            <a:r>
              <a:rPr lang="cs-CZ" sz="2000" dirty="0" smtClean="0"/>
              <a:t>plánovaná expoziční situace </a:t>
            </a:r>
          </a:p>
          <a:p>
            <a:r>
              <a:rPr lang="cs-CZ" sz="2000" dirty="0" smtClean="0"/>
              <a:t>nehodová expoziční situace</a:t>
            </a:r>
          </a:p>
          <a:p>
            <a:r>
              <a:rPr lang="cs-CZ" sz="2000" dirty="0" smtClean="0"/>
              <a:t>existující expoziční situace</a:t>
            </a:r>
          </a:p>
        </p:txBody>
      </p:sp>
      <p:sp>
        <p:nvSpPr>
          <p:cNvPr id="4" name="Zástupný symbol pro číslo snímku 3"/>
          <p:cNvSpPr>
            <a:spLocks noGrp="1"/>
          </p:cNvSpPr>
          <p:nvPr>
            <p:ph type="sldNum" sz="quarter" idx="10"/>
          </p:nvPr>
        </p:nvSpPr>
        <p:spPr/>
        <p:txBody>
          <a:bodyPr/>
          <a:lstStyle/>
          <a:p>
            <a:pPr>
              <a:defRPr/>
            </a:pPr>
            <a:fld id="{BB56F691-C995-461C-8E58-B001E6C6ED05}" type="slidenum">
              <a:rPr lang="cs-CZ" altLang="cs-CZ" smtClean="0"/>
              <a:pPr>
                <a:defRPr/>
              </a:pPr>
              <a:t>6</a:t>
            </a:fld>
            <a:r>
              <a:rPr lang="cs-CZ" altLang="cs-CZ" dirty="0" smtClean="0"/>
              <a:t> / 11</a:t>
            </a:r>
            <a:endParaRPr lang="cs-CZ" altLang="cs-CZ" dirty="0"/>
          </a:p>
        </p:txBody>
      </p:sp>
      <p:sp>
        <p:nvSpPr>
          <p:cNvPr id="5" name="Zástupný symbol pro obsah 2"/>
          <p:cNvSpPr txBox="1">
            <a:spLocks/>
          </p:cNvSpPr>
          <p:nvPr/>
        </p:nvSpPr>
        <p:spPr bwMode="auto">
          <a:xfrm>
            <a:off x="366446" y="3577167"/>
            <a:ext cx="8283575" cy="113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cs-CZ" sz="2000" kern="0" dirty="0"/>
              <a:t>l</a:t>
            </a:r>
            <a:r>
              <a:rPr lang="cs-CZ" sz="2000" kern="0" dirty="0" smtClean="0"/>
              <a:t>imitem ozáření je kvantitativní ukazatel pro omezení celkového ozáření fyzické osoby z činností v rámci </a:t>
            </a:r>
            <a:r>
              <a:rPr lang="cs-CZ" sz="2000" kern="0" dirty="0" smtClean="0">
                <a:solidFill>
                  <a:srgbClr val="FF0000"/>
                </a:solidFill>
              </a:rPr>
              <a:t>plánovaných expozičních situací</a:t>
            </a:r>
            <a:r>
              <a:rPr lang="cs-CZ" sz="2000" kern="0" dirty="0" smtClean="0"/>
              <a:t>.</a:t>
            </a:r>
          </a:p>
        </p:txBody>
      </p:sp>
      <p:sp>
        <p:nvSpPr>
          <p:cNvPr id="6" name="Nadpis 1"/>
          <p:cNvSpPr txBox="1">
            <a:spLocks/>
          </p:cNvSpPr>
          <p:nvPr/>
        </p:nvSpPr>
        <p:spPr bwMode="auto">
          <a:xfrm>
            <a:off x="846137" y="2990850"/>
            <a:ext cx="75612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38546E"/>
                </a:solidFill>
                <a:latin typeface="+mj-lt"/>
                <a:ea typeface="+mj-ea"/>
                <a:cs typeface="+mj-cs"/>
              </a:defRPr>
            </a:lvl1pPr>
            <a:lvl2pPr algn="ctr" rtl="0" eaLnBrk="0" fontAlgn="base" hangingPunct="0">
              <a:spcBef>
                <a:spcPct val="0"/>
              </a:spcBef>
              <a:spcAft>
                <a:spcPct val="0"/>
              </a:spcAft>
              <a:defRPr sz="2600" b="1">
                <a:solidFill>
                  <a:srgbClr val="38546E"/>
                </a:solidFill>
                <a:latin typeface="Arial" charset="0"/>
              </a:defRPr>
            </a:lvl2pPr>
            <a:lvl3pPr algn="ctr" rtl="0" eaLnBrk="0" fontAlgn="base" hangingPunct="0">
              <a:spcBef>
                <a:spcPct val="0"/>
              </a:spcBef>
              <a:spcAft>
                <a:spcPct val="0"/>
              </a:spcAft>
              <a:defRPr sz="2600" b="1">
                <a:solidFill>
                  <a:srgbClr val="38546E"/>
                </a:solidFill>
                <a:latin typeface="Arial" charset="0"/>
              </a:defRPr>
            </a:lvl3pPr>
            <a:lvl4pPr algn="ctr" rtl="0" eaLnBrk="0" fontAlgn="base" hangingPunct="0">
              <a:spcBef>
                <a:spcPct val="0"/>
              </a:spcBef>
              <a:spcAft>
                <a:spcPct val="0"/>
              </a:spcAft>
              <a:defRPr sz="2600" b="1">
                <a:solidFill>
                  <a:srgbClr val="38546E"/>
                </a:solidFill>
                <a:latin typeface="Arial" charset="0"/>
              </a:defRPr>
            </a:lvl4pPr>
            <a:lvl5pPr algn="ctr" rtl="0" eaLnBrk="0" fontAlgn="base" hangingPunct="0">
              <a:spcBef>
                <a:spcPct val="0"/>
              </a:spcBef>
              <a:spcAft>
                <a:spcPct val="0"/>
              </a:spcAft>
              <a:defRPr sz="2600" b="1">
                <a:solidFill>
                  <a:srgbClr val="38546E"/>
                </a:solidFill>
                <a:latin typeface="Arial" charset="0"/>
              </a:defRPr>
            </a:lvl5pPr>
            <a:lvl6pPr marL="457200" algn="ctr" rtl="0" fontAlgn="base">
              <a:spcBef>
                <a:spcPct val="0"/>
              </a:spcBef>
              <a:spcAft>
                <a:spcPct val="0"/>
              </a:spcAft>
              <a:defRPr sz="2600" b="1">
                <a:solidFill>
                  <a:srgbClr val="38546E"/>
                </a:solidFill>
                <a:latin typeface="Arial" charset="0"/>
              </a:defRPr>
            </a:lvl6pPr>
            <a:lvl7pPr marL="914400" algn="ctr" rtl="0" fontAlgn="base">
              <a:spcBef>
                <a:spcPct val="0"/>
              </a:spcBef>
              <a:spcAft>
                <a:spcPct val="0"/>
              </a:spcAft>
              <a:defRPr sz="2600" b="1">
                <a:solidFill>
                  <a:srgbClr val="38546E"/>
                </a:solidFill>
                <a:latin typeface="Arial" charset="0"/>
              </a:defRPr>
            </a:lvl7pPr>
            <a:lvl8pPr marL="1371600" algn="ctr" rtl="0" fontAlgn="base">
              <a:spcBef>
                <a:spcPct val="0"/>
              </a:spcBef>
              <a:spcAft>
                <a:spcPct val="0"/>
              </a:spcAft>
              <a:defRPr sz="2600" b="1">
                <a:solidFill>
                  <a:srgbClr val="38546E"/>
                </a:solidFill>
                <a:latin typeface="Arial" charset="0"/>
              </a:defRPr>
            </a:lvl8pPr>
            <a:lvl9pPr marL="1828800" algn="ctr" rtl="0" fontAlgn="base">
              <a:spcBef>
                <a:spcPct val="0"/>
              </a:spcBef>
              <a:spcAft>
                <a:spcPct val="0"/>
              </a:spcAft>
              <a:defRPr sz="2600" b="1">
                <a:solidFill>
                  <a:srgbClr val="38546E"/>
                </a:solidFill>
                <a:latin typeface="Arial" charset="0"/>
              </a:defRPr>
            </a:lvl9pPr>
          </a:lstStyle>
          <a:p>
            <a:r>
              <a:rPr lang="cs-CZ" sz="2400" kern="0" dirty="0" smtClean="0"/>
              <a:t>Limity ozáření</a:t>
            </a:r>
            <a:endParaRPr lang="cs-CZ" sz="2400" kern="0" dirty="0"/>
          </a:p>
        </p:txBody>
      </p:sp>
      <p:sp>
        <p:nvSpPr>
          <p:cNvPr id="7" name="Nadpis 1"/>
          <p:cNvSpPr txBox="1">
            <a:spLocks/>
          </p:cNvSpPr>
          <p:nvPr/>
        </p:nvSpPr>
        <p:spPr bwMode="auto">
          <a:xfrm>
            <a:off x="727602" y="4544484"/>
            <a:ext cx="7561262" cy="66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2600" b="1">
                <a:solidFill>
                  <a:srgbClr val="38546E"/>
                </a:solidFill>
                <a:latin typeface="+mj-lt"/>
                <a:ea typeface="+mj-ea"/>
                <a:cs typeface="+mj-cs"/>
              </a:defRPr>
            </a:lvl1pPr>
            <a:lvl2pPr algn="ctr" rtl="0" eaLnBrk="0" fontAlgn="base" hangingPunct="0">
              <a:spcBef>
                <a:spcPct val="0"/>
              </a:spcBef>
              <a:spcAft>
                <a:spcPct val="0"/>
              </a:spcAft>
              <a:defRPr sz="2600" b="1">
                <a:solidFill>
                  <a:srgbClr val="38546E"/>
                </a:solidFill>
                <a:latin typeface="Arial" charset="0"/>
              </a:defRPr>
            </a:lvl2pPr>
            <a:lvl3pPr algn="ctr" rtl="0" eaLnBrk="0" fontAlgn="base" hangingPunct="0">
              <a:spcBef>
                <a:spcPct val="0"/>
              </a:spcBef>
              <a:spcAft>
                <a:spcPct val="0"/>
              </a:spcAft>
              <a:defRPr sz="2600" b="1">
                <a:solidFill>
                  <a:srgbClr val="38546E"/>
                </a:solidFill>
                <a:latin typeface="Arial" charset="0"/>
              </a:defRPr>
            </a:lvl3pPr>
            <a:lvl4pPr algn="ctr" rtl="0" eaLnBrk="0" fontAlgn="base" hangingPunct="0">
              <a:spcBef>
                <a:spcPct val="0"/>
              </a:spcBef>
              <a:spcAft>
                <a:spcPct val="0"/>
              </a:spcAft>
              <a:defRPr sz="2600" b="1">
                <a:solidFill>
                  <a:srgbClr val="38546E"/>
                </a:solidFill>
                <a:latin typeface="Arial" charset="0"/>
              </a:defRPr>
            </a:lvl4pPr>
            <a:lvl5pPr algn="ctr" rtl="0" eaLnBrk="0" fontAlgn="base" hangingPunct="0">
              <a:spcBef>
                <a:spcPct val="0"/>
              </a:spcBef>
              <a:spcAft>
                <a:spcPct val="0"/>
              </a:spcAft>
              <a:defRPr sz="2600" b="1">
                <a:solidFill>
                  <a:srgbClr val="38546E"/>
                </a:solidFill>
                <a:latin typeface="Arial" charset="0"/>
              </a:defRPr>
            </a:lvl5pPr>
            <a:lvl6pPr marL="457200" algn="ctr" rtl="0" fontAlgn="base">
              <a:spcBef>
                <a:spcPct val="0"/>
              </a:spcBef>
              <a:spcAft>
                <a:spcPct val="0"/>
              </a:spcAft>
              <a:defRPr sz="2600" b="1">
                <a:solidFill>
                  <a:srgbClr val="38546E"/>
                </a:solidFill>
                <a:latin typeface="Arial" charset="0"/>
              </a:defRPr>
            </a:lvl6pPr>
            <a:lvl7pPr marL="914400" algn="ctr" rtl="0" fontAlgn="base">
              <a:spcBef>
                <a:spcPct val="0"/>
              </a:spcBef>
              <a:spcAft>
                <a:spcPct val="0"/>
              </a:spcAft>
              <a:defRPr sz="2600" b="1">
                <a:solidFill>
                  <a:srgbClr val="38546E"/>
                </a:solidFill>
                <a:latin typeface="Arial" charset="0"/>
              </a:defRPr>
            </a:lvl7pPr>
            <a:lvl8pPr marL="1371600" algn="ctr" rtl="0" fontAlgn="base">
              <a:spcBef>
                <a:spcPct val="0"/>
              </a:spcBef>
              <a:spcAft>
                <a:spcPct val="0"/>
              </a:spcAft>
              <a:defRPr sz="2600" b="1">
                <a:solidFill>
                  <a:srgbClr val="38546E"/>
                </a:solidFill>
                <a:latin typeface="Arial" charset="0"/>
              </a:defRPr>
            </a:lvl8pPr>
            <a:lvl9pPr marL="1828800" algn="ctr" rtl="0" fontAlgn="base">
              <a:spcBef>
                <a:spcPct val="0"/>
              </a:spcBef>
              <a:spcAft>
                <a:spcPct val="0"/>
              </a:spcAft>
              <a:defRPr sz="2600" b="1">
                <a:solidFill>
                  <a:srgbClr val="38546E"/>
                </a:solidFill>
                <a:latin typeface="Arial" charset="0"/>
              </a:defRPr>
            </a:lvl9pPr>
          </a:lstStyle>
          <a:p>
            <a:r>
              <a:rPr lang="cs-CZ" sz="2400" kern="0" dirty="0" smtClean="0"/>
              <a:t>Havarijní ozáření</a:t>
            </a:r>
            <a:endParaRPr lang="cs-CZ" sz="2400" kern="0" dirty="0"/>
          </a:p>
        </p:txBody>
      </p:sp>
      <p:sp>
        <p:nvSpPr>
          <p:cNvPr id="8" name="Zástupný symbol pro obsah 2"/>
          <p:cNvSpPr txBox="1">
            <a:spLocks/>
          </p:cNvSpPr>
          <p:nvPr/>
        </p:nvSpPr>
        <p:spPr bwMode="auto">
          <a:xfrm>
            <a:off x="366446" y="5211234"/>
            <a:ext cx="8283575" cy="1130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r>
              <a:rPr lang="cs-CZ" sz="2000" kern="0" dirty="0" smtClean="0"/>
              <a:t>ozáření jiné než zasahující osoby v důsledku </a:t>
            </a:r>
            <a:r>
              <a:rPr lang="cs-CZ" sz="2000" kern="0" dirty="0" smtClean="0">
                <a:solidFill>
                  <a:srgbClr val="FF0000"/>
                </a:solidFill>
              </a:rPr>
              <a:t>nehodové expoziční situace</a:t>
            </a:r>
            <a:r>
              <a:rPr lang="cs-CZ" sz="2000" kern="0" dirty="0" smtClean="0"/>
              <a:t> a ozáření zasahující osoby při </a:t>
            </a:r>
            <a:r>
              <a:rPr lang="cs-CZ" sz="2000" kern="0" dirty="0" smtClean="0">
                <a:solidFill>
                  <a:srgbClr val="FF0000"/>
                </a:solidFill>
              </a:rPr>
              <a:t>nehodové expoziční situaci</a:t>
            </a:r>
          </a:p>
        </p:txBody>
      </p:sp>
    </p:spTree>
    <p:extLst>
      <p:ext uri="{BB962C8B-B14F-4D97-AF65-F5344CB8AC3E}">
        <p14:creationId xmlns:p14="http://schemas.microsoft.com/office/powerpoint/2010/main" val="2116252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3"/>
          <p:cNvSpPr txBox="1">
            <a:spLocks noGrp="1"/>
          </p:cNvSpPr>
          <p:nvPr/>
        </p:nvSpPr>
        <p:spPr bwMode="auto">
          <a:xfrm>
            <a:off x="7867650" y="6564313"/>
            <a:ext cx="9461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0D656765-32C3-4B09-A124-778E9613F783}" type="slidenum">
              <a:rPr lang="cs-CZ" altLang="cs-CZ" sz="1200" b="1" smtClean="0">
                <a:solidFill>
                  <a:schemeClr val="bg1"/>
                </a:solidFill>
              </a:rPr>
              <a:pPr algn="r" eaLnBrk="1" hangingPunct="1">
                <a:spcBef>
                  <a:spcPct val="0"/>
                </a:spcBef>
                <a:buFontTx/>
                <a:buNone/>
              </a:pPr>
              <a:t>7</a:t>
            </a:fld>
            <a:r>
              <a:rPr lang="cs-CZ" altLang="cs-CZ" sz="1200" b="1" dirty="0" smtClean="0">
                <a:solidFill>
                  <a:schemeClr val="bg1"/>
                </a:solidFill>
              </a:rPr>
              <a:t> / 11</a:t>
            </a:r>
            <a:endParaRPr lang="cs-CZ" altLang="cs-CZ" sz="1200" b="1" dirty="0">
              <a:solidFill>
                <a:schemeClr val="bg1"/>
              </a:solidFill>
            </a:endParaRPr>
          </a:p>
        </p:txBody>
      </p:sp>
      <p:sp>
        <p:nvSpPr>
          <p:cNvPr id="4099" name="Rectangle 2"/>
          <p:cNvSpPr>
            <a:spLocks noGrp="1" noChangeArrowheads="1"/>
          </p:cNvSpPr>
          <p:nvPr>
            <p:ph type="title"/>
          </p:nvPr>
        </p:nvSpPr>
        <p:spPr>
          <a:xfrm>
            <a:off x="457198" y="761999"/>
            <a:ext cx="8229600" cy="791105"/>
          </a:xfrm>
        </p:spPr>
        <p:txBody>
          <a:bodyPr/>
          <a:lstStyle/>
          <a:p>
            <a:pPr eaLnBrk="1" hangingPunct="1"/>
            <a:r>
              <a:rPr lang="cs-CZ" altLang="cs-CZ" sz="2400" dirty="0" smtClean="0"/>
              <a:t>Porovnání 1/3</a:t>
            </a:r>
            <a:endParaRPr lang="cs-CZ" altLang="cs-CZ" dirty="0" smtClean="0"/>
          </a:p>
        </p:txBody>
      </p:sp>
      <p:sp>
        <p:nvSpPr>
          <p:cNvPr id="3" name="Zástupný symbol pro text 2"/>
          <p:cNvSpPr>
            <a:spLocks noGrp="1"/>
          </p:cNvSpPr>
          <p:nvPr>
            <p:ph type="body" idx="1"/>
          </p:nvPr>
        </p:nvSpPr>
        <p:spPr>
          <a:xfrm>
            <a:off x="482600" y="1441980"/>
            <a:ext cx="4040188" cy="639762"/>
          </a:xfrm>
        </p:spPr>
        <p:txBody>
          <a:bodyPr/>
          <a:lstStyle/>
          <a:p>
            <a:r>
              <a:rPr lang="cs-CZ" sz="2000" dirty="0" smtClean="0"/>
              <a:t>Z18/1997 a V307/2002</a:t>
            </a:r>
          </a:p>
        </p:txBody>
      </p:sp>
      <p:sp>
        <p:nvSpPr>
          <p:cNvPr id="4" name="Zástupný symbol pro obsah 3"/>
          <p:cNvSpPr>
            <a:spLocks noGrp="1"/>
          </p:cNvSpPr>
          <p:nvPr>
            <p:ph sz="half" idx="2"/>
          </p:nvPr>
        </p:nvSpPr>
        <p:spPr>
          <a:xfrm>
            <a:off x="457198" y="2222549"/>
            <a:ext cx="4040188" cy="1821392"/>
          </a:xfrm>
        </p:spPr>
        <p:txBody>
          <a:bodyPr/>
          <a:lstStyle/>
          <a:p>
            <a:r>
              <a:rPr lang="cs-CZ" sz="2000" dirty="0" smtClean="0"/>
              <a:t>limitům nepodléhá </a:t>
            </a:r>
            <a:r>
              <a:rPr lang="cs-CZ" sz="2000" dirty="0" err="1" smtClean="0"/>
              <a:t>hav.oz</a:t>
            </a:r>
            <a:r>
              <a:rPr lang="cs-CZ" sz="2000" dirty="0" smtClean="0"/>
              <a:t>. zasahujících f. osob a havarijní ozáření</a:t>
            </a:r>
          </a:p>
          <a:p>
            <a:r>
              <a:rPr lang="cs-CZ" sz="2000" dirty="0" smtClean="0"/>
              <a:t>nesmí překročit 10 x limity, pokud nejde o záchranu životů</a:t>
            </a:r>
            <a:endParaRPr lang="cs-CZ" sz="2000" dirty="0"/>
          </a:p>
        </p:txBody>
      </p:sp>
      <p:sp>
        <p:nvSpPr>
          <p:cNvPr id="5" name="Zástupný symbol pro text 4"/>
          <p:cNvSpPr>
            <a:spLocks noGrp="1"/>
          </p:cNvSpPr>
          <p:nvPr>
            <p:ph type="body" sz="quarter" idx="3"/>
          </p:nvPr>
        </p:nvSpPr>
        <p:spPr>
          <a:xfrm>
            <a:off x="4628092" y="1441979"/>
            <a:ext cx="4041775" cy="639762"/>
          </a:xfrm>
        </p:spPr>
        <p:txBody>
          <a:bodyPr/>
          <a:lstStyle/>
          <a:p>
            <a:r>
              <a:rPr lang="cs-CZ" sz="2000" dirty="0" smtClean="0"/>
              <a:t>Z263/2016 a V422/2016</a:t>
            </a:r>
            <a:endParaRPr lang="cs-CZ" sz="2000" dirty="0"/>
          </a:p>
        </p:txBody>
      </p:sp>
      <p:sp>
        <p:nvSpPr>
          <p:cNvPr id="6" name="Zástupný symbol pro obsah 5"/>
          <p:cNvSpPr>
            <a:spLocks noGrp="1"/>
          </p:cNvSpPr>
          <p:nvPr>
            <p:ph sz="quarter" idx="4"/>
          </p:nvPr>
        </p:nvSpPr>
        <p:spPr>
          <a:xfrm>
            <a:off x="4497386" y="2268007"/>
            <a:ext cx="4041775" cy="2922059"/>
          </a:xfrm>
        </p:spPr>
        <p:txBody>
          <a:bodyPr/>
          <a:lstStyle/>
          <a:p>
            <a:r>
              <a:rPr lang="cs-CZ" sz="2000" dirty="0"/>
              <a:t>p</a:t>
            </a:r>
            <a:r>
              <a:rPr lang="cs-CZ" sz="2000" dirty="0" smtClean="0"/>
              <a:t>ro </a:t>
            </a:r>
            <a:r>
              <a:rPr lang="cs-CZ" sz="2000" dirty="0"/>
              <a:t>omezení </a:t>
            </a:r>
            <a:r>
              <a:rPr lang="cs-CZ" sz="2000" dirty="0">
                <a:solidFill>
                  <a:srgbClr val="FF0000"/>
                </a:solidFill>
              </a:rPr>
              <a:t>havarijního ozáření</a:t>
            </a:r>
            <a:r>
              <a:rPr lang="cs-CZ" sz="2000" dirty="0"/>
              <a:t> zasahující osoby v nehodové expoziční situaci se použijí </a:t>
            </a:r>
            <a:r>
              <a:rPr lang="cs-CZ" sz="2000" u="sng" dirty="0" smtClean="0"/>
              <a:t>limity </a:t>
            </a:r>
            <a:r>
              <a:rPr lang="cs-CZ" sz="2000" u="sng" dirty="0"/>
              <a:t>pro radiační </a:t>
            </a:r>
            <a:r>
              <a:rPr lang="cs-CZ" sz="2000" u="sng" dirty="0" smtClean="0"/>
              <a:t>pracovníky !!!</a:t>
            </a:r>
          </a:p>
          <a:p>
            <a:r>
              <a:rPr lang="cs-CZ" sz="1800" dirty="0" smtClean="0"/>
              <a:t>pokud to není možné tak optimalizace na referenční úroveň 100 </a:t>
            </a:r>
            <a:r>
              <a:rPr lang="cs-CZ" sz="1800" dirty="0" err="1" smtClean="0"/>
              <a:t>mSv</a:t>
            </a:r>
            <a:r>
              <a:rPr lang="cs-CZ" sz="1800" dirty="0" smtClean="0"/>
              <a:t>/rok nebo 500 </a:t>
            </a:r>
            <a:r>
              <a:rPr lang="cs-CZ" sz="1800" dirty="0" err="1" smtClean="0"/>
              <a:t>mSv</a:t>
            </a:r>
            <a:r>
              <a:rPr lang="cs-CZ" sz="1800" dirty="0" smtClean="0"/>
              <a:t>/rok pro záchranu životů</a:t>
            </a:r>
            <a:endParaRPr lang="cs-CZ" sz="1800" dirty="0"/>
          </a:p>
        </p:txBody>
      </p:sp>
      <p:sp>
        <p:nvSpPr>
          <p:cNvPr id="10" name="Zástupný symbol pro obsah 3"/>
          <p:cNvSpPr txBox="1">
            <a:spLocks/>
          </p:cNvSpPr>
          <p:nvPr/>
        </p:nvSpPr>
        <p:spPr bwMode="auto">
          <a:xfrm>
            <a:off x="457198" y="4137073"/>
            <a:ext cx="4040188" cy="1052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cs-CZ" sz="2000" kern="0" dirty="0" smtClean="0"/>
              <a:t>optimalizuje se na limity, pokud to není možné tak </a:t>
            </a:r>
            <a:r>
              <a:rPr lang="cs-CZ" sz="2000" kern="0" dirty="0"/>
              <a:t>10 x </a:t>
            </a:r>
            <a:r>
              <a:rPr lang="cs-CZ" sz="2000" kern="0" dirty="0" smtClean="0"/>
              <a:t>odvozený limit </a:t>
            </a:r>
            <a:r>
              <a:rPr lang="cs-CZ" sz="2000" kern="0" dirty="0"/>
              <a:t>= 200 </a:t>
            </a:r>
            <a:r>
              <a:rPr lang="cs-CZ" sz="2000" kern="0" dirty="0" err="1" smtClean="0"/>
              <a:t>mSv</a:t>
            </a:r>
            <a:r>
              <a:rPr lang="cs-CZ" sz="2000" kern="0" dirty="0" smtClean="0"/>
              <a:t>/rok </a:t>
            </a:r>
            <a:r>
              <a:rPr lang="cs-CZ" sz="2000" kern="0" dirty="0" err="1"/>
              <a:t>Hp</a:t>
            </a:r>
            <a:r>
              <a:rPr lang="cs-CZ" sz="2000" kern="0" dirty="0"/>
              <a:t>(10)</a:t>
            </a:r>
          </a:p>
        </p:txBody>
      </p:sp>
      <p:sp>
        <p:nvSpPr>
          <p:cNvPr id="9" name="Zástupný symbol pro obsah 5"/>
          <p:cNvSpPr txBox="1">
            <a:spLocks/>
          </p:cNvSpPr>
          <p:nvPr/>
        </p:nvSpPr>
        <p:spPr bwMode="auto">
          <a:xfrm>
            <a:off x="4321709" y="5178665"/>
            <a:ext cx="4602158" cy="1281402"/>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endParaRPr lang="cs-CZ" sz="2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9893429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3"/>
          <p:cNvSpPr txBox="1">
            <a:spLocks noGrp="1"/>
          </p:cNvSpPr>
          <p:nvPr/>
        </p:nvSpPr>
        <p:spPr bwMode="auto">
          <a:xfrm>
            <a:off x="7867650" y="6564313"/>
            <a:ext cx="9461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0D656765-32C3-4B09-A124-778E9613F783}" type="slidenum">
              <a:rPr lang="cs-CZ" altLang="cs-CZ" sz="1200" b="1" smtClean="0">
                <a:solidFill>
                  <a:schemeClr val="bg1"/>
                </a:solidFill>
              </a:rPr>
              <a:pPr algn="r" eaLnBrk="1" hangingPunct="1">
                <a:spcBef>
                  <a:spcPct val="0"/>
                </a:spcBef>
                <a:buFontTx/>
                <a:buNone/>
              </a:pPr>
              <a:t>8</a:t>
            </a:fld>
            <a:r>
              <a:rPr lang="cs-CZ" altLang="cs-CZ" sz="1200" b="1" dirty="0" smtClean="0">
                <a:solidFill>
                  <a:schemeClr val="bg1"/>
                </a:solidFill>
              </a:rPr>
              <a:t> / 11</a:t>
            </a:r>
            <a:endParaRPr lang="cs-CZ" altLang="cs-CZ" sz="1200" b="1" dirty="0">
              <a:solidFill>
                <a:schemeClr val="bg1"/>
              </a:solidFill>
            </a:endParaRPr>
          </a:p>
        </p:txBody>
      </p:sp>
      <p:sp>
        <p:nvSpPr>
          <p:cNvPr id="4099" name="Rectangle 2"/>
          <p:cNvSpPr>
            <a:spLocks noGrp="1" noChangeArrowheads="1"/>
          </p:cNvSpPr>
          <p:nvPr>
            <p:ph type="title"/>
          </p:nvPr>
        </p:nvSpPr>
        <p:spPr>
          <a:xfrm>
            <a:off x="457198" y="761999"/>
            <a:ext cx="8229600" cy="791105"/>
          </a:xfrm>
        </p:spPr>
        <p:txBody>
          <a:bodyPr/>
          <a:lstStyle/>
          <a:p>
            <a:pPr eaLnBrk="1" hangingPunct="1"/>
            <a:r>
              <a:rPr lang="cs-CZ" altLang="cs-CZ" sz="2400" dirty="0" smtClean="0"/>
              <a:t>Porovnání 2/3</a:t>
            </a:r>
            <a:endParaRPr lang="cs-CZ" altLang="cs-CZ" dirty="0" smtClean="0"/>
          </a:p>
        </p:txBody>
      </p:sp>
      <p:sp>
        <p:nvSpPr>
          <p:cNvPr id="3" name="Zástupný symbol pro text 2"/>
          <p:cNvSpPr>
            <a:spLocks noGrp="1"/>
          </p:cNvSpPr>
          <p:nvPr>
            <p:ph type="body" idx="1"/>
          </p:nvPr>
        </p:nvSpPr>
        <p:spPr>
          <a:xfrm>
            <a:off x="482600" y="1441980"/>
            <a:ext cx="4040188" cy="639762"/>
          </a:xfrm>
        </p:spPr>
        <p:txBody>
          <a:bodyPr/>
          <a:lstStyle/>
          <a:p>
            <a:r>
              <a:rPr lang="cs-CZ" sz="2000" dirty="0" smtClean="0"/>
              <a:t>Z18/1997 a V307/2002</a:t>
            </a:r>
          </a:p>
        </p:txBody>
      </p:sp>
      <p:sp>
        <p:nvSpPr>
          <p:cNvPr id="5" name="Zástupný symbol pro text 4"/>
          <p:cNvSpPr>
            <a:spLocks noGrp="1"/>
          </p:cNvSpPr>
          <p:nvPr>
            <p:ph type="body" sz="quarter" idx="3"/>
          </p:nvPr>
        </p:nvSpPr>
        <p:spPr>
          <a:xfrm>
            <a:off x="4628092" y="1441979"/>
            <a:ext cx="4041775" cy="639762"/>
          </a:xfrm>
        </p:spPr>
        <p:txBody>
          <a:bodyPr/>
          <a:lstStyle/>
          <a:p>
            <a:r>
              <a:rPr lang="cs-CZ" sz="2000" dirty="0" smtClean="0"/>
              <a:t>Z263/2016 a V422/2016</a:t>
            </a:r>
            <a:endParaRPr lang="cs-CZ" sz="2000" dirty="0"/>
          </a:p>
        </p:txBody>
      </p:sp>
      <p:sp>
        <p:nvSpPr>
          <p:cNvPr id="10" name="Zástupný symbol pro obsah 3"/>
          <p:cNvSpPr txBox="1">
            <a:spLocks/>
          </p:cNvSpPr>
          <p:nvPr/>
        </p:nvSpPr>
        <p:spPr bwMode="auto">
          <a:xfrm>
            <a:off x="457199" y="2184400"/>
            <a:ext cx="4040188"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cs-CZ" sz="2000" kern="0" dirty="0" smtClean="0"/>
              <a:t>osobní dávky zasahujících osob se zaznamenávají odděleně a u dozimetrických služeb se nesčítají s jinými</a:t>
            </a:r>
            <a:endParaRPr lang="cs-CZ" sz="2000" kern="0" dirty="0"/>
          </a:p>
        </p:txBody>
      </p:sp>
      <p:sp>
        <p:nvSpPr>
          <p:cNvPr id="11" name="Zástupný symbol pro obsah 5"/>
          <p:cNvSpPr txBox="1">
            <a:spLocks/>
          </p:cNvSpPr>
          <p:nvPr/>
        </p:nvSpPr>
        <p:spPr bwMode="auto">
          <a:xfrm>
            <a:off x="4497385" y="2269067"/>
            <a:ext cx="4041775" cy="1109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cs-CZ" sz="2000" dirty="0" smtClean="0"/>
              <a:t>osobní </a:t>
            </a:r>
            <a:r>
              <a:rPr lang="cs-CZ" sz="2000" dirty="0"/>
              <a:t>dávky z </a:t>
            </a:r>
            <a:r>
              <a:rPr lang="cs-CZ" sz="2000" dirty="0" smtClean="0"/>
              <a:t>havarijního </a:t>
            </a:r>
            <a:r>
              <a:rPr lang="cs-CZ" sz="2000" dirty="0"/>
              <a:t>ozáření musí být zaznamenávány </a:t>
            </a:r>
            <a:r>
              <a:rPr lang="cs-CZ" sz="2000" dirty="0" smtClean="0"/>
              <a:t>odděleně</a:t>
            </a:r>
            <a:endParaRPr lang="cs-CZ" sz="2000" dirty="0"/>
          </a:p>
        </p:txBody>
      </p:sp>
      <p:sp>
        <p:nvSpPr>
          <p:cNvPr id="13" name="Zástupný symbol pro obsah 5"/>
          <p:cNvSpPr txBox="1">
            <a:spLocks/>
          </p:cNvSpPr>
          <p:nvPr/>
        </p:nvSpPr>
        <p:spPr bwMode="auto">
          <a:xfrm>
            <a:off x="4217193" y="3344308"/>
            <a:ext cx="4602158" cy="2302957"/>
          </a:xfrm>
          <a:prstGeom prst="rect">
            <a:avLst/>
          </a:prstGeom>
          <a:solidFill>
            <a:srgbClr val="FFFF00"/>
          </a:solidFill>
          <a:ln>
            <a:noFill/>
          </a:ln>
          <a:effectLs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0" indent="0">
              <a:buNone/>
            </a:pPr>
            <a:r>
              <a:rPr lang="cs-CZ" sz="2000" dirty="0" smtClean="0"/>
              <a:t>S dávkami z plánované expoziční situace (profesní ozáření) a s dávkami z nehodové expoziční situace (havarijní ozáření) se dle legislativy nakládá odlišně a jsou hodnoceny pomocí odlišných kritérií.</a:t>
            </a:r>
          </a:p>
          <a:p>
            <a:pPr marL="0" indent="0">
              <a:buNone/>
            </a:pPr>
            <a:r>
              <a:rPr lang="cs-CZ" sz="2000" dirty="0" smtClean="0"/>
              <a:t>„Nesčítání“ platí nadále. </a:t>
            </a:r>
            <a:endParaRPr lang="cs-CZ" sz="2000" dirty="0"/>
          </a:p>
        </p:txBody>
      </p:sp>
    </p:spTree>
    <p:extLst>
      <p:ext uri="{BB962C8B-B14F-4D97-AF65-F5344CB8AC3E}">
        <p14:creationId xmlns:p14="http://schemas.microsoft.com/office/powerpoint/2010/main" val="17902163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Zástupný symbol pro číslo snímku 3"/>
          <p:cNvSpPr txBox="1">
            <a:spLocks noGrp="1"/>
          </p:cNvSpPr>
          <p:nvPr/>
        </p:nvSpPr>
        <p:spPr bwMode="auto">
          <a:xfrm>
            <a:off x="7867650" y="6564313"/>
            <a:ext cx="946150" cy="293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28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r" eaLnBrk="1" hangingPunct="1">
              <a:spcBef>
                <a:spcPct val="0"/>
              </a:spcBef>
              <a:buFontTx/>
              <a:buNone/>
            </a:pPr>
            <a:fld id="{0D656765-32C3-4B09-A124-778E9613F783}" type="slidenum">
              <a:rPr lang="cs-CZ" altLang="cs-CZ" sz="1200" b="1" smtClean="0">
                <a:solidFill>
                  <a:schemeClr val="bg1"/>
                </a:solidFill>
              </a:rPr>
              <a:pPr algn="r" eaLnBrk="1" hangingPunct="1">
                <a:spcBef>
                  <a:spcPct val="0"/>
                </a:spcBef>
                <a:buFontTx/>
                <a:buNone/>
              </a:pPr>
              <a:t>9</a:t>
            </a:fld>
            <a:r>
              <a:rPr lang="cs-CZ" altLang="cs-CZ" sz="1200" b="1" dirty="0" smtClean="0">
                <a:solidFill>
                  <a:schemeClr val="bg1"/>
                </a:solidFill>
              </a:rPr>
              <a:t> / 11</a:t>
            </a:r>
            <a:endParaRPr lang="cs-CZ" altLang="cs-CZ" sz="1200" b="1" dirty="0">
              <a:solidFill>
                <a:schemeClr val="bg1"/>
              </a:solidFill>
            </a:endParaRPr>
          </a:p>
        </p:txBody>
      </p:sp>
      <p:sp>
        <p:nvSpPr>
          <p:cNvPr id="4099" name="Rectangle 2"/>
          <p:cNvSpPr>
            <a:spLocks noGrp="1" noChangeArrowheads="1"/>
          </p:cNvSpPr>
          <p:nvPr>
            <p:ph type="title"/>
          </p:nvPr>
        </p:nvSpPr>
        <p:spPr>
          <a:xfrm>
            <a:off x="457198" y="761999"/>
            <a:ext cx="8229600" cy="791105"/>
          </a:xfrm>
        </p:spPr>
        <p:txBody>
          <a:bodyPr/>
          <a:lstStyle/>
          <a:p>
            <a:pPr eaLnBrk="1" hangingPunct="1"/>
            <a:r>
              <a:rPr lang="cs-CZ" altLang="cs-CZ" sz="2400" dirty="0" smtClean="0"/>
              <a:t>Porovnání 3/3</a:t>
            </a:r>
            <a:endParaRPr lang="cs-CZ" altLang="cs-CZ" dirty="0" smtClean="0"/>
          </a:p>
        </p:txBody>
      </p:sp>
      <p:sp>
        <p:nvSpPr>
          <p:cNvPr id="3" name="Zástupný symbol pro text 2"/>
          <p:cNvSpPr>
            <a:spLocks noGrp="1"/>
          </p:cNvSpPr>
          <p:nvPr>
            <p:ph type="body" idx="1"/>
          </p:nvPr>
        </p:nvSpPr>
        <p:spPr>
          <a:xfrm>
            <a:off x="482600" y="1441980"/>
            <a:ext cx="4040188" cy="639762"/>
          </a:xfrm>
        </p:spPr>
        <p:txBody>
          <a:bodyPr/>
          <a:lstStyle/>
          <a:p>
            <a:r>
              <a:rPr lang="cs-CZ" sz="2000" dirty="0" smtClean="0"/>
              <a:t>Z18/1997 a V307/2002</a:t>
            </a:r>
          </a:p>
        </p:txBody>
      </p:sp>
      <p:sp>
        <p:nvSpPr>
          <p:cNvPr id="4" name="Zástupný symbol pro obsah 3"/>
          <p:cNvSpPr>
            <a:spLocks noGrp="1"/>
          </p:cNvSpPr>
          <p:nvPr>
            <p:ph sz="half" idx="2"/>
          </p:nvPr>
        </p:nvSpPr>
        <p:spPr>
          <a:xfrm>
            <a:off x="457200" y="2183341"/>
            <a:ext cx="4040188" cy="1643592"/>
          </a:xfrm>
        </p:spPr>
        <p:txBody>
          <a:bodyPr/>
          <a:lstStyle/>
          <a:p>
            <a:r>
              <a:rPr lang="cs-CZ" sz="2000" dirty="0" smtClean="0"/>
              <a:t>zasahující fyzické osoby musí být o nebezpečí spojeném se zásahem prokazatelně </a:t>
            </a:r>
            <a:r>
              <a:rPr lang="cs-CZ" sz="2000" dirty="0" smtClean="0">
                <a:solidFill>
                  <a:srgbClr val="FF0000"/>
                </a:solidFill>
              </a:rPr>
              <a:t>informovány</a:t>
            </a:r>
            <a:r>
              <a:rPr lang="cs-CZ" sz="2000" dirty="0" smtClean="0"/>
              <a:t> a musí se zásahu účastnit dobrovolně</a:t>
            </a:r>
            <a:endParaRPr lang="cs-CZ" sz="2000" dirty="0"/>
          </a:p>
        </p:txBody>
      </p:sp>
      <p:sp>
        <p:nvSpPr>
          <p:cNvPr id="5" name="Zástupný symbol pro text 4"/>
          <p:cNvSpPr>
            <a:spLocks noGrp="1"/>
          </p:cNvSpPr>
          <p:nvPr>
            <p:ph type="body" sz="quarter" idx="3"/>
          </p:nvPr>
        </p:nvSpPr>
        <p:spPr>
          <a:xfrm>
            <a:off x="4628092" y="1441979"/>
            <a:ext cx="4041775" cy="639762"/>
          </a:xfrm>
        </p:spPr>
        <p:txBody>
          <a:bodyPr/>
          <a:lstStyle/>
          <a:p>
            <a:r>
              <a:rPr lang="cs-CZ" sz="2000" dirty="0" smtClean="0"/>
              <a:t>Z263/2016 a V422/2016</a:t>
            </a:r>
            <a:endParaRPr lang="cs-CZ" sz="2000" dirty="0"/>
          </a:p>
        </p:txBody>
      </p:sp>
      <p:sp>
        <p:nvSpPr>
          <p:cNvPr id="6" name="Zástupný symbol pro obsah 5"/>
          <p:cNvSpPr>
            <a:spLocks noGrp="1"/>
          </p:cNvSpPr>
          <p:nvPr>
            <p:ph sz="quarter" idx="4"/>
          </p:nvPr>
        </p:nvSpPr>
        <p:spPr>
          <a:xfrm>
            <a:off x="4497385" y="2191807"/>
            <a:ext cx="4041775" cy="1618193"/>
          </a:xfrm>
        </p:spPr>
        <p:txBody>
          <a:bodyPr/>
          <a:lstStyle/>
          <a:p>
            <a:r>
              <a:rPr lang="cs-CZ" sz="2000" dirty="0" smtClean="0"/>
              <a:t>osoba </a:t>
            </a:r>
            <a:r>
              <a:rPr lang="cs-CZ" sz="2000" dirty="0"/>
              <a:t>vysílající zasahující osobu k zásahu je </a:t>
            </a:r>
            <a:r>
              <a:rPr lang="cs-CZ" sz="2000" dirty="0" smtClean="0"/>
              <a:t>povinna zajistit: </a:t>
            </a:r>
            <a:r>
              <a:rPr lang="cs-CZ" sz="2000" dirty="0" smtClean="0">
                <a:solidFill>
                  <a:srgbClr val="FF0000"/>
                </a:solidFill>
              </a:rPr>
              <a:t>informování</a:t>
            </a:r>
            <a:r>
              <a:rPr lang="cs-CZ" sz="2000" dirty="0" smtClean="0"/>
              <a:t> </a:t>
            </a:r>
            <a:r>
              <a:rPr lang="cs-CZ" sz="2000" dirty="0"/>
              <a:t>o riziku spojeném se </a:t>
            </a:r>
            <a:r>
              <a:rPr lang="cs-CZ" sz="2000" dirty="0" smtClean="0"/>
              <a:t>zásahem</a:t>
            </a:r>
            <a:endParaRPr lang="cs-CZ" sz="2000" dirty="0"/>
          </a:p>
          <a:p>
            <a:endParaRPr lang="cs-CZ" sz="2000" dirty="0"/>
          </a:p>
        </p:txBody>
      </p:sp>
      <p:sp>
        <p:nvSpPr>
          <p:cNvPr id="10" name="Zástupný symbol pro obsah 3"/>
          <p:cNvSpPr txBox="1">
            <a:spLocks/>
          </p:cNvSpPr>
          <p:nvPr/>
        </p:nvSpPr>
        <p:spPr bwMode="auto">
          <a:xfrm>
            <a:off x="521935" y="3615267"/>
            <a:ext cx="4040188" cy="208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endParaRPr lang="cs-CZ" sz="2000" kern="0" dirty="0"/>
          </a:p>
        </p:txBody>
      </p:sp>
      <p:sp>
        <p:nvSpPr>
          <p:cNvPr id="11" name="Zástupný symbol pro obsah 5"/>
          <p:cNvSpPr txBox="1">
            <a:spLocks/>
          </p:cNvSpPr>
          <p:nvPr/>
        </p:nvSpPr>
        <p:spPr bwMode="auto">
          <a:xfrm>
            <a:off x="4497386" y="3962400"/>
            <a:ext cx="4041775" cy="1735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8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cs-CZ" sz="2000" dirty="0" smtClean="0"/>
              <a:t>pokud </a:t>
            </a:r>
            <a:r>
              <a:rPr lang="cs-CZ" sz="2000" dirty="0"/>
              <a:t>by mohla být překročena referenční úroveň </a:t>
            </a:r>
            <a:r>
              <a:rPr lang="cs-CZ" sz="2000" b="1" dirty="0" smtClean="0">
                <a:solidFill>
                  <a:srgbClr val="FF0000"/>
                </a:solidFill>
              </a:rPr>
              <a:t>100 </a:t>
            </a:r>
            <a:r>
              <a:rPr lang="cs-CZ" sz="2000" b="1" dirty="0" err="1" smtClean="0">
                <a:solidFill>
                  <a:srgbClr val="FF0000"/>
                </a:solidFill>
              </a:rPr>
              <a:t>mSv</a:t>
            </a:r>
            <a:r>
              <a:rPr lang="cs-CZ" sz="2000" b="1" dirty="0" smtClean="0">
                <a:solidFill>
                  <a:srgbClr val="FF0000"/>
                </a:solidFill>
              </a:rPr>
              <a:t> za rok</a:t>
            </a:r>
            <a:r>
              <a:rPr lang="cs-CZ" sz="2000" dirty="0" smtClean="0"/>
              <a:t>, </a:t>
            </a:r>
            <a:r>
              <a:rPr lang="cs-CZ" sz="2000" dirty="0"/>
              <a:t>zasahující osoba se může účastnit zásahu pouze se svým </a:t>
            </a:r>
            <a:r>
              <a:rPr lang="cs-CZ" sz="2000" dirty="0">
                <a:solidFill>
                  <a:srgbClr val="FF0000"/>
                </a:solidFill>
              </a:rPr>
              <a:t>souhlasem</a:t>
            </a:r>
            <a:r>
              <a:rPr lang="cs-CZ" sz="2000" dirty="0"/>
              <a:t>.</a:t>
            </a:r>
          </a:p>
        </p:txBody>
      </p:sp>
    </p:spTree>
    <p:extLst>
      <p:ext uri="{BB962C8B-B14F-4D97-AF65-F5344CB8AC3E}">
        <p14:creationId xmlns:p14="http://schemas.microsoft.com/office/powerpoint/2010/main" val="2751947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ÚJB_předloha2">
  <a:themeElements>
    <a:clrScheme name="SÚJB_předloh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ÚJB_předloha2">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ÚJB_předloha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ÚJB_předloha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ÚJB_předloha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ÚJB_předloha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ÚJB_předloha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ÚJB_předloha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ÚJB_předloha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ÚJB_předloha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ÚJB_předloha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ÚJB_předloha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ÚJB_předloha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ÚJB_předloha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4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6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7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8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9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0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Vlastní návrh">
  <a:themeElements>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lastní návrh">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lastní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lastní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lastní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lastní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lastní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lastní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lastní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lastní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lastní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lastní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lastní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lastní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1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2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13_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4.xml><?xml version="1.0" encoding="utf-8"?>
<a:theme xmlns:a="http://schemas.openxmlformats.org/drawingml/2006/main" name="1_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5.xml><?xml version="1.0" encoding="utf-8"?>
<a:theme xmlns:a="http://schemas.openxmlformats.org/drawingml/2006/main" name="2_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6.xml><?xml version="1.0" encoding="utf-8"?>
<a:theme xmlns:a="http://schemas.openxmlformats.org/drawingml/2006/main" name="Motiv systému Office">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Motiv systému Office">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2_Motiv systému Office">
  <a:themeElements>
    <a:clrScheme name="Tok">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Mizející mřížka">
  <a:themeElements>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fontScheme name="Mizející mřížka">
      <a:majorFont>
        <a:latin typeface="Arial"/>
        <a:ea typeface=""/>
        <a:cs typeface=""/>
      </a:majorFont>
      <a:minorFont>
        <a:latin typeface="Arial"/>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cs-CZ" sz="1800" b="0" i="0" u="none" strike="noStrike" cap="none" normalizeH="0" baseline="0" smtClean="0">
            <a:ln>
              <a:noFill/>
            </a:ln>
            <a:solidFill>
              <a:schemeClr val="tx1"/>
            </a:solidFill>
            <a:effectLst/>
            <a:latin typeface="Arial" charset="0"/>
          </a:defRPr>
        </a:defPPr>
      </a:lstStyle>
    </a:lnDef>
  </a:objectDefaults>
  <a:extraClrSchemeLst>
    <a:extraClrScheme>
      <a:clrScheme name="Mizející mřížka 1">
        <a:dk1>
          <a:srgbClr val="7E0000"/>
        </a:dk1>
        <a:lt1>
          <a:srgbClr val="FFFFFF"/>
        </a:lt1>
        <a:dk2>
          <a:srgbClr val="800000"/>
        </a:dk2>
        <a:lt2>
          <a:srgbClr val="FCF0B2"/>
        </a:lt2>
        <a:accent1>
          <a:srgbClr val="C5543D"/>
        </a:accent1>
        <a:accent2>
          <a:srgbClr val="660000"/>
        </a:accent2>
        <a:accent3>
          <a:srgbClr val="C0AAAA"/>
        </a:accent3>
        <a:accent4>
          <a:srgbClr val="DADADA"/>
        </a:accent4>
        <a:accent5>
          <a:srgbClr val="DFB3AF"/>
        </a:accent5>
        <a:accent6>
          <a:srgbClr val="5C0000"/>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Mizející mřížka 2">
        <a:dk1>
          <a:srgbClr val="000066"/>
        </a:dk1>
        <a:lt1>
          <a:srgbClr val="FFFFFF"/>
        </a:lt1>
        <a:dk2>
          <a:srgbClr val="000066"/>
        </a:dk2>
        <a:lt2>
          <a:srgbClr val="B2B8C8"/>
        </a:lt2>
        <a:accent1>
          <a:srgbClr val="008080"/>
        </a:accent1>
        <a:accent2>
          <a:srgbClr val="00004E"/>
        </a:accent2>
        <a:accent3>
          <a:srgbClr val="AAAAB8"/>
        </a:accent3>
        <a:accent4>
          <a:srgbClr val="DADADA"/>
        </a:accent4>
        <a:accent5>
          <a:srgbClr val="AAC0C0"/>
        </a:accent5>
        <a:accent6>
          <a:srgbClr val="000046"/>
        </a:accent6>
        <a:hlink>
          <a:srgbClr val="00FFCC"/>
        </a:hlink>
        <a:folHlink>
          <a:srgbClr val="6699FF"/>
        </a:folHlink>
      </a:clrScheme>
      <a:clrMap bg1="dk2" tx1="lt1" bg2="dk1" tx2="lt2" accent1="accent1" accent2="accent2" accent3="accent3" accent4="accent4" accent5="accent5" accent6="accent6" hlink="hlink" folHlink="folHlink"/>
    </a:extraClrScheme>
    <a:extraClrScheme>
      <a:clrScheme name="Mizející mřížka 3">
        <a:dk1>
          <a:srgbClr val="010199"/>
        </a:dk1>
        <a:lt1>
          <a:srgbClr val="FFFFFF"/>
        </a:lt1>
        <a:dk2>
          <a:srgbClr val="000099"/>
        </a:dk2>
        <a:lt2>
          <a:srgbClr val="CCFFFF"/>
        </a:lt2>
        <a:accent1>
          <a:srgbClr val="00C600"/>
        </a:accent1>
        <a:accent2>
          <a:srgbClr val="01017D"/>
        </a:accent2>
        <a:accent3>
          <a:srgbClr val="AAAACA"/>
        </a:accent3>
        <a:accent4>
          <a:srgbClr val="DADADA"/>
        </a:accent4>
        <a:accent5>
          <a:srgbClr val="AADFAA"/>
        </a:accent5>
        <a:accent6>
          <a:srgbClr val="010171"/>
        </a:accent6>
        <a:hlink>
          <a:srgbClr val="FFE701"/>
        </a:hlink>
        <a:folHlink>
          <a:srgbClr val="3366FF"/>
        </a:folHlink>
      </a:clrScheme>
      <a:clrMap bg1="dk2" tx1="lt1" bg2="dk1" tx2="lt2" accent1="accent1" accent2="accent2" accent3="accent3" accent4="accent4" accent5="accent5" accent6="accent6" hlink="hlink" folHlink="folHlink"/>
    </a:extraClrScheme>
    <a:extraClrScheme>
      <a:clrScheme name="Mizející mřížka 4">
        <a:dk1>
          <a:srgbClr val="6B6B99"/>
        </a:dk1>
        <a:lt1>
          <a:srgbClr val="EAEAEA"/>
        </a:lt1>
        <a:dk2>
          <a:srgbClr val="666699"/>
        </a:dk2>
        <a:lt2>
          <a:srgbClr val="CCECFF"/>
        </a:lt2>
        <a:accent1>
          <a:srgbClr val="00CC66"/>
        </a:accent1>
        <a:accent2>
          <a:srgbClr val="54547A"/>
        </a:accent2>
        <a:accent3>
          <a:srgbClr val="B8B8CA"/>
        </a:accent3>
        <a:accent4>
          <a:srgbClr val="C8C8C8"/>
        </a:accent4>
        <a:accent5>
          <a:srgbClr val="AAE2B8"/>
        </a:accent5>
        <a:accent6>
          <a:srgbClr val="4B4B6E"/>
        </a:accent6>
        <a:hlink>
          <a:srgbClr val="65B2FF"/>
        </a:hlink>
        <a:folHlink>
          <a:srgbClr val="9900FF"/>
        </a:folHlink>
      </a:clrScheme>
      <a:clrMap bg1="dk2" tx1="lt1" bg2="dk1" tx2="lt2" accent1="accent1" accent2="accent2" accent3="accent3" accent4="accent4" accent5="accent5" accent6="accent6" hlink="hlink" folHlink="folHlink"/>
    </a:extraClrScheme>
    <a:extraClrScheme>
      <a:clrScheme name="Mizející mřížka 5">
        <a:dk1>
          <a:srgbClr val="00827F"/>
        </a:dk1>
        <a:lt1>
          <a:srgbClr val="FFFFFF"/>
        </a:lt1>
        <a:dk2>
          <a:srgbClr val="008080"/>
        </a:dk2>
        <a:lt2>
          <a:srgbClr val="FFFFCC"/>
        </a:lt2>
        <a:accent1>
          <a:srgbClr val="6D6FC7"/>
        </a:accent1>
        <a:accent2>
          <a:srgbClr val="006462"/>
        </a:accent2>
        <a:accent3>
          <a:srgbClr val="AAC0C0"/>
        </a:accent3>
        <a:accent4>
          <a:srgbClr val="DADADA"/>
        </a:accent4>
        <a:accent5>
          <a:srgbClr val="BABBE0"/>
        </a:accent5>
        <a:accent6>
          <a:srgbClr val="005A58"/>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izející mřížka 6">
        <a:dk1>
          <a:srgbClr val="4D4D4D"/>
        </a:dk1>
        <a:lt1>
          <a:srgbClr val="FFFFFF"/>
        </a:lt1>
        <a:dk2>
          <a:srgbClr val="525252"/>
        </a:dk2>
        <a:lt2>
          <a:srgbClr val="C0C0C0"/>
        </a:lt2>
        <a:accent1>
          <a:srgbClr val="527C3A"/>
        </a:accent1>
        <a:accent2>
          <a:srgbClr val="444444"/>
        </a:accent2>
        <a:accent3>
          <a:srgbClr val="B3B3B3"/>
        </a:accent3>
        <a:accent4>
          <a:srgbClr val="DADADA"/>
        </a:accent4>
        <a:accent5>
          <a:srgbClr val="B3BFAE"/>
        </a:accent5>
        <a:accent6>
          <a:srgbClr val="3D3D3D"/>
        </a:accent6>
        <a:hlink>
          <a:srgbClr val="FAC458"/>
        </a:hlink>
        <a:folHlink>
          <a:srgbClr val="C7780F"/>
        </a:folHlink>
      </a:clrScheme>
      <a:clrMap bg1="dk2" tx1="lt1" bg2="dk1" tx2="lt2" accent1="accent1" accent2="accent2" accent3="accent3" accent4="accent4" accent5="accent5" accent6="accent6" hlink="hlink" folHlink="folHlink"/>
    </a:extraClrScheme>
    <a:extraClrScheme>
      <a:clrScheme name="Mizející mřížka 7">
        <a:dk1>
          <a:srgbClr val="516032"/>
        </a:dk1>
        <a:lt1>
          <a:srgbClr val="FFFFFF"/>
        </a:lt1>
        <a:dk2>
          <a:srgbClr val="546434"/>
        </a:dk2>
        <a:lt2>
          <a:srgbClr val="B2B68A"/>
        </a:lt2>
        <a:accent1>
          <a:srgbClr val="7D8C70"/>
        </a:accent1>
        <a:accent2>
          <a:srgbClr val="414E28"/>
        </a:accent2>
        <a:accent3>
          <a:srgbClr val="B3B8AE"/>
        </a:accent3>
        <a:accent4>
          <a:srgbClr val="DADADA"/>
        </a:accent4>
        <a:accent5>
          <a:srgbClr val="BFC5BB"/>
        </a:accent5>
        <a:accent6>
          <a:srgbClr val="3A4623"/>
        </a:accent6>
        <a:hlink>
          <a:srgbClr val="80C579"/>
        </a:hlink>
        <a:folHlink>
          <a:srgbClr val="7FADAF"/>
        </a:folHlink>
      </a:clrScheme>
      <a:clrMap bg1="dk2" tx1="lt1" bg2="dk1" tx2="lt2" accent1="accent1" accent2="accent2" accent3="accent3" accent4="accent4" accent5="accent5" accent6="accent6" hlink="hlink" folHlink="folHlink"/>
    </a:extraClrScheme>
    <a:extraClrScheme>
      <a:clrScheme name="Mizející mřížka 8">
        <a:dk1>
          <a:srgbClr val="D1CC00"/>
        </a:dk1>
        <a:lt1>
          <a:srgbClr val="FFFFFF"/>
        </a:lt1>
        <a:dk2>
          <a:srgbClr val="CCCC00"/>
        </a:dk2>
        <a:lt2>
          <a:srgbClr val="F3F5B1"/>
        </a:lt2>
        <a:accent1>
          <a:srgbClr val="808000"/>
        </a:accent1>
        <a:accent2>
          <a:srgbClr val="AEAA00"/>
        </a:accent2>
        <a:accent3>
          <a:srgbClr val="E2E2AA"/>
        </a:accent3>
        <a:accent4>
          <a:srgbClr val="DADADA"/>
        </a:accent4>
        <a:accent5>
          <a:srgbClr val="C0C0AA"/>
        </a:accent5>
        <a:accent6>
          <a:srgbClr val="9D9A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Mizející mřížka 9">
        <a:dk1>
          <a:srgbClr val="000000"/>
        </a:dk1>
        <a:lt1>
          <a:srgbClr val="F8F8F8"/>
        </a:lt1>
        <a:dk2>
          <a:srgbClr val="336600"/>
        </a:dk2>
        <a:lt2>
          <a:srgbClr val="FBFBFB"/>
        </a:lt2>
        <a:accent1>
          <a:srgbClr val="009900"/>
        </a:accent1>
        <a:accent2>
          <a:srgbClr val="C6C6C6"/>
        </a:accent2>
        <a:accent3>
          <a:srgbClr val="FBFBFB"/>
        </a:accent3>
        <a:accent4>
          <a:srgbClr val="000000"/>
        </a:accent4>
        <a:accent5>
          <a:srgbClr val="AACAAA"/>
        </a:accent5>
        <a:accent6>
          <a:srgbClr val="B3B3B3"/>
        </a:accent6>
        <a:hlink>
          <a:srgbClr val="006600"/>
        </a:hlink>
        <a:folHlink>
          <a:srgbClr val="8080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1897</Words>
  <Application>Microsoft Office PowerPoint</Application>
  <PresentationFormat>Předvádění na obrazovce (4:3)</PresentationFormat>
  <Paragraphs>281</Paragraphs>
  <Slides>42</Slides>
  <Notes>4</Notes>
  <HiddenSlides>0</HiddenSlides>
  <MMClips>0</MMClips>
  <ScaleCrop>false</ScaleCrop>
  <HeadingPairs>
    <vt:vector size="6" baseType="variant">
      <vt:variant>
        <vt:lpstr>Motiv</vt:lpstr>
      </vt:variant>
      <vt:variant>
        <vt:i4>22</vt:i4>
      </vt:variant>
      <vt:variant>
        <vt:lpstr>Vložené servery OLE</vt:lpstr>
      </vt:variant>
      <vt:variant>
        <vt:i4>0</vt:i4>
      </vt:variant>
      <vt:variant>
        <vt:lpstr>Nadpisy snímků</vt:lpstr>
      </vt:variant>
      <vt:variant>
        <vt:i4>42</vt:i4>
      </vt:variant>
    </vt:vector>
  </HeadingPairs>
  <TitlesOfParts>
    <vt:vector size="64" baseType="lpstr">
      <vt:lpstr>SÚJB_předloha2</vt:lpstr>
      <vt:lpstr>Vlastní návrh</vt:lpstr>
      <vt:lpstr>Kilter</vt:lpstr>
      <vt:lpstr>1_Kilter</vt:lpstr>
      <vt:lpstr>2_Kilter</vt:lpstr>
      <vt:lpstr>Motiv systému Office</vt:lpstr>
      <vt:lpstr>1_Motiv systému Office</vt:lpstr>
      <vt:lpstr>2_Motiv systému Office</vt:lpstr>
      <vt:lpstr>Mizející mřížka</vt:lpstr>
      <vt:lpstr>1_Mizející mřížka</vt:lpstr>
      <vt:lpstr>2_Mizející mřížka</vt:lpstr>
      <vt:lpstr>3_Mizející mřížka</vt:lpstr>
      <vt:lpstr>4_Mizející mřížka</vt:lpstr>
      <vt:lpstr>5_Mizející mřížka</vt:lpstr>
      <vt:lpstr>6_Mizející mřížka</vt:lpstr>
      <vt:lpstr>7_Mizející mřížka</vt:lpstr>
      <vt:lpstr>8_Mizející mřížka</vt:lpstr>
      <vt:lpstr>9_Mizející mřížka</vt:lpstr>
      <vt:lpstr>10_Mizející mřížka</vt:lpstr>
      <vt:lpstr>11_Mizející mřížka</vt:lpstr>
      <vt:lpstr>12_Mizející mřížka</vt:lpstr>
      <vt:lpstr>13_Mizející mřížka</vt:lpstr>
      <vt:lpstr>Setkání se zástupci krajských oddělení krizového řízení, AZZS, MZ ČR, GŘ HZS a SÚJB </vt:lpstr>
      <vt:lpstr>Program setkání</vt:lpstr>
      <vt:lpstr>Závěry a úkoly cvičení ZÓNA 2017</vt:lpstr>
      <vt:lpstr>Žádost o součinnost ze strany AZZS</vt:lpstr>
      <vt:lpstr>Zasahující osoby   Atomový zákon č. 263/2016 Sb. Vyhláška o radiační ochraně a zabezpečení radionuklidového zdroje č. 422/2016</vt:lpstr>
      <vt:lpstr>Expoziční situace – nový přístup</vt:lpstr>
      <vt:lpstr>Porovnání 1/3</vt:lpstr>
      <vt:lpstr>Porovnání 2/3</vt:lpstr>
      <vt:lpstr>Porovnání 3/3</vt:lpstr>
      <vt:lpstr>Informování zasahující osoby (V422/2016)</vt:lpstr>
      <vt:lpstr>Povinnosti osoby vysílající (Z263/2016 § 104 odst. 5)</vt:lpstr>
      <vt:lpstr>Rozdělení zasahujících osob</vt:lpstr>
      <vt:lpstr>Informování zasahující osoby  (V422/2016 § 108)</vt:lpstr>
      <vt:lpstr>Povinnosti  (V422/2016 § 109)</vt:lpstr>
      <vt:lpstr>Biologické účinky i.z. </vt:lpstr>
      <vt:lpstr>Odhad ozáření složek ZZS při zásahu v ZHP  </vt:lpstr>
      <vt:lpstr>Prezentace aplikace PowerPoint</vt:lpstr>
      <vt:lpstr>Prezentace aplikace PowerPoint</vt:lpstr>
      <vt:lpstr>Prezentace aplikace PowerPoint</vt:lpstr>
      <vt:lpstr>Špinavá bomba – dirty bomb</vt:lpstr>
      <vt:lpstr>Cvičení INEX-4</vt:lpstr>
      <vt:lpstr>Prezentace aplikace PowerPoint</vt:lpstr>
      <vt:lpstr>Prezentace aplikace PowerPoint</vt:lpstr>
      <vt:lpstr>Prezentace aplikace PowerPoint</vt:lpstr>
      <vt:lpstr>Aktivita zdroje </vt:lpstr>
      <vt:lpstr>Plošná aktivita</vt:lpstr>
      <vt:lpstr>Dávka</vt:lpstr>
      <vt:lpstr>Dávkový příkon </vt:lpstr>
      <vt:lpstr>Prezentace aplikace PowerPoint</vt:lpstr>
      <vt:lpstr>Co je běžné?</vt:lpstr>
      <vt:lpstr>Co je regulované</vt:lpstr>
      <vt:lpstr>Co je ještě přijatelné při nehodách</vt:lpstr>
      <vt:lpstr>Prezentace aplikace PowerPoint</vt:lpstr>
      <vt:lpstr>Prezentace aplikace PowerPoint</vt:lpstr>
      <vt:lpstr>Prezentace aplikace PowerPoint</vt:lpstr>
      <vt:lpstr>Prezentace aplikace PowerPoint</vt:lpstr>
      <vt:lpstr>Prezentace aplikace PowerPoint</vt:lpstr>
      <vt:lpstr>Možnosti dalšího postupu</vt:lpstr>
      <vt:lpstr>TMT (Triage, Monitoring and Treatment) Handbook</vt:lpstr>
      <vt:lpstr>IAEA – e-learning</vt:lpstr>
      <vt:lpstr>http://elearning.iaea.org/m2/course/view.php?id=383 </vt:lpstr>
      <vt:lpstr>Brožura UNSCEAR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2016-04-06T17:44:46Z</dcterms:created>
  <dcterms:modified xsi:type="dcterms:W3CDTF">2018-04-11T18:23:01Z</dcterms:modified>
</cp:coreProperties>
</file>