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70" r:id="rId3"/>
    <p:sldId id="299" r:id="rId4"/>
    <p:sldId id="306" r:id="rId5"/>
    <p:sldId id="308" r:id="rId6"/>
    <p:sldId id="271" r:id="rId7"/>
    <p:sldId id="279" r:id="rId8"/>
    <p:sldId id="324" r:id="rId9"/>
    <p:sldId id="318" r:id="rId10"/>
    <p:sldId id="322" r:id="rId11"/>
    <p:sldId id="272" r:id="rId12"/>
    <p:sldId id="320" r:id="rId13"/>
    <p:sldId id="321" r:id="rId14"/>
    <p:sldId id="323" r:id="rId15"/>
    <p:sldId id="273" r:id="rId16"/>
    <p:sldId id="275" r:id="rId17"/>
    <p:sldId id="309" r:id="rId18"/>
    <p:sldId id="326" r:id="rId19"/>
    <p:sldId id="303" r:id="rId20"/>
    <p:sldId id="302" r:id="rId21"/>
    <p:sldId id="325" r:id="rId22"/>
    <p:sldId id="314" r:id="rId23"/>
    <p:sldId id="315" r:id="rId24"/>
    <p:sldId id="278" r:id="rId25"/>
    <p:sldId id="310" r:id="rId26"/>
    <p:sldId id="316" r:id="rId27"/>
    <p:sldId id="317" r:id="rId28"/>
    <p:sldId id="311" r:id="rId29"/>
    <p:sldId id="276" r:id="rId30"/>
    <p:sldId id="280" r:id="rId31"/>
    <p:sldId id="281" r:id="rId32"/>
    <p:sldId id="300" r:id="rId33"/>
    <p:sldId id="312" r:id="rId34"/>
    <p:sldId id="284" r:id="rId35"/>
    <p:sldId id="301" r:id="rId36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  <a:srgbClr val="A2F8FC"/>
    <a:srgbClr val="FF99FF"/>
    <a:srgbClr val="FFCC66"/>
    <a:srgbClr val="003366"/>
    <a:srgbClr val="CC6600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37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8167A6EE-DCB1-43EA-84B2-999B89D89A9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5336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defTabSz="955830">
              <a:defRPr sz="13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5571" tIns="47786" rIns="95571" bIns="47786" numCol="1" anchor="b" anchorCtr="0" compatLnSpc="1">
            <a:prstTxWarp prst="textNoShape">
              <a:avLst/>
            </a:prstTxWarp>
          </a:bodyPr>
          <a:lstStyle>
            <a:lvl1pPr algn="r" defTabSz="955830">
              <a:defRPr sz="1300"/>
            </a:lvl1pPr>
          </a:lstStyle>
          <a:p>
            <a:pPr>
              <a:defRPr/>
            </a:pPr>
            <a:fld id="{3D692E21-DA59-40BC-8950-6A0513BDDAE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2979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D692E21-DA59-40BC-8950-6A0513BDDAE5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844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6626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26627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7C5BA98C-1795-4EB4-B727-CC90DB5FA18F}" type="slidenum">
              <a:rPr lang="cs-CZ" smtClean="0"/>
              <a:pPr defTabSz="955675"/>
              <a:t>16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6364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32771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955675"/>
            <a:fld id="{1238F0AB-6C57-4D6D-9D3D-88FD90F0C99F}" type="slidenum">
              <a:rPr lang="cs-CZ" smtClean="0"/>
              <a:pPr defTabSz="955675"/>
              <a:t>24</a:t>
            </a:fld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655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4752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4752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E01FA-4769-48A9-AF93-44D87456BC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CAA329-9875-4AE5-8FBE-A94BE929AF2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5A9923-FB88-4110-B01C-3E949A578E7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1320D-C2F0-44A5-A4B0-24F73A0BC9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93E487-AAF4-41CC-B463-9C766034F2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C9D025-B4F1-4693-98E4-3BAA849FDA7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A4C1A-89BD-406D-A454-C08CDF41744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58E38-4B0D-4225-80DA-F6C850E206B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AA2E4D-06CD-4BB2-9AF0-2D09C274283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FD9E3A-A953-46E7-A128-C0A257C729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8D7FA3-FB51-49C8-B411-38DD7689846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146435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>
                <a:gd name="T0" fmla="*/ 5740 w 5740"/>
                <a:gd name="T1" fmla="*/ 1043 h 1043"/>
                <a:gd name="T2" fmla="*/ 0 w 5740"/>
                <a:gd name="T3" fmla="*/ 1043 h 1043"/>
                <a:gd name="T4" fmla="*/ 0 w 5740"/>
                <a:gd name="T5" fmla="*/ 0 h 1043"/>
                <a:gd name="T6" fmla="*/ 5740 w 5740"/>
                <a:gd name="T7" fmla="*/ 0 h 1043"/>
                <a:gd name="T8" fmla="*/ 5740 w 5740"/>
                <a:gd name="T9" fmla="*/ 1043 h 1043"/>
                <a:gd name="T10" fmla="*/ 5740 w 5740"/>
                <a:gd name="T11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146437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38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>
                  <a:gd name="T0" fmla="*/ 0 w 5740"/>
                  <a:gd name="T1" fmla="*/ 42 h 42"/>
                  <a:gd name="T2" fmla="*/ 5740 w 5740"/>
                  <a:gd name="T3" fmla="*/ 42 h 42"/>
                  <a:gd name="T4" fmla="*/ 5740 w 5740"/>
                  <a:gd name="T5" fmla="*/ 0 h 42"/>
                  <a:gd name="T6" fmla="*/ 0 w 5740"/>
                  <a:gd name="T7" fmla="*/ 0 h 42"/>
                  <a:gd name="T8" fmla="*/ 0 w 5740"/>
                  <a:gd name="T9" fmla="*/ 42 h 42"/>
                  <a:gd name="T10" fmla="*/ 0 w 5740"/>
                  <a:gd name="T1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39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0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1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>
                  <a:gd name="T0" fmla="*/ 0 w 5740"/>
                  <a:gd name="T1" fmla="*/ 30 h 30"/>
                  <a:gd name="T2" fmla="*/ 5740 w 5740"/>
                  <a:gd name="T3" fmla="*/ 30 h 30"/>
                  <a:gd name="T4" fmla="*/ 5740 w 5740"/>
                  <a:gd name="T5" fmla="*/ 0 h 30"/>
                  <a:gd name="T6" fmla="*/ 0 w 5740"/>
                  <a:gd name="T7" fmla="*/ 0 h 30"/>
                  <a:gd name="T8" fmla="*/ 0 w 5740"/>
                  <a:gd name="T9" fmla="*/ 30 h 30"/>
                  <a:gd name="T10" fmla="*/ 0 w 5740"/>
                  <a:gd name="T1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2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3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4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>
                  <a:gd name="T0" fmla="*/ 5740 w 5740"/>
                  <a:gd name="T1" fmla="*/ 0 h 36"/>
                  <a:gd name="T2" fmla="*/ 0 w 5740"/>
                  <a:gd name="T3" fmla="*/ 0 h 36"/>
                  <a:gd name="T4" fmla="*/ 0 w 5740"/>
                  <a:gd name="T5" fmla="*/ 36 h 36"/>
                  <a:gd name="T6" fmla="*/ 5740 w 5740"/>
                  <a:gd name="T7" fmla="*/ 36 h 36"/>
                  <a:gd name="T8" fmla="*/ 5740 w 5740"/>
                  <a:gd name="T9" fmla="*/ 0 h 36"/>
                  <a:gd name="T10" fmla="*/ 5740 w 5740"/>
                  <a:gd name="T11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5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6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7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8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49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0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>
                  <a:gd name="T0" fmla="*/ 5740 w 5740"/>
                  <a:gd name="T1" fmla="*/ 0 h 12"/>
                  <a:gd name="T2" fmla="*/ 0 w 5740"/>
                  <a:gd name="T3" fmla="*/ 0 h 12"/>
                  <a:gd name="T4" fmla="*/ 0 w 5740"/>
                  <a:gd name="T5" fmla="*/ 12 h 12"/>
                  <a:gd name="T6" fmla="*/ 5740 w 5740"/>
                  <a:gd name="T7" fmla="*/ 12 h 12"/>
                  <a:gd name="T8" fmla="*/ 5740 w 5740"/>
                  <a:gd name="T9" fmla="*/ 0 h 12"/>
                  <a:gd name="T10" fmla="*/ 5740 w 5740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1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2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3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4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>
                  <a:gd name="T0" fmla="*/ 5740 w 5740"/>
                  <a:gd name="T1" fmla="*/ 0 h 30"/>
                  <a:gd name="T2" fmla="*/ 0 w 5740"/>
                  <a:gd name="T3" fmla="*/ 0 h 30"/>
                  <a:gd name="T4" fmla="*/ 0 w 5740"/>
                  <a:gd name="T5" fmla="*/ 30 h 30"/>
                  <a:gd name="T6" fmla="*/ 5740 w 5740"/>
                  <a:gd name="T7" fmla="*/ 30 h 30"/>
                  <a:gd name="T8" fmla="*/ 5740 w 5740"/>
                  <a:gd name="T9" fmla="*/ 0 h 30"/>
                  <a:gd name="T10" fmla="*/ 5740 w 5740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5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6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7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8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>
                  <a:gd name="T0" fmla="*/ 5740 w 5740"/>
                  <a:gd name="T1" fmla="*/ 0 h 24"/>
                  <a:gd name="T2" fmla="*/ 0 w 5740"/>
                  <a:gd name="T3" fmla="*/ 0 h 24"/>
                  <a:gd name="T4" fmla="*/ 0 w 5740"/>
                  <a:gd name="T5" fmla="*/ 24 h 24"/>
                  <a:gd name="T6" fmla="*/ 5740 w 5740"/>
                  <a:gd name="T7" fmla="*/ 24 h 24"/>
                  <a:gd name="T8" fmla="*/ 5740 w 5740"/>
                  <a:gd name="T9" fmla="*/ 0 h 24"/>
                  <a:gd name="T10" fmla="*/ 5740 w 5740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59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60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61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>
                  <a:gd name="T0" fmla="*/ 5740 w 5740"/>
                  <a:gd name="T1" fmla="*/ 0 h 18"/>
                  <a:gd name="T2" fmla="*/ 0 w 5740"/>
                  <a:gd name="T3" fmla="*/ 0 h 18"/>
                  <a:gd name="T4" fmla="*/ 0 w 5740"/>
                  <a:gd name="T5" fmla="*/ 18 h 18"/>
                  <a:gd name="T6" fmla="*/ 5740 w 5740"/>
                  <a:gd name="T7" fmla="*/ 18 h 18"/>
                  <a:gd name="T8" fmla="*/ 5740 w 5740"/>
                  <a:gd name="T9" fmla="*/ 0 h 18"/>
                  <a:gd name="T10" fmla="*/ 5740 w 5740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146463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>
                    <a:gd name="T0" fmla="*/ 18 w 42"/>
                    <a:gd name="T1" fmla="*/ 1043 h 1043"/>
                    <a:gd name="T2" fmla="*/ 42 w 42"/>
                    <a:gd name="T3" fmla="*/ 1043 h 1043"/>
                    <a:gd name="T4" fmla="*/ 42 w 42"/>
                    <a:gd name="T5" fmla="*/ 0 h 1043"/>
                    <a:gd name="T6" fmla="*/ 0 w 42"/>
                    <a:gd name="T7" fmla="*/ 0 h 1043"/>
                    <a:gd name="T8" fmla="*/ 0 w 42"/>
                    <a:gd name="T9" fmla="*/ 1043 h 1043"/>
                    <a:gd name="T10" fmla="*/ 18 w 42"/>
                    <a:gd name="T11" fmla="*/ 1043 h 1043"/>
                    <a:gd name="T12" fmla="*/ 18 w 4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4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>
                    <a:gd name="T0" fmla="*/ 131 w 155"/>
                    <a:gd name="T1" fmla="*/ 1043 h 1043"/>
                    <a:gd name="T2" fmla="*/ 155 w 155"/>
                    <a:gd name="T3" fmla="*/ 1043 h 1043"/>
                    <a:gd name="T4" fmla="*/ 42 w 155"/>
                    <a:gd name="T5" fmla="*/ 0 h 1043"/>
                    <a:gd name="T6" fmla="*/ 0 w 155"/>
                    <a:gd name="T7" fmla="*/ 0 h 1043"/>
                    <a:gd name="T8" fmla="*/ 113 w 155"/>
                    <a:gd name="T9" fmla="*/ 1043 h 1043"/>
                    <a:gd name="T10" fmla="*/ 131 w 155"/>
                    <a:gd name="T11" fmla="*/ 1043 h 1043"/>
                    <a:gd name="T12" fmla="*/ 131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5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>
                    <a:gd name="T0" fmla="*/ 221 w 239"/>
                    <a:gd name="T1" fmla="*/ 1043 h 1043"/>
                    <a:gd name="T2" fmla="*/ 239 w 239"/>
                    <a:gd name="T3" fmla="*/ 1043 h 1043"/>
                    <a:gd name="T4" fmla="*/ 36 w 239"/>
                    <a:gd name="T5" fmla="*/ 0 h 1043"/>
                    <a:gd name="T6" fmla="*/ 0 w 239"/>
                    <a:gd name="T7" fmla="*/ 0 h 1043"/>
                    <a:gd name="T8" fmla="*/ 203 w 239"/>
                    <a:gd name="T9" fmla="*/ 1043 h 1043"/>
                    <a:gd name="T10" fmla="*/ 221 w 239"/>
                    <a:gd name="T11" fmla="*/ 1043 h 1043"/>
                    <a:gd name="T12" fmla="*/ 221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6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>
                    <a:gd name="T0" fmla="*/ 334 w 352"/>
                    <a:gd name="T1" fmla="*/ 1043 h 1043"/>
                    <a:gd name="T2" fmla="*/ 352 w 352"/>
                    <a:gd name="T3" fmla="*/ 1043 h 1043"/>
                    <a:gd name="T4" fmla="*/ 41 w 352"/>
                    <a:gd name="T5" fmla="*/ 0 h 1043"/>
                    <a:gd name="T6" fmla="*/ 0 w 352"/>
                    <a:gd name="T7" fmla="*/ 0 h 1043"/>
                    <a:gd name="T8" fmla="*/ 311 w 352"/>
                    <a:gd name="T9" fmla="*/ 1043 h 1043"/>
                    <a:gd name="T10" fmla="*/ 334 w 352"/>
                    <a:gd name="T11" fmla="*/ 1043 h 1043"/>
                    <a:gd name="T12" fmla="*/ 334 w 352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7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>
                    <a:gd name="T0" fmla="*/ 425 w 449"/>
                    <a:gd name="T1" fmla="*/ 1043 h 1043"/>
                    <a:gd name="T2" fmla="*/ 449 w 449"/>
                    <a:gd name="T3" fmla="*/ 1043 h 1043"/>
                    <a:gd name="T4" fmla="*/ 42 w 449"/>
                    <a:gd name="T5" fmla="*/ 0 h 1043"/>
                    <a:gd name="T6" fmla="*/ 0 w 449"/>
                    <a:gd name="T7" fmla="*/ 0 h 1043"/>
                    <a:gd name="T8" fmla="*/ 407 w 449"/>
                    <a:gd name="T9" fmla="*/ 1043 h 1043"/>
                    <a:gd name="T10" fmla="*/ 425 w 449"/>
                    <a:gd name="T11" fmla="*/ 1043 h 1043"/>
                    <a:gd name="T12" fmla="*/ 425 w 44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8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>
                    <a:gd name="T0" fmla="*/ 520 w 538"/>
                    <a:gd name="T1" fmla="*/ 1043 h 1043"/>
                    <a:gd name="T2" fmla="*/ 538 w 538"/>
                    <a:gd name="T3" fmla="*/ 1043 h 1043"/>
                    <a:gd name="T4" fmla="*/ 41 w 538"/>
                    <a:gd name="T5" fmla="*/ 0 h 1043"/>
                    <a:gd name="T6" fmla="*/ 0 w 538"/>
                    <a:gd name="T7" fmla="*/ 0 h 1043"/>
                    <a:gd name="T8" fmla="*/ 496 w 538"/>
                    <a:gd name="T9" fmla="*/ 1043 h 1043"/>
                    <a:gd name="T10" fmla="*/ 520 w 538"/>
                    <a:gd name="T11" fmla="*/ 1043 h 1043"/>
                    <a:gd name="T12" fmla="*/ 520 w 53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69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>
                    <a:gd name="T0" fmla="*/ 622 w 640"/>
                    <a:gd name="T1" fmla="*/ 1043 h 1043"/>
                    <a:gd name="T2" fmla="*/ 640 w 640"/>
                    <a:gd name="T3" fmla="*/ 1043 h 1043"/>
                    <a:gd name="T4" fmla="*/ 48 w 640"/>
                    <a:gd name="T5" fmla="*/ 0 h 1043"/>
                    <a:gd name="T6" fmla="*/ 0 w 640"/>
                    <a:gd name="T7" fmla="*/ 0 h 1043"/>
                    <a:gd name="T8" fmla="*/ 598 w 640"/>
                    <a:gd name="T9" fmla="*/ 1043 h 1043"/>
                    <a:gd name="T10" fmla="*/ 622 w 640"/>
                    <a:gd name="T11" fmla="*/ 1043 h 1043"/>
                    <a:gd name="T12" fmla="*/ 622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0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>
                    <a:gd name="T0" fmla="*/ 604 w 628"/>
                    <a:gd name="T1" fmla="*/ 935 h 935"/>
                    <a:gd name="T2" fmla="*/ 628 w 628"/>
                    <a:gd name="T3" fmla="*/ 935 h 935"/>
                    <a:gd name="T4" fmla="*/ 0 w 628"/>
                    <a:gd name="T5" fmla="*/ 0 h 935"/>
                    <a:gd name="T6" fmla="*/ 0 w 628"/>
                    <a:gd name="T7" fmla="*/ 66 h 935"/>
                    <a:gd name="T8" fmla="*/ 580 w 628"/>
                    <a:gd name="T9" fmla="*/ 935 h 935"/>
                    <a:gd name="T10" fmla="*/ 604 w 628"/>
                    <a:gd name="T11" fmla="*/ 935 h 935"/>
                    <a:gd name="T12" fmla="*/ 604 w 628"/>
                    <a:gd name="T13" fmla="*/ 935 h 9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1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>
                    <a:gd name="T0" fmla="*/ 18 w 155"/>
                    <a:gd name="T1" fmla="*/ 1043 h 1043"/>
                    <a:gd name="T2" fmla="*/ 42 w 155"/>
                    <a:gd name="T3" fmla="*/ 1043 h 1043"/>
                    <a:gd name="T4" fmla="*/ 155 w 155"/>
                    <a:gd name="T5" fmla="*/ 0 h 1043"/>
                    <a:gd name="T6" fmla="*/ 114 w 155"/>
                    <a:gd name="T7" fmla="*/ 0 h 1043"/>
                    <a:gd name="T8" fmla="*/ 0 w 155"/>
                    <a:gd name="T9" fmla="*/ 1043 h 1043"/>
                    <a:gd name="T10" fmla="*/ 18 w 155"/>
                    <a:gd name="T11" fmla="*/ 1043 h 1043"/>
                    <a:gd name="T12" fmla="*/ 18 w 155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2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>
                    <a:gd name="T0" fmla="*/ 18 w 239"/>
                    <a:gd name="T1" fmla="*/ 1043 h 1043"/>
                    <a:gd name="T2" fmla="*/ 36 w 239"/>
                    <a:gd name="T3" fmla="*/ 1043 h 1043"/>
                    <a:gd name="T4" fmla="*/ 239 w 239"/>
                    <a:gd name="T5" fmla="*/ 0 h 1043"/>
                    <a:gd name="T6" fmla="*/ 203 w 239"/>
                    <a:gd name="T7" fmla="*/ 0 h 1043"/>
                    <a:gd name="T8" fmla="*/ 0 w 239"/>
                    <a:gd name="T9" fmla="*/ 1043 h 1043"/>
                    <a:gd name="T10" fmla="*/ 18 w 239"/>
                    <a:gd name="T11" fmla="*/ 1043 h 1043"/>
                    <a:gd name="T12" fmla="*/ 18 w 2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3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>
                    <a:gd name="T0" fmla="*/ 24 w 358"/>
                    <a:gd name="T1" fmla="*/ 1043 h 1043"/>
                    <a:gd name="T2" fmla="*/ 42 w 358"/>
                    <a:gd name="T3" fmla="*/ 1043 h 1043"/>
                    <a:gd name="T4" fmla="*/ 358 w 358"/>
                    <a:gd name="T5" fmla="*/ 0 h 1043"/>
                    <a:gd name="T6" fmla="*/ 317 w 358"/>
                    <a:gd name="T7" fmla="*/ 0 h 1043"/>
                    <a:gd name="T8" fmla="*/ 0 w 358"/>
                    <a:gd name="T9" fmla="*/ 1043 h 1043"/>
                    <a:gd name="T10" fmla="*/ 24 w 358"/>
                    <a:gd name="T11" fmla="*/ 1043 h 1043"/>
                    <a:gd name="T12" fmla="*/ 24 w 35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4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>
                    <a:gd name="T0" fmla="*/ 18 w 448"/>
                    <a:gd name="T1" fmla="*/ 1043 h 1043"/>
                    <a:gd name="T2" fmla="*/ 41 w 448"/>
                    <a:gd name="T3" fmla="*/ 1043 h 1043"/>
                    <a:gd name="T4" fmla="*/ 448 w 448"/>
                    <a:gd name="T5" fmla="*/ 0 h 1043"/>
                    <a:gd name="T6" fmla="*/ 406 w 448"/>
                    <a:gd name="T7" fmla="*/ 0 h 1043"/>
                    <a:gd name="T8" fmla="*/ 0 w 448"/>
                    <a:gd name="T9" fmla="*/ 1043 h 1043"/>
                    <a:gd name="T10" fmla="*/ 18 w 448"/>
                    <a:gd name="T11" fmla="*/ 1043 h 1043"/>
                    <a:gd name="T12" fmla="*/ 18 w 448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5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>
                    <a:gd name="T0" fmla="*/ 18 w 539"/>
                    <a:gd name="T1" fmla="*/ 1043 h 1043"/>
                    <a:gd name="T2" fmla="*/ 42 w 539"/>
                    <a:gd name="T3" fmla="*/ 1043 h 1043"/>
                    <a:gd name="T4" fmla="*/ 539 w 539"/>
                    <a:gd name="T5" fmla="*/ 0 h 1043"/>
                    <a:gd name="T6" fmla="*/ 497 w 539"/>
                    <a:gd name="T7" fmla="*/ 0 h 1043"/>
                    <a:gd name="T8" fmla="*/ 0 w 539"/>
                    <a:gd name="T9" fmla="*/ 1043 h 1043"/>
                    <a:gd name="T10" fmla="*/ 18 w 539"/>
                    <a:gd name="T11" fmla="*/ 1043 h 1043"/>
                    <a:gd name="T12" fmla="*/ 18 w 539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6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>
                    <a:gd name="T0" fmla="*/ 18 w 640"/>
                    <a:gd name="T1" fmla="*/ 1043 h 1043"/>
                    <a:gd name="T2" fmla="*/ 42 w 640"/>
                    <a:gd name="T3" fmla="*/ 1043 h 1043"/>
                    <a:gd name="T4" fmla="*/ 640 w 640"/>
                    <a:gd name="T5" fmla="*/ 0 h 1043"/>
                    <a:gd name="T6" fmla="*/ 592 w 640"/>
                    <a:gd name="T7" fmla="*/ 0 h 1043"/>
                    <a:gd name="T8" fmla="*/ 0 w 640"/>
                    <a:gd name="T9" fmla="*/ 1043 h 1043"/>
                    <a:gd name="T10" fmla="*/ 18 w 640"/>
                    <a:gd name="T11" fmla="*/ 1043 h 1043"/>
                    <a:gd name="T12" fmla="*/ 18 w 640"/>
                    <a:gd name="T13" fmla="*/ 1043 h 10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77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>
                    <a:gd name="T0" fmla="*/ 24 w 670"/>
                    <a:gd name="T1" fmla="*/ 995 h 995"/>
                    <a:gd name="T2" fmla="*/ 48 w 670"/>
                    <a:gd name="T3" fmla="*/ 995 h 995"/>
                    <a:gd name="T4" fmla="*/ 670 w 670"/>
                    <a:gd name="T5" fmla="*/ 72 h 995"/>
                    <a:gd name="T6" fmla="*/ 670 w 670"/>
                    <a:gd name="T7" fmla="*/ 0 h 995"/>
                    <a:gd name="T8" fmla="*/ 0 w 670"/>
                    <a:gd name="T9" fmla="*/ 995 h 995"/>
                    <a:gd name="T10" fmla="*/ 24 w 670"/>
                    <a:gd name="T11" fmla="*/ 995 h 995"/>
                    <a:gd name="T12" fmla="*/ 24 w 670"/>
                    <a:gd name="T13" fmla="*/ 995 h 9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1079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>
                    <a:gd name="T0" fmla="*/ 287 w 305"/>
                    <a:gd name="T1" fmla="*/ 432 h 426"/>
                    <a:gd name="T2" fmla="*/ 311 w 305"/>
                    <a:gd name="T3" fmla="*/ 432 h 426"/>
                    <a:gd name="T4" fmla="*/ 0 w 305"/>
                    <a:gd name="T5" fmla="*/ 0 h 426"/>
                    <a:gd name="T6" fmla="*/ 0 w 305"/>
                    <a:gd name="T7" fmla="*/ 66 h 426"/>
                    <a:gd name="T8" fmla="*/ 257 w 305"/>
                    <a:gd name="T9" fmla="*/ 432 h 426"/>
                    <a:gd name="T10" fmla="*/ 287 w 305"/>
                    <a:gd name="T11" fmla="*/ 432 h 426"/>
                    <a:gd name="T12" fmla="*/ 287 w 305"/>
                    <a:gd name="T13" fmla="*/ 432 h 4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080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>
                    <a:gd name="T0" fmla="*/ 24 w 347"/>
                    <a:gd name="T1" fmla="*/ 492 h 486"/>
                    <a:gd name="T2" fmla="*/ 48 w 347"/>
                    <a:gd name="T3" fmla="*/ 492 h 486"/>
                    <a:gd name="T4" fmla="*/ 353 w 347"/>
                    <a:gd name="T5" fmla="*/ 72 h 486"/>
                    <a:gd name="T6" fmla="*/ 353 w 347"/>
                    <a:gd name="T7" fmla="*/ 0 h 486"/>
                    <a:gd name="T8" fmla="*/ 0 w 347"/>
                    <a:gd name="T9" fmla="*/ 492 h 486"/>
                    <a:gd name="T10" fmla="*/ 24 w 347"/>
                    <a:gd name="T11" fmla="*/ 492 h 486"/>
                    <a:gd name="T12" fmla="*/ 24 w 347"/>
                    <a:gd name="T13" fmla="*/ 492 h 48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146482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>
                    <a:gd name="T0" fmla="*/ 18 w 42"/>
                    <a:gd name="T1" fmla="*/ 0 h 3273"/>
                    <a:gd name="T2" fmla="*/ 0 w 42"/>
                    <a:gd name="T3" fmla="*/ 0 h 3273"/>
                    <a:gd name="T4" fmla="*/ 0 w 42"/>
                    <a:gd name="T5" fmla="*/ 3273 h 3273"/>
                    <a:gd name="T6" fmla="*/ 42 w 42"/>
                    <a:gd name="T7" fmla="*/ 3273 h 3273"/>
                    <a:gd name="T8" fmla="*/ 42 w 42"/>
                    <a:gd name="T9" fmla="*/ 0 h 3273"/>
                    <a:gd name="T10" fmla="*/ 18 w 42"/>
                    <a:gd name="T11" fmla="*/ 0 h 3273"/>
                    <a:gd name="T12" fmla="*/ 18 w 42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3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>
                    <a:gd name="T0" fmla="*/ 376 w 400"/>
                    <a:gd name="T1" fmla="*/ 0 h 3273"/>
                    <a:gd name="T2" fmla="*/ 358 w 400"/>
                    <a:gd name="T3" fmla="*/ 0 h 3273"/>
                    <a:gd name="T4" fmla="*/ 0 w 400"/>
                    <a:gd name="T5" fmla="*/ 3273 h 3273"/>
                    <a:gd name="T6" fmla="*/ 41 w 400"/>
                    <a:gd name="T7" fmla="*/ 3273 h 3273"/>
                    <a:gd name="T8" fmla="*/ 400 w 400"/>
                    <a:gd name="T9" fmla="*/ 0 h 3273"/>
                    <a:gd name="T10" fmla="*/ 376 w 400"/>
                    <a:gd name="T11" fmla="*/ 0 h 3273"/>
                    <a:gd name="T12" fmla="*/ 376 w 400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4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>
                    <a:gd name="T0" fmla="*/ 657 w 675"/>
                    <a:gd name="T1" fmla="*/ 0 h 3273"/>
                    <a:gd name="T2" fmla="*/ 639 w 675"/>
                    <a:gd name="T3" fmla="*/ 0 h 3273"/>
                    <a:gd name="T4" fmla="*/ 0 w 675"/>
                    <a:gd name="T5" fmla="*/ 3273 h 3273"/>
                    <a:gd name="T6" fmla="*/ 42 w 675"/>
                    <a:gd name="T7" fmla="*/ 3273 h 3273"/>
                    <a:gd name="T8" fmla="*/ 675 w 675"/>
                    <a:gd name="T9" fmla="*/ 0 h 3273"/>
                    <a:gd name="T10" fmla="*/ 657 w 675"/>
                    <a:gd name="T11" fmla="*/ 0 h 3273"/>
                    <a:gd name="T12" fmla="*/ 657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5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>
                    <a:gd name="T0" fmla="*/ 1013 w 1031"/>
                    <a:gd name="T1" fmla="*/ 0 h 3280"/>
                    <a:gd name="T2" fmla="*/ 990 w 1031"/>
                    <a:gd name="T3" fmla="*/ 0 h 3280"/>
                    <a:gd name="T4" fmla="*/ 0 w 1031"/>
                    <a:gd name="T5" fmla="*/ 3280 h 3280"/>
                    <a:gd name="T6" fmla="*/ 42 w 1031"/>
                    <a:gd name="T7" fmla="*/ 3280 h 3280"/>
                    <a:gd name="T8" fmla="*/ 1031 w 1031"/>
                    <a:gd name="T9" fmla="*/ 4 h 3280"/>
                    <a:gd name="T10" fmla="*/ 1013 w 1031"/>
                    <a:gd name="T11" fmla="*/ 0 h 3280"/>
                    <a:gd name="T12" fmla="*/ 1013 w 1031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6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>
                    <a:gd name="T0" fmla="*/ 1296 w 1319"/>
                    <a:gd name="T1" fmla="*/ 0 h 3280"/>
                    <a:gd name="T2" fmla="*/ 1278 w 1319"/>
                    <a:gd name="T3" fmla="*/ 0 h 3280"/>
                    <a:gd name="T4" fmla="*/ 0 w 1319"/>
                    <a:gd name="T5" fmla="*/ 3280 h 3280"/>
                    <a:gd name="T6" fmla="*/ 42 w 1319"/>
                    <a:gd name="T7" fmla="*/ 3280 h 3280"/>
                    <a:gd name="T8" fmla="*/ 1319 w 1319"/>
                    <a:gd name="T9" fmla="*/ 5 h 3280"/>
                    <a:gd name="T10" fmla="*/ 1296 w 1319"/>
                    <a:gd name="T11" fmla="*/ 0 h 3280"/>
                    <a:gd name="T12" fmla="*/ 1296 w 1319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7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>
                    <a:gd name="T0" fmla="*/ 18 w 401"/>
                    <a:gd name="T1" fmla="*/ 0 h 3273"/>
                    <a:gd name="T2" fmla="*/ 0 w 401"/>
                    <a:gd name="T3" fmla="*/ 0 h 3273"/>
                    <a:gd name="T4" fmla="*/ 359 w 401"/>
                    <a:gd name="T5" fmla="*/ 3273 h 3273"/>
                    <a:gd name="T6" fmla="*/ 401 w 401"/>
                    <a:gd name="T7" fmla="*/ 3273 h 3273"/>
                    <a:gd name="T8" fmla="*/ 42 w 401"/>
                    <a:gd name="T9" fmla="*/ 0 h 3273"/>
                    <a:gd name="T10" fmla="*/ 18 w 401"/>
                    <a:gd name="T11" fmla="*/ 0 h 3273"/>
                    <a:gd name="T12" fmla="*/ 18 w 401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8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>
                    <a:gd name="T0" fmla="*/ 18 w 675"/>
                    <a:gd name="T1" fmla="*/ 0 h 3273"/>
                    <a:gd name="T2" fmla="*/ 0 w 675"/>
                    <a:gd name="T3" fmla="*/ 0 h 3273"/>
                    <a:gd name="T4" fmla="*/ 640 w 675"/>
                    <a:gd name="T5" fmla="*/ 3273 h 3273"/>
                    <a:gd name="T6" fmla="*/ 675 w 675"/>
                    <a:gd name="T7" fmla="*/ 3273 h 3273"/>
                    <a:gd name="T8" fmla="*/ 36 w 675"/>
                    <a:gd name="T9" fmla="*/ 0 h 3273"/>
                    <a:gd name="T10" fmla="*/ 18 w 675"/>
                    <a:gd name="T11" fmla="*/ 0 h 3273"/>
                    <a:gd name="T12" fmla="*/ 18 w 675"/>
                    <a:gd name="T13" fmla="*/ 0 h 32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89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>
                    <a:gd name="T0" fmla="*/ 23 w 1036"/>
                    <a:gd name="T1" fmla="*/ 0 h 3280"/>
                    <a:gd name="T2" fmla="*/ 0 w 1036"/>
                    <a:gd name="T3" fmla="*/ 5 h 3280"/>
                    <a:gd name="T4" fmla="*/ 994 w 1036"/>
                    <a:gd name="T5" fmla="*/ 3280 h 3280"/>
                    <a:gd name="T6" fmla="*/ 1036 w 1036"/>
                    <a:gd name="T7" fmla="*/ 3280 h 3280"/>
                    <a:gd name="T8" fmla="*/ 41 w 1036"/>
                    <a:gd name="T9" fmla="*/ 0 h 3280"/>
                    <a:gd name="T10" fmla="*/ 23 w 1036"/>
                    <a:gd name="T11" fmla="*/ 0 h 3280"/>
                    <a:gd name="T12" fmla="*/ 23 w 1036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  <p:sp>
              <p:nvSpPr>
                <p:cNvPr id="146490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>
                    <a:gd name="T0" fmla="*/ 20 w 1327"/>
                    <a:gd name="T1" fmla="*/ 0 h 3280"/>
                    <a:gd name="T2" fmla="*/ 0 w 1327"/>
                    <a:gd name="T3" fmla="*/ 7 h 3280"/>
                    <a:gd name="T4" fmla="*/ 1285 w 1327"/>
                    <a:gd name="T5" fmla="*/ 3280 h 3280"/>
                    <a:gd name="T6" fmla="*/ 1327 w 1327"/>
                    <a:gd name="T7" fmla="*/ 3280 h 3280"/>
                    <a:gd name="T8" fmla="*/ 43 w 1327"/>
                    <a:gd name="T9" fmla="*/ 0 h 3280"/>
                    <a:gd name="T10" fmla="*/ 20 w 1327"/>
                    <a:gd name="T11" fmla="*/ 0 h 3280"/>
                    <a:gd name="T12" fmla="*/ 20 w 1327"/>
                    <a:gd name="T13" fmla="*/ 0 h 3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>
                  <a:noFill/>
                </a:ln>
                <a:extLst/>
              </p:spPr>
              <p:txBody>
                <a:bodyPr/>
                <a:lstStyle/>
                <a:p>
                  <a:pPr>
                    <a:defRPr/>
                  </a:pPr>
                  <a:endParaRPr lang="cs-CZ"/>
                </a:p>
              </p:txBody>
            </p:sp>
          </p:grpSp>
          <p:sp>
            <p:nvSpPr>
              <p:cNvPr id="146491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>
                  <a:gd name="T0" fmla="*/ 1236 w 1254"/>
                  <a:gd name="T1" fmla="*/ 0 h 2632"/>
                  <a:gd name="T2" fmla="*/ 1212 w 1254"/>
                  <a:gd name="T3" fmla="*/ 0 h 2632"/>
                  <a:gd name="T4" fmla="*/ 0 w 1254"/>
                  <a:gd name="T5" fmla="*/ 2542 h 2632"/>
                  <a:gd name="T6" fmla="*/ 0 w 1254"/>
                  <a:gd name="T7" fmla="*/ 2632 h 2632"/>
                  <a:gd name="T8" fmla="*/ 1254 w 1254"/>
                  <a:gd name="T9" fmla="*/ 7 h 2632"/>
                  <a:gd name="T10" fmla="*/ 1236 w 1254"/>
                  <a:gd name="T11" fmla="*/ 0 h 2632"/>
                  <a:gd name="T12" fmla="*/ 1236 w 1254"/>
                  <a:gd name="T13" fmla="*/ 0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3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>
                  <a:gd name="T0" fmla="*/ 930 w 948"/>
                  <a:gd name="T1" fmla="*/ 0 h 1676"/>
                  <a:gd name="T2" fmla="*/ 906 w 948"/>
                  <a:gd name="T3" fmla="*/ 0 h 1676"/>
                  <a:gd name="T4" fmla="*/ 0 w 948"/>
                  <a:gd name="T5" fmla="*/ 1593 h 1676"/>
                  <a:gd name="T6" fmla="*/ 0 w 948"/>
                  <a:gd name="T7" fmla="*/ 1676 h 1676"/>
                  <a:gd name="T8" fmla="*/ 948 w 948"/>
                  <a:gd name="T9" fmla="*/ 5 h 1676"/>
                  <a:gd name="T10" fmla="*/ 930 w 948"/>
                  <a:gd name="T11" fmla="*/ 0 h 1676"/>
                  <a:gd name="T12" fmla="*/ 930 w 948"/>
                  <a:gd name="T13" fmla="*/ 0 h 167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4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>
                  <a:gd name="T0" fmla="*/ 606 w 629"/>
                  <a:gd name="T1" fmla="*/ 0 h 937"/>
                  <a:gd name="T2" fmla="*/ 582 w 629"/>
                  <a:gd name="T3" fmla="*/ 0 h 937"/>
                  <a:gd name="T4" fmla="*/ 0 w 629"/>
                  <a:gd name="T5" fmla="*/ 871 h 937"/>
                  <a:gd name="T6" fmla="*/ 0 w 629"/>
                  <a:gd name="T7" fmla="*/ 937 h 937"/>
                  <a:gd name="T8" fmla="*/ 629 w 629"/>
                  <a:gd name="T9" fmla="*/ 4 h 937"/>
                  <a:gd name="T10" fmla="*/ 606 w 629"/>
                  <a:gd name="T11" fmla="*/ 0 h 937"/>
                  <a:gd name="T12" fmla="*/ 606 w 629"/>
                  <a:gd name="T13" fmla="*/ 0 h 9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5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>
                  <a:gd name="T0" fmla="*/ 282 w 305"/>
                  <a:gd name="T1" fmla="*/ 0 h 427"/>
                  <a:gd name="T2" fmla="*/ 252 w 305"/>
                  <a:gd name="T3" fmla="*/ 0 h 427"/>
                  <a:gd name="T4" fmla="*/ 0 w 305"/>
                  <a:gd name="T5" fmla="*/ 361 h 427"/>
                  <a:gd name="T6" fmla="*/ 0 w 305"/>
                  <a:gd name="T7" fmla="*/ 427 h 427"/>
                  <a:gd name="T8" fmla="*/ 305 w 305"/>
                  <a:gd name="T9" fmla="*/ 5 h 427"/>
                  <a:gd name="T10" fmla="*/ 282 w 305"/>
                  <a:gd name="T11" fmla="*/ 0 h 427"/>
                  <a:gd name="T12" fmla="*/ 282 w 305"/>
                  <a:gd name="T13" fmla="*/ 0 h 4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46495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>
                  <a:gd name="T0" fmla="*/ 41 w 1277"/>
                  <a:gd name="T1" fmla="*/ 0 h 2686"/>
                  <a:gd name="T2" fmla="*/ 17 w 1277"/>
                  <a:gd name="T3" fmla="*/ 0 h 2686"/>
                  <a:gd name="T4" fmla="*/ 0 w 1277"/>
                  <a:gd name="T5" fmla="*/ 4 h 2686"/>
                  <a:gd name="T6" fmla="*/ 1277 w 1277"/>
                  <a:gd name="T7" fmla="*/ 2686 h 2686"/>
                  <a:gd name="T8" fmla="*/ 1277 w 1277"/>
                  <a:gd name="T9" fmla="*/ 2596 h 2686"/>
                  <a:gd name="T10" fmla="*/ 41 w 1277"/>
                  <a:gd name="T11" fmla="*/ 0 h 2686"/>
                  <a:gd name="T12" fmla="*/ 41 w 1277"/>
                  <a:gd name="T13" fmla="*/ 0 h 26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7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>
                  <a:gd name="T0" fmla="*/ 16 w 988"/>
                  <a:gd name="T1" fmla="*/ 0 h 1730"/>
                  <a:gd name="T2" fmla="*/ 0 w 988"/>
                  <a:gd name="T3" fmla="*/ 7 h 1730"/>
                  <a:gd name="T4" fmla="*/ 988 w 988"/>
                  <a:gd name="T5" fmla="*/ 1730 h 1730"/>
                  <a:gd name="T6" fmla="*/ 988 w 988"/>
                  <a:gd name="T7" fmla="*/ 1653 h 1730"/>
                  <a:gd name="T8" fmla="*/ 40 w 988"/>
                  <a:gd name="T9" fmla="*/ 0 h 1730"/>
                  <a:gd name="T10" fmla="*/ 16 w 988"/>
                  <a:gd name="T11" fmla="*/ 0 h 1730"/>
                  <a:gd name="T12" fmla="*/ 16 w 988"/>
                  <a:gd name="T13" fmla="*/ 0 h 17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8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>
                  <a:gd name="T0" fmla="*/ 22 w 670"/>
                  <a:gd name="T1" fmla="*/ 0 h 997"/>
                  <a:gd name="T2" fmla="*/ 0 w 670"/>
                  <a:gd name="T3" fmla="*/ 4 h 997"/>
                  <a:gd name="T4" fmla="*/ 670 w 670"/>
                  <a:gd name="T5" fmla="*/ 997 h 997"/>
                  <a:gd name="T6" fmla="*/ 670 w 670"/>
                  <a:gd name="T7" fmla="*/ 925 h 997"/>
                  <a:gd name="T8" fmla="*/ 46 w 670"/>
                  <a:gd name="T9" fmla="*/ 0 h 997"/>
                  <a:gd name="T10" fmla="*/ 22 w 670"/>
                  <a:gd name="T11" fmla="*/ 0 h 997"/>
                  <a:gd name="T12" fmla="*/ 22 w 670"/>
                  <a:gd name="T13" fmla="*/ 0 h 99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  <p:sp>
            <p:nvSpPr>
              <p:cNvPr id="1069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>
                  <a:gd name="T0" fmla="*/ 22 w 346"/>
                  <a:gd name="T1" fmla="*/ 0 h 487"/>
                  <a:gd name="T2" fmla="*/ 0 w 346"/>
                  <a:gd name="T3" fmla="*/ 7 h 487"/>
                  <a:gd name="T4" fmla="*/ 346 w 346"/>
                  <a:gd name="T5" fmla="*/ 487 h 487"/>
                  <a:gd name="T6" fmla="*/ 346 w 346"/>
                  <a:gd name="T7" fmla="*/ 415 h 487"/>
                  <a:gd name="T8" fmla="*/ 46 w 346"/>
                  <a:gd name="T9" fmla="*/ 0 h 487"/>
                  <a:gd name="T10" fmla="*/ 22 w 346"/>
                  <a:gd name="T11" fmla="*/ 0 h 487"/>
                  <a:gd name="T12" fmla="*/ 22 w 346"/>
                  <a:gd name="T13" fmla="*/ 0 h 48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cs-CZ"/>
              </a:p>
            </p:txBody>
          </p:sp>
        </p:grpSp>
      </p:grpSp>
      <p:sp>
        <p:nvSpPr>
          <p:cNvPr id="146499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46500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501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46502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E1AE2D2E-89AA-4C97-97CD-F4D392E75F1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sp>
        <p:nvSpPr>
          <p:cNvPr id="146503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4" r:id="rId1"/>
    <p:sldLayoutId id="2147483763" r:id="rId2"/>
    <p:sldLayoutId id="2147483762" r:id="rId3"/>
    <p:sldLayoutId id="2147483761" r:id="rId4"/>
    <p:sldLayoutId id="2147483760" r:id="rId5"/>
    <p:sldLayoutId id="2147483759" r:id="rId6"/>
    <p:sldLayoutId id="2147483758" r:id="rId7"/>
    <p:sldLayoutId id="2147483757" r:id="rId8"/>
    <p:sldLayoutId id="2147483756" r:id="rId9"/>
    <p:sldLayoutId id="2147483755" r:id="rId10"/>
    <p:sldLayoutId id="214748375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wmf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>
                <a:lumMod val="1000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38" name="Object 66"/>
          <p:cNvGraphicFramePr>
            <a:graphicFrameLocks noChangeAspect="1"/>
          </p:cNvGraphicFramePr>
          <p:nvPr/>
        </p:nvGraphicFramePr>
        <p:xfrm>
          <a:off x="250825" y="2133600"/>
          <a:ext cx="4021138" cy="420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r:id="rId3" imgW="3952381" imgH="4133333" progId="">
                  <p:embed/>
                </p:oleObj>
              </mc:Choice>
              <mc:Fallback>
                <p:oleObj r:id="rId3" imgW="3952381" imgH="4133333" progId="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133600"/>
                        <a:ext cx="4021138" cy="420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140" name="Picture 13" descr="EDU_leteck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6100" y="549275"/>
            <a:ext cx="4608513" cy="295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41" name="Text Box 8"/>
          <p:cNvSpPr txBox="1">
            <a:spLocks noChangeArrowheads="1"/>
          </p:cNvSpPr>
          <p:nvPr/>
        </p:nvSpPr>
        <p:spPr bwMode="auto">
          <a:xfrm>
            <a:off x="-252413" y="333375"/>
            <a:ext cx="48974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4000" b="1">
                <a:solidFill>
                  <a:srgbClr val="FFFF00"/>
                </a:solidFill>
              </a:rPr>
              <a:t>Lidé a 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altLang="cs-CZ" sz="4000" b="1">
                <a:solidFill>
                  <a:srgbClr val="FFFF00"/>
                </a:solidFill>
              </a:rPr>
              <a:t>ionizující záření</a:t>
            </a:r>
            <a:endParaRPr lang="cs-CZ" altLang="cs-CZ" sz="2000">
              <a:solidFill>
                <a:srgbClr val="FFFFFF"/>
              </a:solidFill>
            </a:endParaRPr>
          </a:p>
        </p:txBody>
      </p:sp>
      <p:sp>
        <p:nvSpPr>
          <p:cNvPr id="3142" name="AutoShape 11"/>
          <p:cNvSpPr>
            <a:spLocks noChangeAspect="1"/>
          </p:cNvSpPr>
          <p:nvPr/>
        </p:nvSpPr>
        <p:spPr bwMode="auto">
          <a:xfrm>
            <a:off x="4373563" y="4665663"/>
            <a:ext cx="244475" cy="1049337"/>
          </a:xfrm>
          <a:prstGeom prst="leftBracket">
            <a:avLst>
              <a:gd name="adj" fmla="val 56395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43" name="AutoShape 12"/>
          <p:cNvSpPr>
            <a:spLocks noChangeAspect="1"/>
          </p:cNvSpPr>
          <p:nvPr/>
        </p:nvSpPr>
        <p:spPr bwMode="auto">
          <a:xfrm rot="10800000">
            <a:off x="8278813" y="4652963"/>
            <a:ext cx="215900" cy="1050925"/>
          </a:xfrm>
          <a:prstGeom prst="leftBracket">
            <a:avLst>
              <a:gd name="adj" fmla="val 70941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rot="10800000" anchor="ctr"/>
          <a:lstStyle/>
          <a:p>
            <a:pPr algn="ctr"/>
            <a:endParaRPr lang="cs-CZ" altLang="cs-CZ">
              <a:solidFill>
                <a:srgbClr val="FFFFFF"/>
              </a:solidFill>
            </a:endParaRPr>
          </a:p>
        </p:txBody>
      </p:sp>
      <p:sp>
        <p:nvSpPr>
          <p:cNvPr id="3144" name="Text Box 16"/>
          <p:cNvSpPr txBox="1">
            <a:spLocks noChangeArrowheads="1"/>
          </p:cNvSpPr>
          <p:nvPr/>
        </p:nvSpPr>
        <p:spPr bwMode="auto">
          <a:xfrm>
            <a:off x="4373563" y="4770438"/>
            <a:ext cx="3887787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2000" b="1">
                <a:solidFill>
                  <a:srgbClr val="FFFF00"/>
                </a:solidFill>
              </a:rPr>
              <a:t>minimum z radiační ochrany </a:t>
            </a:r>
          </a:p>
          <a:p>
            <a:pPr marL="342900" indent="-342900" algn="ctr">
              <a:spcBef>
                <a:spcPct val="50000"/>
              </a:spcBef>
            </a:pPr>
            <a:r>
              <a:rPr lang="cs-CZ" altLang="cs-CZ">
                <a:solidFill>
                  <a:srgbClr val="FFFFFF"/>
                </a:solidFill>
              </a:rPr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Plošná aktivita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pic>
        <p:nvPicPr>
          <p:cNvPr id="7170" name="Picture 2" descr="Z:\Dokumenty\prezentace\2014\Plosna aktivit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780928"/>
            <a:ext cx="8763167" cy="2349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74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2"/>
          <p:cNvSpPr txBox="1">
            <a:spLocks noChangeArrowheads="1"/>
          </p:cNvSpPr>
          <p:nvPr/>
        </p:nvSpPr>
        <p:spPr bwMode="auto">
          <a:xfrm>
            <a:off x="1476375" y="184150"/>
            <a:ext cx="6407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Jak popisujeme účinek záření ?</a:t>
            </a:r>
          </a:p>
        </p:txBody>
      </p:sp>
      <p:sp>
        <p:nvSpPr>
          <p:cNvPr id="23554" name="Text Box 47"/>
          <p:cNvSpPr txBox="1">
            <a:spLocks noChangeArrowheads="1"/>
          </p:cNvSpPr>
          <p:nvPr/>
        </p:nvSpPr>
        <p:spPr bwMode="auto">
          <a:xfrm>
            <a:off x="395288" y="908050"/>
            <a:ext cx="79930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dirty="0">
                <a:solidFill>
                  <a:srgbClr val="FFFF00"/>
                </a:solidFill>
              </a:rPr>
              <a:t>Množstvím energie, které předá záření ozářenému objektu</a:t>
            </a:r>
            <a:r>
              <a:rPr lang="cs-CZ" altLang="cs-CZ" sz="2400" dirty="0">
                <a:solidFill>
                  <a:srgbClr val="FFFFFF"/>
                </a:solidFill>
              </a:rPr>
              <a:t>, tedy </a:t>
            </a:r>
            <a:r>
              <a:rPr lang="cs-CZ" altLang="cs-CZ" sz="2400" b="1" dirty="0">
                <a:solidFill>
                  <a:srgbClr val="FFFF00"/>
                </a:solidFill>
              </a:rPr>
              <a:t>veličinami vztaženými k terči</a:t>
            </a:r>
            <a:r>
              <a:rPr lang="cs-CZ" altLang="cs-CZ" sz="2400" dirty="0">
                <a:solidFill>
                  <a:srgbClr val="FFFF00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FFFFFF"/>
                </a:solidFill>
              </a:rPr>
              <a:t>Míra předané energie se vyjadřuje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FF00"/>
                </a:solidFill>
              </a:rPr>
              <a:t>dávkou</a:t>
            </a:r>
            <a:r>
              <a:rPr lang="cs-CZ" altLang="cs-CZ" sz="2000" b="1" dirty="0"/>
              <a:t>, </a:t>
            </a:r>
            <a:r>
              <a:rPr lang="cs-CZ" altLang="cs-CZ" sz="2000" dirty="0">
                <a:solidFill>
                  <a:srgbClr val="FFFFFF"/>
                </a:solidFill>
              </a:rPr>
              <a:t>jednotkou je</a:t>
            </a:r>
            <a:r>
              <a:rPr lang="cs-CZ" altLang="cs-CZ" sz="2000" dirty="0"/>
              <a:t>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</a:t>
            </a:r>
            <a:r>
              <a:rPr lang="cs-CZ" altLang="cs-CZ" sz="2000" dirty="0" err="1">
                <a:solidFill>
                  <a:srgbClr val="FFFFFF"/>
                </a:solidFill>
              </a:rPr>
              <a:t>gray</a:t>
            </a:r>
            <a:r>
              <a:rPr lang="cs-CZ" altLang="cs-CZ" sz="2000" dirty="0">
                <a:solidFill>
                  <a:srgbClr val="FFFFFF"/>
                </a:solidFill>
              </a:rPr>
              <a:t>) nebo</a:t>
            </a:r>
            <a:r>
              <a:rPr lang="cs-CZ" altLang="cs-CZ" sz="2000" dirty="0"/>
              <a:t>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</a:t>
            </a:r>
            <a:r>
              <a:rPr lang="cs-CZ" altLang="cs-CZ" sz="2000" dirty="0" err="1">
                <a:solidFill>
                  <a:srgbClr val="FFFFFF"/>
                </a:solidFill>
              </a:rPr>
              <a:t>sievert</a:t>
            </a:r>
            <a:r>
              <a:rPr lang="cs-CZ" altLang="cs-CZ" sz="2000" dirty="0">
                <a:solidFill>
                  <a:srgbClr val="FFFFFF"/>
                </a:solidFill>
              </a:rPr>
              <a:t>), dříve</a:t>
            </a:r>
            <a:r>
              <a:rPr lang="cs-CZ" altLang="cs-CZ" sz="2000" dirty="0"/>
              <a:t> </a:t>
            </a:r>
            <a:r>
              <a:rPr lang="cs-CZ" altLang="cs-CZ" sz="2000" b="1" dirty="0">
                <a:solidFill>
                  <a:srgbClr val="FFFF00"/>
                </a:solidFill>
              </a:rPr>
              <a:t>R</a:t>
            </a:r>
            <a:r>
              <a:rPr lang="cs-CZ" altLang="cs-CZ" sz="2000" dirty="0"/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(rentgen).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FF00"/>
                </a:solidFill>
              </a:rPr>
              <a:t>Ekvivalentní dávka </a:t>
            </a:r>
            <a:r>
              <a:rPr lang="cs-CZ" altLang="cs-CZ" sz="2000" dirty="0">
                <a:solidFill>
                  <a:srgbClr val="FFFFFF"/>
                </a:solidFill>
              </a:rPr>
              <a:t>popisuje účinek na orgán nebo tkáň. </a:t>
            </a:r>
            <a:r>
              <a:rPr lang="cs-CZ" altLang="cs-CZ" sz="2000" b="1" dirty="0">
                <a:solidFill>
                  <a:srgbClr val="FFFF00"/>
                </a:solidFill>
              </a:rPr>
              <a:t>Efektivní dávka</a:t>
            </a:r>
            <a:r>
              <a:rPr lang="cs-CZ" altLang="cs-CZ" sz="2000" b="1" dirty="0">
                <a:solidFill>
                  <a:srgbClr val="FFFFFF"/>
                </a:solidFill>
              </a:rPr>
              <a:t> </a:t>
            </a:r>
            <a:r>
              <a:rPr lang="cs-CZ" altLang="cs-CZ" sz="2000" dirty="0">
                <a:solidFill>
                  <a:srgbClr val="FFFFFF"/>
                </a:solidFill>
              </a:rPr>
              <a:t>popisuje účinek na celé tělo.</a:t>
            </a:r>
          </a:p>
          <a:p>
            <a:pPr>
              <a:spcBef>
                <a:spcPct val="50000"/>
              </a:spcBef>
            </a:pPr>
            <a:r>
              <a:rPr lang="cs-CZ" altLang="cs-CZ" sz="2000" dirty="0">
                <a:solidFill>
                  <a:srgbClr val="FFFFFF"/>
                </a:solidFill>
              </a:rPr>
              <a:t>Pokud vztáhneme dávku k času, mluvíme o </a:t>
            </a:r>
            <a:r>
              <a:rPr lang="cs-CZ" altLang="cs-CZ" sz="2000" b="1" dirty="0">
                <a:solidFill>
                  <a:srgbClr val="FFFF00"/>
                </a:solidFill>
              </a:rPr>
              <a:t>dávkovém příkonu</a:t>
            </a:r>
            <a:r>
              <a:rPr lang="cs-CZ" altLang="cs-CZ" sz="2000" dirty="0"/>
              <a:t> :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>
                <a:solidFill>
                  <a:srgbClr val="FFFF00"/>
                </a:solidFill>
              </a:rPr>
              <a:t>/h</a:t>
            </a:r>
            <a:r>
              <a:rPr lang="cs-CZ" altLang="cs-CZ" sz="2000" dirty="0"/>
              <a:t> resp.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b="1" dirty="0">
                <a:solidFill>
                  <a:srgbClr val="FFFF00"/>
                </a:solidFill>
              </a:rPr>
              <a:t>/h </a:t>
            </a:r>
            <a:r>
              <a:rPr lang="cs-CZ" altLang="cs-CZ" sz="2000" dirty="0">
                <a:solidFill>
                  <a:srgbClr val="FFFFFF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FFFF00"/>
                </a:solidFill>
              </a:rPr>
              <a:t>1 </a:t>
            </a:r>
            <a:r>
              <a:rPr lang="cs-CZ" altLang="cs-CZ" sz="2000" b="1" dirty="0" err="1">
                <a:solidFill>
                  <a:srgbClr val="FFFF00"/>
                </a:solidFill>
              </a:rPr>
              <a:t>Gy</a:t>
            </a:r>
            <a:r>
              <a:rPr lang="cs-CZ" altLang="cs-CZ" sz="2000" b="1" dirty="0">
                <a:solidFill>
                  <a:srgbClr val="FFFF00"/>
                </a:solidFill>
              </a:rPr>
              <a:t> a 1 </a:t>
            </a:r>
            <a:r>
              <a:rPr lang="cs-CZ" altLang="cs-CZ" sz="2000" b="1" dirty="0" err="1">
                <a:solidFill>
                  <a:srgbClr val="FFFF00"/>
                </a:solidFill>
              </a:rPr>
              <a:t>Sv</a:t>
            </a:r>
            <a:r>
              <a:rPr lang="cs-CZ" altLang="cs-CZ" sz="2000" b="1" dirty="0">
                <a:solidFill>
                  <a:srgbClr val="FFFF00"/>
                </a:solidFill>
              </a:rPr>
              <a:t> představují velmi velké dávky</a:t>
            </a:r>
            <a:r>
              <a:rPr lang="cs-CZ" altLang="cs-CZ" sz="2000" dirty="0">
                <a:solidFill>
                  <a:srgbClr val="FFFFFF"/>
                </a:solidFill>
              </a:rPr>
              <a:t>, proto v praxi používáme jednotky tisíckrát menší: </a:t>
            </a:r>
            <a:r>
              <a:rPr lang="cs-CZ" altLang="cs-CZ" sz="2000" b="1" dirty="0">
                <a:solidFill>
                  <a:srgbClr val="FFFFFF"/>
                </a:solidFill>
              </a:rPr>
              <a:t>1 </a:t>
            </a:r>
            <a:r>
              <a:rPr lang="cs-CZ" altLang="cs-CZ" sz="2000" b="1" dirty="0" err="1">
                <a:solidFill>
                  <a:srgbClr val="FFFFFF"/>
                </a:solidFill>
              </a:rPr>
              <a:t>mGy</a:t>
            </a:r>
            <a:r>
              <a:rPr lang="cs-CZ" altLang="cs-CZ" sz="2000" b="1" dirty="0">
                <a:solidFill>
                  <a:srgbClr val="FFFFFF"/>
                </a:solidFill>
              </a:rPr>
              <a:t>, 1 </a:t>
            </a:r>
            <a:r>
              <a:rPr lang="cs-CZ" altLang="cs-CZ" sz="2000" b="1" dirty="0" err="1">
                <a:solidFill>
                  <a:srgbClr val="FFFFFF"/>
                </a:solidFill>
              </a:rPr>
              <a:t>mSv</a:t>
            </a:r>
            <a:r>
              <a:rPr lang="cs-CZ" altLang="cs-CZ" sz="2000" dirty="0">
                <a:solidFill>
                  <a:srgbClr val="FFFFFF"/>
                </a:solidFill>
              </a:rPr>
              <a:t> nebo milionkrát menší: </a:t>
            </a:r>
            <a:r>
              <a:rPr lang="cs-CZ" altLang="cs-CZ" sz="2000" b="1" dirty="0">
                <a:solidFill>
                  <a:srgbClr val="FFFF00"/>
                </a:solidFill>
              </a:rPr>
              <a:t>1 </a:t>
            </a:r>
            <a:r>
              <a:rPr lang="el-GR" altLang="cs-CZ" sz="2000" b="1" dirty="0">
                <a:solidFill>
                  <a:srgbClr val="FFFF00"/>
                </a:solidFill>
                <a:cs typeface="Arial" charset="0"/>
              </a:rPr>
              <a:t>μ</a:t>
            </a:r>
            <a:r>
              <a:rPr lang="cs-CZ" altLang="cs-CZ" sz="2000" b="1" dirty="0" err="1">
                <a:solidFill>
                  <a:srgbClr val="FFFF00"/>
                </a:solidFill>
                <a:cs typeface="Arial" charset="0"/>
              </a:rPr>
              <a:t>Gy</a:t>
            </a:r>
            <a:r>
              <a:rPr lang="cs-CZ" altLang="cs-CZ" sz="2000" b="1" dirty="0">
                <a:solidFill>
                  <a:srgbClr val="FFFFFF"/>
                </a:solidFill>
                <a:cs typeface="Arial" charset="0"/>
              </a:rPr>
              <a:t>, </a:t>
            </a:r>
            <a:r>
              <a:rPr lang="cs-CZ" altLang="cs-CZ" sz="2000" b="1" dirty="0">
                <a:solidFill>
                  <a:srgbClr val="FFFF00"/>
                </a:solidFill>
                <a:cs typeface="Arial" charset="0"/>
              </a:rPr>
              <a:t>1 </a:t>
            </a:r>
            <a:r>
              <a:rPr lang="el-GR" altLang="cs-CZ" sz="2000" b="1" dirty="0">
                <a:solidFill>
                  <a:srgbClr val="FFFF00"/>
                </a:solidFill>
              </a:rPr>
              <a:t>μ</a:t>
            </a:r>
            <a:r>
              <a:rPr lang="cs-CZ" altLang="cs-CZ" sz="2000" b="1" dirty="0" err="1" smtClean="0">
                <a:solidFill>
                  <a:srgbClr val="FFFF00"/>
                </a:solidFill>
              </a:rPr>
              <a:t>Sv</a:t>
            </a:r>
            <a:endParaRPr lang="cs-CZ" altLang="cs-CZ" sz="2000" b="1" dirty="0" smtClean="0">
              <a:solidFill>
                <a:srgbClr val="FFFF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FFFF00"/>
                </a:solidFill>
              </a:rPr>
              <a:t>Dávky pod 100mSv považujeme za nízké dávky. </a:t>
            </a:r>
            <a:endParaRPr lang="cs-CZ" altLang="cs-CZ" sz="2000" b="1" dirty="0">
              <a:solidFill>
                <a:srgbClr val="FFFFFF"/>
              </a:solidFill>
            </a:endParaRPr>
          </a:p>
        </p:txBody>
      </p:sp>
      <p:sp>
        <p:nvSpPr>
          <p:cNvPr id="23555" name="Text Box 78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A1C177-271A-471D-B871-89316FB90071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pic>
        <p:nvPicPr>
          <p:cNvPr id="5123" name="Picture 3" descr="Z:\Dokumenty\prezentace\2014\Da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07" y="2132856"/>
            <a:ext cx="8961293" cy="32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52619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Dávkový příkon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pic>
        <p:nvPicPr>
          <p:cNvPr id="6146" name="Picture 2" descr="Z:\Dokumenty\prezentace\2014\Davkovy priko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13" y="2101194"/>
            <a:ext cx="8226425" cy="34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53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Vztah mezi dávkou a aktivitou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požití nebo vdechnutí určitého množství daného radionuklidu lze stanovit dávku, kterou člověk z tohoto příjmu obdrží – k tomu konverzní faktory ve vyhlášce o RO</a:t>
            </a:r>
          </a:p>
          <a:p>
            <a:pPr marL="0" indent="0">
              <a:buNone/>
            </a:pPr>
            <a:r>
              <a:rPr lang="cs-CZ" dirty="0" smtClean="0"/>
              <a:t>Např.  3H    10E-11Sv/</a:t>
            </a:r>
            <a:r>
              <a:rPr lang="cs-CZ" dirty="0" err="1" smtClean="0"/>
              <a:t>Bq</a:t>
            </a:r>
            <a:endParaRPr lang="cs-CZ" dirty="0" smtClean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  60Co  10E-9 </a:t>
            </a:r>
            <a:r>
              <a:rPr lang="cs-CZ" dirty="0" err="1" smtClean="0"/>
              <a:t>Sv</a:t>
            </a:r>
            <a:r>
              <a:rPr lang="cs-CZ" dirty="0" smtClean="0"/>
              <a:t>/</a:t>
            </a:r>
            <a:r>
              <a:rPr lang="cs-CZ" dirty="0" err="1" smtClean="0"/>
              <a:t>Bq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          137Cs 10E-9 </a:t>
            </a:r>
            <a:r>
              <a:rPr lang="cs-CZ" dirty="0" err="1" smtClean="0"/>
              <a:t>Sv</a:t>
            </a:r>
            <a:r>
              <a:rPr lang="cs-CZ" dirty="0" smtClean="0"/>
              <a:t>/</a:t>
            </a:r>
            <a:r>
              <a:rPr lang="cs-CZ" dirty="0" err="1" smtClean="0"/>
              <a:t>Bq</a:t>
            </a:r>
            <a:r>
              <a:rPr lang="cs-CZ" dirty="0" smtClean="0"/>
              <a:t>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55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884238" y="1889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Způsoby ozáření člověka</a:t>
            </a:r>
            <a:endParaRPr lang="cs-CZ" altLang="cs-CZ" sz="3200">
              <a:solidFill>
                <a:srgbClr val="FFFFFF"/>
              </a:solidFill>
            </a:endParaRPr>
          </a:p>
        </p:txBody>
      </p:sp>
      <p:grpSp>
        <p:nvGrpSpPr>
          <p:cNvPr id="24578" name="Skupina 4"/>
          <p:cNvGrpSpPr>
            <a:grpSpLocks/>
          </p:cNvGrpSpPr>
          <p:nvPr/>
        </p:nvGrpSpPr>
        <p:grpSpPr bwMode="auto">
          <a:xfrm>
            <a:off x="1028700" y="1571625"/>
            <a:ext cx="2736850" cy="4038600"/>
            <a:chOff x="1029412" y="1571157"/>
            <a:chExt cx="2735858" cy="4039105"/>
          </a:xfrm>
        </p:grpSpPr>
        <p:pic>
          <p:nvPicPr>
            <p:cNvPr id="24589" name="Picture 48" descr="BOD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18198" y="1629871"/>
              <a:ext cx="1594122" cy="3921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90" name="AutoShape 49"/>
            <p:cNvSpPr>
              <a:spLocks noChangeArrowheads="1"/>
            </p:cNvSpPr>
            <p:nvPr/>
          </p:nvSpPr>
          <p:spPr bwMode="auto">
            <a:xfrm>
              <a:off x="1029412" y="3411531"/>
              <a:ext cx="348983" cy="358357"/>
            </a:xfrm>
            <a:prstGeom prst="irregularSeal1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4591" name="Line 50"/>
            <p:cNvSpPr>
              <a:spLocks noChangeShapeType="1"/>
            </p:cNvSpPr>
            <p:nvPr/>
          </p:nvSpPr>
          <p:spPr bwMode="auto">
            <a:xfrm flipV="1">
              <a:off x="1203904" y="1571157"/>
              <a:ext cx="1046950" cy="178166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2" name="Line 51"/>
            <p:cNvSpPr>
              <a:spLocks noChangeShapeType="1"/>
            </p:cNvSpPr>
            <p:nvPr/>
          </p:nvSpPr>
          <p:spPr bwMode="auto">
            <a:xfrm flipV="1">
              <a:off x="1320232" y="1629871"/>
              <a:ext cx="1398088" cy="17229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3" name="Line 52"/>
            <p:cNvSpPr>
              <a:spLocks noChangeShapeType="1"/>
            </p:cNvSpPr>
            <p:nvPr/>
          </p:nvSpPr>
          <p:spPr bwMode="auto">
            <a:xfrm flipV="1">
              <a:off x="1378395" y="2105655"/>
              <a:ext cx="1863399" cy="130587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4" name="Line 53"/>
            <p:cNvSpPr>
              <a:spLocks noChangeShapeType="1"/>
            </p:cNvSpPr>
            <p:nvPr/>
          </p:nvSpPr>
          <p:spPr bwMode="auto">
            <a:xfrm flipV="1">
              <a:off x="1436559" y="2461987"/>
              <a:ext cx="2212383" cy="106899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5" name="Line 54"/>
            <p:cNvSpPr>
              <a:spLocks noChangeShapeType="1"/>
            </p:cNvSpPr>
            <p:nvPr/>
          </p:nvSpPr>
          <p:spPr bwMode="auto">
            <a:xfrm flipV="1">
              <a:off x="1436559" y="2937771"/>
              <a:ext cx="2328711" cy="65395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6" name="Line 55"/>
            <p:cNvSpPr>
              <a:spLocks noChangeShapeType="1"/>
            </p:cNvSpPr>
            <p:nvPr/>
          </p:nvSpPr>
          <p:spPr bwMode="auto">
            <a:xfrm>
              <a:off x="1436559" y="3769888"/>
              <a:ext cx="2212383" cy="53449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7" name="Line 56"/>
            <p:cNvSpPr>
              <a:spLocks noChangeShapeType="1"/>
            </p:cNvSpPr>
            <p:nvPr/>
          </p:nvSpPr>
          <p:spPr bwMode="auto">
            <a:xfrm flipV="1">
              <a:off x="1436559" y="3352817"/>
              <a:ext cx="2328711" cy="2976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8" name="Line 57"/>
            <p:cNvSpPr>
              <a:spLocks noChangeShapeType="1"/>
            </p:cNvSpPr>
            <p:nvPr/>
          </p:nvSpPr>
          <p:spPr bwMode="auto">
            <a:xfrm>
              <a:off x="1436559" y="3709149"/>
              <a:ext cx="2328711" cy="607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599" name="Line 58"/>
            <p:cNvSpPr>
              <a:spLocks noChangeShapeType="1"/>
            </p:cNvSpPr>
            <p:nvPr/>
          </p:nvSpPr>
          <p:spPr bwMode="auto">
            <a:xfrm>
              <a:off x="1320232" y="3828602"/>
              <a:ext cx="2154219" cy="77137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0" name="Line 59"/>
            <p:cNvSpPr>
              <a:spLocks noChangeShapeType="1"/>
            </p:cNvSpPr>
            <p:nvPr/>
          </p:nvSpPr>
          <p:spPr bwMode="auto">
            <a:xfrm>
              <a:off x="1262068" y="3828602"/>
              <a:ext cx="2212383" cy="136661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4601" name="Line 60"/>
            <p:cNvSpPr>
              <a:spLocks noChangeShapeType="1"/>
            </p:cNvSpPr>
            <p:nvPr/>
          </p:nvSpPr>
          <p:spPr bwMode="auto">
            <a:xfrm>
              <a:off x="1203904" y="3887315"/>
              <a:ext cx="2096055" cy="172294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cs-CZ"/>
            </a:p>
          </p:txBody>
        </p:sp>
      </p:grpSp>
      <p:grpSp>
        <p:nvGrpSpPr>
          <p:cNvPr id="24579" name="Skupina 5"/>
          <p:cNvGrpSpPr>
            <a:grpSpLocks/>
          </p:cNvGrpSpPr>
          <p:nvPr/>
        </p:nvGrpSpPr>
        <p:grpSpPr bwMode="auto">
          <a:xfrm>
            <a:off x="5435600" y="1628775"/>
            <a:ext cx="2865438" cy="3890963"/>
            <a:chOff x="5435732" y="1629034"/>
            <a:chExt cx="2865929" cy="3891283"/>
          </a:xfrm>
        </p:grpSpPr>
        <p:pic>
          <p:nvPicPr>
            <p:cNvPr id="24584" name="Picture 62" descr="BODY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37542" y="1663125"/>
              <a:ext cx="1665029" cy="3857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585" name="AutoShape 63" descr="Tráva"/>
            <p:cNvSpPr>
              <a:spLocks noChangeArrowheads="1"/>
            </p:cNvSpPr>
            <p:nvPr/>
          </p:nvSpPr>
          <p:spPr bwMode="auto">
            <a:xfrm>
              <a:off x="6589712" y="1955337"/>
              <a:ext cx="962496" cy="175327"/>
            </a:xfrm>
            <a:prstGeom prst="leftArrow">
              <a:avLst>
                <a:gd name="adj1" fmla="val 50000"/>
                <a:gd name="adj2" fmla="val 131779"/>
              </a:avLst>
            </a:prstGeom>
            <a:pattFill prst="divot">
              <a:fgClr>
                <a:srgbClr val="0000FF"/>
              </a:fgClr>
              <a:bgClr>
                <a:srgbClr val="FFFFFF"/>
              </a:bgClr>
            </a:patt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  <p:sp>
          <p:nvSpPr>
            <p:cNvPr id="24586" name="Text Box 64"/>
            <p:cNvSpPr txBox="1">
              <a:spLocks noChangeArrowheads="1"/>
            </p:cNvSpPr>
            <p:nvPr/>
          </p:nvSpPr>
          <p:spPr bwMode="auto">
            <a:xfrm>
              <a:off x="6819240" y="1629034"/>
              <a:ext cx="1482421" cy="4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vdechnutí</a:t>
              </a:r>
              <a:endParaRPr lang="cs-CZ" altLang="cs-CZ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587" name="Text Box 65"/>
            <p:cNvSpPr txBox="1">
              <a:spLocks noChangeArrowheads="1"/>
            </p:cNvSpPr>
            <p:nvPr/>
          </p:nvSpPr>
          <p:spPr bwMode="auto">
            <a:xfrm>
              <a:off x="5435732" y="1790968"/>
              <a:ext cx="882605" cy="4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požití</a:t>
              </a:r>
              <a:endParaRPr lang="cs-CZ" altLang="cs-CZ" sz="2000">
                <a:solidFill>
                  <a:srgbClr val="FFFFFF"/>
                </a:solidFill>
                <a:latin typeface="Times New Roman" pitchFamily="18" charset="0"/>
              </a:endParaRPr>
            </a:p>
          </p:txBody>
        </p:sp>
        <p:sp>
          <p:nvSpPr>
            <p:cNvPr id="24588" name="AutoShape 66"/>
            <p:cNvSpPr>
              <a:spLocks noChangeArrowheads="1"/>
            </p:cNvSpPr>
            <p:nvPr/>
          </p:nvSpPr>
          <p:spPr bwMode="auto">
            <a:xfrm flipH="1">
              <a:off x="5737542" y="2072221"/>
              <a:ext cx="863583" cy="175327"/>
            </a:xfrm>
            <a:prstGeom prst="leftArrow">
              <a:avLst>
                <a:gd name="adj1" fmla="val 50000"/>
                <a:gd name="adj2" fmla="val 118236"/>
              </a:avLst>
            </a:prstGeom>
            <a:solidFill>
              <a:srgbClr val="FF9900"/>
            </a:solidFill>
            <a:ln w="1905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 altLang="cs-CZ"/>
            </a:p>
          </p:txBody>
        </p:sp>
      </p:grpSp>
      <p:sp>
        <p:nvSpPr>
          <p:cNvPr id="24580" name="Text Box 67"/>
          <p:cNvSpPr txBox="1">
            <a:spLocks noChangeArrowheads="1"/>
          </p:cNvSpPr>
          <p:nvPr/>
        </p:nvSpPr>
        <p:spPr bwMode="auto">
          <a:xfrm>
            <a:off x="611188" y="908050"/>
            <a:ext cx="73453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>
                <a:solidFill>
                  <a:srgbClr val="FFFFFF"/>
                </a:solidFill>
              </a:rPr>
              <a:t>	     VNĚJŠÍ	            	    VNITŘNÍ</a:t>
            </a:r>
          </a:p>
        </p:txBody>
      </p:sp>
      <p:sp>
        <p:nvSpPr>
          <p:cNvPr id="24581" name="Text Box 68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4582" name="TextovéPole 1"/>
          <p:cNvSpPr txBox="1">
            <a:spLocks noChangeArrowheads="1"/>
          </p:cNvSpPr>
          <p:nvPr/>
        </p:nvSpPr>
        <p:spPr bwMode="auto">
          <a:xfrm>
            <a:off x="611188" y="5519738"/>
            <a:ext cx="76898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b="1">
                <a:solidFill>
                  <a:srgbClr val="FFFF00"/>
                </a:solidFill>
              </a:rPr>
              <a:t>zdroj záření je</a:t>
            </a:r>
          </a:p>
          <a:p>
            <a:pPr algn="ctr"/>
            <a:r>
              <a:rPr lang="cs-CZ" b="1">
                <a:solidFill>
                  <a:srgbClr val="F8F8F8"/>
                </a:solidFill>
              </a:rPr>
              <a:t>mimo lidské tělo			uvnitř lidského těla</a:t>
            </a:r>
          </a:p>
          <a:p>
            <a:pPr algn="ctr"/>
            <a:endParaRPr lang="cs-CZ"/>
          </a:p>
        </p:txBody>
      </p:sp>
      <p:sp>
        <p:nvSpPr>
          <p:cNvPr id="2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684DA-6322-4FBB-B121-8761439FD71D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Účinky ionizujícího záření na buňku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5602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3351" name="Text Box 49"/>
          <p:cNvSpPr txBox="1">
            <a:spLocks noChangeArrowheads="1"/>
          </p:cNvSpPr>
          <p:nvPr/>
        </p:nvSpPr>
        <p:spPr bwMode="auto">
          <a:xfrm>
            <a:off x="827088" y="981075"/>
            <a:ext cx="71278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cs-CZ" altLang="cs-CZ" sz="2400" b="1" dirty="0">
                <a:solidFill>
                  <a:srgbClr val="F8F8F8"/>
                </a:solidFill>
              </a:rPr>
              <a:t>ionizující záření buňku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altLang="cs-CZ" sz="2800" b="1" dirty="0">
                <a:solidFill>
                  <a:srgbClr val="FFFF00"/>
                </a:solidFill>
              </a:rPr>
              <a:t>zničí	</a:t>
            </a:r>
            <a:r>
              <a:rPr lang="cs-CZ" altLang="cs-CZ" sz="2000" dirty="0">
                <a:solidFill>
                  <a:srgbClr val="FFFFFF"/>
                </a:solidFill>
              </a:rPr>
              <a:t>nebo</a:t>
            </a:r>
            <a:r>
              <a:rPr lang="cs-CZ" altLang="cs-CZ" sz="2000" b="1" dirty="0">
                <a:solidFill>
                  <a:srgbClr val="FFFFFF"/>
                </a:solidFill>
              </a:rPr>
              <a:t> </a:t>
            </a:r>
            <a:r>
              <a:rPr lang="cs-CZ" alt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změní</a:t>
            </a:r>
          </a:p>
        </p:txBody>
      </p:sp>
      <p:sp>
        <p:nvSpPr>
          <p:cNvPr id="13354" name="Text Box 52"/>
          <p:cNvSpPr txBox="1">
            <a:spLocks noChangeArrowheads="1"/>
          </p:cNvSpPr>
          <p:nvPr/>
        </p:nvSpPr>
        <p:spPr bwMode="auto">
          <a:xfrm>
            <a:off x="179388" y="2420938"/>
            <a:ext cx="3744912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rgbClr val="FFFF00"/>
                </a:solidFill>
              </a:rPr>
              <a:t>tkáňová reakce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buněčná populace se v závislosti na dávce zmenšuje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tím je narušena funkce tkání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dochází k chorobným změnám – tzv. </a:t>
            </a:r>
            <a:r>
              <a:rPr lang="cs-CZ" altLang="cs-CZ" sz="2000" b="1" dirty="0">
                <a:solidFill>
                  <a:srgbClr val="FFFF00"/>
                </a:solidFill>
              </a:rPr>
              <a:t>tkáňová reakce</a:t>
            </a:r>
          </a:p>
          <a:p>
            <a:pPr>
              <a:spcBef>
                <a:spcPct val="50000"/>
              </a:spcBef>
              <a:defRPr/>
            </a:pP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13355" name="Text Box 53"/>
          <p:cNvSpPr txBox="1">
            <a:spLocks noChangeArrowheads="1"/>
          </p:cNvSpPr>
          <p:nvPr/>
        </p:nvSpPr>
        <p:spPr bwMode="auto">
          <a:xfrm>
            <a:off x="5219700" y="2425700"/>
            <a:ext cx="3240088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cs-CZ" altLang="cs-CZ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stochastický účinek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mění se genetická informace v jádře buňky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buňka si zachovává schopnost dalšího dělení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zkomolený „program“ vede </a:t>
            </a:r>
            <a:r>
              <a:rPr lang="cs-CZ" alt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ke vzniku nádoru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při mutaci v zárodečných buňkách je </a:t>
            </a:r>
            <a:r>
              <a:rPr lang="cs-CZ" alt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možný vliv na potomstvo</a:t>
            </a:r>
            <a:endParaRPr lang="cs-CZ" altLang="cs-CZ" sz="2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25606" name="Přímá spojnice se šipkou 2"/>
          <p:cNvCxnSpPr>
            <a:cxnSpLocks noChangeShapeType="1"/>
          </p:cNvCxnSpPr>
          <p:nvPr/>
        </p:nvCxnSpPr>
        <p:spPr bwMode="auto">
          <a:xfrm flipH="1">
            <a:off x="1547813" y="1844675"/>
            <a:ext cx="1439862" cy="576263"/>
          </a:xfrm>
          <a:prstGeom prst="straightConnector1">
            <a:avLst/>
          </a:prstGeom>
          <a:noFill/>
          <a:ln w="38100" algn="ctr">
            <a:solidFill>
              <a:srgbClr val="FFFF00"/>
            </a:solidFill>
            <a:round/>
            <a:headEnd/>
            <a:tailEnd type="arrow" w="med" len="med"/>
          </a:ln>
        </p:spPr>
      </p:cxnSp>
      <p:cxnSp>
        <p:nvCxnSpPr>
          <p:cNvPr id="15" name="Přímá spojnice se šipkou 14"/>
          <p:cNvCxnSpPr>
            <a:endCxn id="13355" idx="0"/>
          </p:cNvCxnSpPr>
          <p:nvPr/>
        </p:nvCxnSpPr>
        <p:spPr bwMode="auto">
          <a:xfrm>
            <a:off x="5795963" y="1871663"/>
            <a:ext cx="1044575" cy="55403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CF6166-533E-492D-97DA-DE4F4A6576C4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Účinky ionizujícího záření na člověka se liší vztahem dávky a účinku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7650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grpSp>
        <p:nvGrpSpPr>
          <p:cNvPr id="27651" name="Skupina 13343"/>
          <p:cNvGrpSpPr>
            <a:grpSpLocks/>
          </p:cNvGrpSpPr>
          <p:nvPr/>
        </p:nvGrpSpPr>
        <p:grpSpPr bwMode="auto">
          <a:xfrm>
            <a:off x="1027113" y="1412875"/>
            <a:ext cx="3887787" cy="1800225"/>
            <a:chOff x="1331640" y="1412776"/>
            <a:chExt cx="3888432" cy="1800200"/>
          </a:xfrm>
        </p:grpSpPr>
        <p:cxnSp>
          <p:nvCxnSpPr>
            <p:cNvPr id="27669" name="Přímá spojnice 2"/>
            <p:cNvCxnSpPr>
              <a:cxnSpLocks noChangeShapeType="1"/>
            </p:cNvCxnSpPr>
            <p:nvPr/>
          </p:nvCxnSpPr>
          <p:spPr bwMode="auto">
            <a:xfrm>
              <a:off x="1331640" y="1412776"/>
              <a:ext cx="0" cy="180020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 type="arrow" w="lg" len="med"/>
              <a:tailEnd type="none" w="lg" len="med"/>
            </a:ln>
          </p:spPr>
        </p:cxnSp>
        <p:cxnSp>
          <p:nvCxnSpPr>
            <p:cNvPr id="27670" name="Přímá spojnice 4"/>
            <p:cNvCxnSpPr>
              <a:cxnSpLocks noChangeShapeType="1"/>
            </p:cNvCxnSpPr>
            <p:nvPr/>
          </p:nvCxnSpPr>
          <p:spPr bwMode="auto">
            <a:xfrm>
              <a:off x="1331640" y="3212976"/>
              <a:ext cx="3888432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arrow" w="lg" len="med"/>
            </a:ln>
          </p:spPr>
        </p:cxnSp>
      </p:grpSp>
      <p:grpSp>
        <p:nvGrpSpPr>
          <p:cNvPr id="27652" name="Skupina 20"/>
          <p:cNvGrpSpPr>
            <a:grpSpLocks/>
          </p:cNvGrpSpPr>
          <p:nvPr/>
        </p:nvGrpSpPr>
        <p:grpSpPr bwMode="auto">
          <a:xfrm>
            <a:off x="2135188" y="1749425"/>
            <a:ext cx="2952750" cy="1524000"/>
            <a:chOff x="3122488" y="1760424"/>
            <a:chExt cx="2773057" cy="1668578"/>
          </a:xfrm>
        </p:grpSpPr>
        <p:cxnSp>
          <p:nvCxnSpPr>
            <p:cNvPr id="8" name="Zakřivená spojnice 7"/>
            <p:cNvCxnSpPr/>
            <p:nvPr/>
          </p:nvCxnSpPr>
          <p:spPr bwMode="auto">
            <a:xfrm rot="16200000" flipH="1">
              <a:off x="4466239" y="1999695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  <p:cxnSp>
          <p:nvCxnSpPr>
            <p:cNvPr id="22" name="Zakřivená spojnice 21"/>
            <p:cNvCxnSpPr/>
            <p:nvPr/>
          </p:nvCxnSpPr>
          <p:spPr bwMode="auto">
            <a:xfrm rot="16200000" flipH="1">
              <a:off x="3707397" y="1999694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  <p:cxnSp>
          <p:nvCxnSpPr>
            <p:cNvPr id="23" name="Zakřivená spojnice 22"/>
            <p:cNvCxnSpPr/>
            <p:nvPr/>
          </p:nvCxnSpPr>
          <p:spPr bwMode="auto">
            <a:xfrm rot="16200000" flipH="1">
              <a:off x="2895613" y="1987299"/>
              <a:ext cx="1656182" cy="1202431"/>
            </a:xfrm>
            <a:prstGeom prst="curvedConnector3">
              <a:avLst/>
            </a:prstGeom>
            <a:solidFill>
              <a:schemeClr val="accent1"/>
            </a:solidFill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  <a:extLst/>
          </p:spPr>
        </p:cxnSp>
      </p:grpSp>
      <p:sp>
        <p:nvSpPr>
          <p:cNvPr id="27653" name="TextovéPole 16"/>
          <p:cNvSpPr txBox="1">
            <a:spLocks noChangeArrowheads="1"/>
          </p:cNvSpPr>
          <p:nvPr/>
        </p:nvSpPr>
        <p:spPr bwMode="auto">
          <a:xfrm>
            <a:off x="1076325" y="1196975"/>
            <a:ext cx="28892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tkáňová reakce</a:t>
            </a:r>
          </a:p>
          <a:p>
            <a:r>
              <a:rPr lang="cs-CZ">
                <a:solidFill>
                  <a:srgbClr val="F8F8F8"/>
                </a:solidFill>
              </a:rPr>
              <a:t>(deterministické účinky)</a:t>
            </a:r>
          </a:p>
        </p:txBody>
      </p:sp>
      <p:sp>
        <p:nvSpPr>
          <p:cNvPr id="27654" name="TextovéPole 23"/>
          <p:cNvSpPr txBox="1">
            <a:spLocks noChangeArrowheads="1"/>
          </p:cNvSpPr>
          <p:nvPr/>
        </p:nvSpPr>
        <p:spPr bwMode="auto">
          <a:xfrm>
            <a:off x="3806825" y="3284538"/>
            <a:ext cx="1008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/>
              <a:t>dávka</a:t>
            </a:r>
          </a:p>
        </p:txBody>
      </p:sp>
      <p:sp>
        <p:nvSpPr>
          <p:cNvPr id="27655" name="TextovéPole 29"/>
          <p:cNvSpPr txBox="1">
            <a:spLocks noChangeArrowheads="1"/>
          </p:cNvSpPr>
          <p:nvPr/>
        </p:nvSpPr>
        <p:spPr bwMode="auto">
          <a:xfrm>
            <a:off x="3851275" y="5876925"/>
            <a:ext cx="10080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dávka</a:t>
            </a:r>
          </a:p>
        </p:txBody>
      </p:sp>
      <p:sp>
        <p:nvSpPr>
          <p:cNvPr id="38" name="TextovéPole 37"/>
          <p:cNvSpPr txBox="1"/>
          <p:nvPr/>
        </p:nvSpPr>
        <p:spPr>
          <a:xfrm>
            <a:off x="1128713" y="3789363"/>
            <a:ext cx="28368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pravděpodobnost stochastického účinku</a:t>
            </a:r>
          </a:p>
        </p:txBody>
      </p:sp>
      <p:grpSp>
        <p:nvGrpSpPr>
          <p:cNvPr id="27657" name="Skupina 13356"/>
          <p:cNvGrpSpPr>
            <a:grpSpLocks/>
          </p:cNvGrpSpPr>
          <p:nvPr/>
        </p:nvGrpSpPr>
        <p:grpSpPr bwMode="auto">
          <a:xfrm>
            <a:off x="977900" y="4076700"/>
            <a:ext cx="3889375" cy="1800225"/>
            <a:chOff x="1057616" y="4077072"/>
            <a:chExt cx="3888432" cy="1800200"/>
          </a:xfrm>
        </p:grpSpPr>
        <p:grpSp>
          <p:nvGrpSpPr>
            <p:cNvPr id="27661" name="Skupina 13355"/>
            <p:cNvGrpSpPr>
              <a:grpSpLocks/>
            </p:cNvGrpSpPr>
            <p:nvPr/>
          </p:nvGrpSpPr>
          <p:grpSpPr bwMode="auto">
            <a:xfrm>
              <a:off x="1057616" y="4077072"/>
              <a:ext cx="3888432" cy="1800200"/>
              <a:chOff x="1043608" y="3717032"/>
              <a:chExt cx="3888432" cy="1800200"/>
            </a:xfrm>
          </p:grpSpPr>
          <p:cxnSp>
            <p:nvCxnSpPr>
              <p:cNvPr id="27664" name="Přímá spojnice 14"/>
              <p:cNvCxnSpPr>
                <a:cxnSpLocks noChangeShapeType="1"/>
              </p:cNvCxnSpPr>
              <p:nvPr/>
            </p:nvCxnSpPr>
            <p:spPr bwMode="auto">
              <a:xfrm>
                <a:off x="1043608" y="3717032"/>
                <a:ext cx="0" cy="1800200"/>
              </a:xfrm>
              <a:prstGeom prst="line">
                <a:avLst/>
              </a:prstGeom>
              <a:noFill/>
              <a:ln w="19050" algn="ctr">
                <a:solidFill>
                  <a:schemeClr val="tx1"/>
                </a:solidFill>
                <a:round/>
                <a:headEnd type="arrow" w="lg" len="med"/>
                <a:tailEnd type="none" w="lg" len="med"/>
              </a:ln>
            </p:spPr>
          </p:cxnSp>
          <p:cxnSp>
            <p:nvCxnSpPr>
              <p:cNvPr id="27665" name="Přímá spojnice 15"/>
              <p:cNvCxnSpPr>
                <a:cxnSpLocks noChangeShapeType="1"/>
              </p:cNvCxnSpPr>
              <p:nvPr/>
            </p:nvCxnSpPr>
            <p:spPr bwMode="auto">
              <a:xfrm>
                <a:off x="1071624" y="5517232"/>
                <a:ext cx="3860416" cy="0"/>
              </a:xfrm>
              <a:prstGeom prst="line">
                <a:avLst/>
              </a:prstGeom>
              <a:noFill/>
              <a:ln w="19050" algn="ctr">
                <a:solidFill>
                  <a:srgbClr val="F8F8F8"/>
                </a:solidFill>
                <a:round/>
                <a:headEnd/>
                <a:tailEnd type="arrow" w="lg" len="med"/>
              </a:ln>
            </p:spPr>
          </p:cxnSp>
        </p:grpSp>
        <p:cxnSp>
          <p:nvCxnSpPr>
            <p:cNvPr id="26" name="Přímá spojnice 25"/>
            <p:cNvCxnSpPr/>
            <p:nvPr/>
          </p:nvCxnSpPr>
          <p:spPr bwMode="auto">
            <a:xfrm flipV="1">
              <a:off x="1057616" y="4794612"/>
              <a:ext cx="3817012" cy="1081073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</p:cxnSp>
        <p:sp>
          <p:nvSpPr>
            <p:cNvPr id="13352" name="Volný tvar 13351"/>
            <p:cNvSpPr/>
            <p:nvPr/>
          </p:nvSpPr>
          <p:spPr bwMode="auto">
            <a:xfrm>
              <a:off x="1827367" y="4669202"/>
              <a:ext cx="2275923" cy="1206483"/>
            </a:xfrm>
            <a:custGeom>
              <a:avLst/>
              <a:gdLst>
                <a:gd name="connsiteX0" fmla="*/ 0 w 2091351"/>
                <a:gd name="connsiteY0" fmla="*/ 1810693 h 1810693"/>
                <a:gd name="connsiteX1" fmla="*/ 1493822 w 2091351"/>
                <a:gd name="connsiteY1" fmla="*/ 950614 h 1810693"/>
                <a:gd name="connsiteX2" fmla="*/ 2091351 w 2091351"/>
                <a:gd name="connsiteY2" fmla="*/ 0 h 1810693"/>
                <a:gd name="connsiteX3" fmla="*/ 2091351 w 2091351"/>
                <a:gd name="connsiteY3" fmla="*/ 0 h 1810693"/>
                <a:gd name="connsiteX4" fmla="*/ 2091351 w 2091351"/>
                <a:gd name="connsiteY4" fmla="*/ 0 h 181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1351" h="1810693">
                  <a:moveTo>
                    <a:pt x="0" y="1810693"/>
                  </a:moveTo>
                  <a:cubicBezTo>
                    <a:pt x="572632" y="1531544"/>
                    <a:pt x="1145264" y="1252396"/>
                    <a:pt x="1493822" y="950614"/>
                  </a:cubicBezTo>
                  <a:cubicBezTo>
                    <a:pt x="1842380" y="648832"/>
                    <a:pt x="2091351" y="0"/>
                    <a:pt x="2091351" y="0"/>
                  </a:cubicBezTo>
                  <a:lnTo>
                    <a:pt x="2091351" y="0"/>
                  </a:lnTo>
                  <a:lnTo>
                    <a:pt x="2091351" y="0"/>
                  </a:lnTo>
                </a:path>
              </a:pathLst>
            </a:custGeom>
            <a:noFill/>
            <a:ln w="25400" cap="flat" cmpd="sng" algn="ctr">
              <a:solidFill>
                <a:schemeClr val="accent1">
                  <a:lumMod val="60000"/>
                  <a:lumOff val="4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27658" name="TextovéPole 13357"/>
          <p:cNvSpPr txBox="1">
            <a:spLocks noChangeArrowheads="1"/>
          </p:cNvSpPr>
          <p:nvPr/>
        </p:nvSpPr>
        <p:spPr bwMode="auto">
          <a:xfrm>
            <a:off x="5724525" y="1487488"/>
            <a:ext cx="331152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 dirty="0">
                <a:solidFill>
                  <a:srgbClr val="FFFF00"/>
                </a:solidFill>
              </a:rPr>
              <a:t>Účinek má práh:</a:t>
            </a:r>
          </a:p>
          <a:p>
            <a:r>
              <a:rPr lang="cs-CZ" sz="2000" dirty="0">
                <a:solidFill>
                  <a:srgbClr val="FFFF00"/>
                </a:solidFill>
              </a:rPr>
              <a:t>0,5 </a:t>
            </a:r>
            <a:r>
              <a:rPr lang="cs-CZ" sz="2000" dirty="0" err="1">
                <a:solidFill>
                  <a:srgbClr val="FFFF00"/>
                </a:solidFill>
              </a:rPr>
              <a:t>Sv</a:t>
            </a:r>
            <a:r>
              <a:rPr lang="cs-CZ" sz="2000" dirty="0">
                <a:solidFill>
                  <a:srgbClr val="FFFF00"/>
                </a:solidFill>
              </a:rPr>
              <a:t> – zákal oční čočky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3 </a:t>
            </a:r>
            <a:r>
              <a:rPr lang="cs-CZ" sz="2000" dirty="0" err="1">
                <a:solidFill>
                  <a:srgbClr val="FFFF00"/>
                </a:solidFill>
              </a:rPr>
              <a:t>Sv</a:t>
            </a:r>
            <a:r>
              <a:rPr lang="cs-CZ" sz="2000" dirty="0">
                <a:solidFill>
                  <a:srgbClr val="FFFF00"/>
                </a:solidFill>
              </a:rPr>
              <a:t> – radiační popáleniny</a:t>
            </a:r>
          </a:p>
          <a:p>
            <a:r>
              <a:rPr lang="cs-CZ" sz="2000" dirty="0">
                <a:solidFill>
                  <a:srgbClr val="FFFF00"/>
                </a:solidFill>
              </a:rPr>
              <a:t>~ 2 </a:t>
            </a:r>
            <a:r>
              <a:rPr lang="cs-CZ" sz="2000" dirty="0" err="1">
                <a:solidFill>
                  <a:srgbClr val="FFFF00"/>
                </a:solidFill>
              </a:rPr>
              <a:t>Sv</a:t>
            </a:r>
            <a:r>
              <a:rPr lang="cs-CZ" sz="2000" dirty="0">
                <a:solidFill>
                  <a:srgbClr val="FFFF00"/>
                </a:solidFill>
              </a:rPr>
              <a:t> na celé tělo –akutní nemoc z ozáření</a:t>
            </a:r>
          </a:p>
          <a:p>
            <a:endParaRPr lang="cs-CZ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48" name="TextovéPole 47"/>
          <p:cNvSpPr txBox="1"/>
          <p:nvPr/>
        </p:nvSpPr>
        <p:spPr>
          <a:xfrm>
            <a:off x="5148263" y="4075113"/>
            <a:ext cx="3821112" cy="224676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Přestože v epidemiologických studiích je pozorován účinek až od cca 0,1 Sv, je z důvodu </a:t>
            </a:r>
            <a:r>
              <a:rPr lang="cs-CZ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předběžné opatrnosti </a:t>
            </a:r>
            <a:r>
              <a:rPr lang="cs-CZ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předpokládaná bezprahová lineární závislost na </a:t>
            </a:r>
            <a:r>
              <a:rPr lang="cs-CZ" sz="20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dávce – tzv. LNT</a:t>
            </a:r>
            <a:endParaRPr lang="cs-CZ" dirty="0"/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6F7F-0125-47E5-821A-204162B0BC93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827088" y="188913"/>
            <a:ext cx="74168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Účinky ionizujícího záření na člověka se liší vztahem dávky a účinku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7650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7653" name="TextovéPole 16"/>
          <p:cNvSpPr txBox="1">
            <a:spLocks noChangeArrowheads="1"/>
          </p:cNvSpPr>
          <p:nvPr/>
        </p:nvSpPr>
        <p:spPr bwMode="auto">
          <a:xfrm>
            <a:off x="683568" y="2133819"/>
            <a:ext cx="745611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F8F8F8"/>
                </a:solidFill>
              </a:rPr>
              <a:t>LNT – hypotéza vytvořená pro účely regulace !</a:t>
            </a:r>
          </a:p>
          <a:p>
            <a:endParaRPr lang="cs-CZ" dirty="0" smtClean="0">
              <a:solidFill>
                <a:srgbClr val="F8F8F8"/>
              </a:solidFill>
            </a:endParaRPr>
          </a:p>
          <a:p>
            <a:r>
              <a:rPr lang="cs-CZ" dirty="0" smtClean="0">
                <a:solidFill>
                  <a:srgbClr val="F8F8F8"/>
                </a:solidFill>
              </a:rPr>
              <a:t>Její potvrzení je téměř nemožné, potřebovali bychom obrovské množství dat, nicméně z dosud pozorovaných jevů se lze domnívat, že účinky záření nepodhodnocuje a je spíše konzervativní teorií, která nám vyhovuje pro účel efektivní regulace </a:t>
            </a:r>
          </a:p>
          <a:p>
            <a:endParaRPr lang="cs-CZ" dirty="0">
              <a:solidFill>
                <a:srgbClr val="F8F8F8"/>
              </a:solidFill>
            </a:endParaRPr>
          </a:p>
          <a:p>
            <a:r>
              <a:rPr lang="cs-CZ" dirty="0" smtClean="0">
                <a:solidFill>
                  <a:srgbClr val="F8F8F8"/>
                </a:solidFill>
              </a:rPr>
              <a:t>Nemá být nikdy použita pro odhady počtu úmrtí v oblasti nízkých dávek – pro tento účel nebyla stvořena. </a:t>
            </a:r>
            <a:endParaRPr lang="cs-CZ" dirty="0">
              <a:solidFill>
                <a:srgbClr val="F8F8F8"/>
              </a:solidFill>
            </a:endParaRPr>
          </a:p>
        </p:txBody>
      </p:sp>
      <p:sp>
        <p:nvSpPr>
          <p:cNvPr id="27658" name="TextovéPole 13357"/>
          <p:cNvSpPr txBox="1">
            <a:spLocks noChangeArrowheads="1"/>
          </p:cNvSpPr>
          <p:nvPr/>
        </p:nvSpPr>
        <p:spPr bwMode="auto">
          <a:xfrm>
            <a:off x="5724525" y="1487488"/>
            <a:ext cx="33115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cs-CZ" dirty="0">
              <a:solidFill>
                <a:srgbClr val="FFFF00"/>
              </a:solidFill>
            </a:endParaRPr>
          </a:p>
          <a:p>
            <a:endParaRPr lang="cs-CZ" dirty="0"/>
          </a:p>
        </p:txBody>
      </p:sp>
      <p:sp>
        <p:nvSpPr>
          <p:cNvPr id="2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366F7F-0125-47E5-821A-204162B0BC93}" type="slidenum">
              <a:rPr lang="cs-CZ" smtClean="0"/>
              <a:pPr>
                <a:defRPr/>
              </a:pPr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851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84213" y="1628775"/>
            <a:ext cx="7559675" cy="39608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Pravděpodobnost úmrtí na rakovinu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v populaci je 25%.</a:t>
            </a:r>
          </a:p>
          <a:p>
            <a:pPr>
              <a:lnSpc>
                <a:spcPct val="90000"/>
              </a:lnSpc>
            </a:pPr>
            <a:r>
              <a:rPr lang="cs-CZ" sz="2800" dirty="0" smtClean="0">
                <a:solidFill>
                  <a:srgbClr val="A2F8FC"/>
                </a:solidFill>
                <a:effectLst/>
              </a:rPr>
              <a:t>Kdybychom jednotlivce vystavili ozáření 100 </a:t>
            </a:r>
            <a:r>
              <a:rPr lang="cs-CZ" sz="2800" dirty="0" err="1" smtClean="0">
                <a:solidFill>
                  <a:srgbClr val="A2F8FC"/>
                </a:solidFill>
                <a:effectLst/>
              </a:rPr>
              <a:t>mSv</a:t>
            </a:r>
            <a:r>
              <a:rPr lang="cs-CZ" sz="2800" dirty="0" smtClean="0">
                <a:solidFill>
                  <a:srgbClr val="A2F8FC"/>
                </a:solidFill>
                <a:effectLst/>
              </a:rPr>
              <a:t>, pak pravděpodobnost úmrtí vzroste na 25,5%. </a:t>
            </a:r>
          </a:p>
          <a:p>
            <a:pPr>
              <a:lnSpc>
                <a:spcPct val="90000"/>
              </a:lnSpc>
            </a:pPr>
            <a:r>
              <a:rPr lang="cs-CZ" sz="2000" dirty="0" smtClean="0">
                <a:solidFill>
                  <a:srgbClr val="A2F8FC"/>
                </a:solidFill>
                <a:effectLst/>
              </a:rPr>
              <a:t>Nelze však určit zda konkrétní osoba rakovinu dostane nebo ne. Toto lze vždy hodnotit pouze statisticky jako zvýšený výskyt případů v určité populaci, která byla vystavena zvýšenému ozáření. Ovšem pokud se dávky, kterým bude tato skupina vystavena budou pohybovat pod 100mSv nebude účinek </a:t>
            </a:r>
            <a:r>
              <a:rPr lang="cs-CZ" sz="2000" b="1" u="sng" dirty="0" smtClean="0">
                <a:solidFill>
                  <a:srgbClr val="A2F8FC"/>
                </a:solidFill>
                <a:effectLst/>
              </a:rPr>
              <a:t>rozeznatelný </a:t>
            </a:r>
            <a:r>
              <a:rPr lang="cs-CZ" sz="2000" dirty="0" smtClean="0">
                <a:solidFill>
                  <a:srgbClr val="A2F8FC"/>
                </a:solidFill>
                <a:effectLst/>
              </a:rPr>
              <a:t>od uvedeného relativně vysokého přirozeného výskytu nádorů v neozářené populaci.</a:t>
            </a:r>
          </a:p>
          <a:p>
            <a:pPr>
              <a:lnSpc>
                <a:spcPct val="90000"/>
              </a:lnSpc>
            </a:pPr>
            <a:endParaRPr lang="cs-CZ" sz="2800" dirty="0" smtClean="0">
              <a:solidFill>
                <a:srgbClr val="A2F8FC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68313" y="188913"/>
            <a:ext cx="8226425" cy="6477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b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200" b="1" kern="0" dirty="0" smtClean="0">
                <a:solidFill>
                  <a:srgbClr val="FFFF00"/>
                </a:solidFill>
                <a:effectLst/>
                <a:cs typeface="Arial" charset="0"/>
              </a:rPr>
              <a:t>Stochastické účinky</a:t>
            </a:r>
            <a:endParaRPr lang="en-US" altLang="cs-CZ" sz="3200" b="1" kern="0" dirty="0" smtClean="0">
              <a:solidFill>
                <a:srgbClr val="FFFF00"/>
              </a:solidFill>
              <a:effectLst/>
              <a:cs typeface="Arial" charset="0"/>
            </a:endParaRP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B5B789-EB0A-4044-9F1F-8295F182DDBF}" type="slidenum">
              <a:rPr lang="cs-CZ" smtClean="0"/>
              <a:pPr>
                <a:defRPr/>
              </a:pPr>
              <a:t>19</a:t>
            </a:fld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36"/>
          <p:cNvGrpSpPr>
            <a:grpSpLocks/>
          </p:cNvGrpSpPr>
          <p:nvPr/>
        </p:nvGrpSpPr>
        <p:grpSpPr bwMode="auto">
          <a:xfrm>
            <a:off x="323850" y="188913"/>
            <a:ext cx="8064500" cy="6538912"/>
            <a:chOff x="204" y="119"/>
            <a:chExt cx="5080" cy="4119"/>
          </a:xfrm>
        </p:grpSpPr>
        <p:sp>
          <p:nvSpPr>
            <p:cNvPr id="17411" name="Text Box 4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sp>
          <p:nvSpPr>
            <p:cNvPr id="17412" name="Text Box 5"/>
            <p:cNvSpPr txBox="1">
              <a:spLocks noChangeArrowheads="1"/>
            </p:cNvSpPr>
            <p:nvPr/>
          </p:nvSpPr>
          <p:spPr bwMode="auto">
            <a:xfrm>
              <a:off x="204" y="119"/>
              <a:ext cx="46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Trochu historie...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pic>
          <p:nvPicPr>
            <p:cNvPr id="17413" name="Picture 10" descr="w_c_roentgen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48" y="618"/>
              <a:ext cx="772" cy="1089"/>
            </a:xfrm>
            <a:prstGeom prst="rect">
              <a:avLst/>
            </a:prstGeom>
            <a:noFill/>
            <a:ln w="19050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7414" name="Text Box 11"/>
            <p:cNvSpPr txBox="1">
              <a:spLocks noChangeArrowheads="1"/>
            </p:cNvSpPr>
            <p:nvPr/>
          </p:nvSpPr>
          <p:spPr bwMode="auto">
            <a:xfrm>
              <a:off x="1610" y="845"/>
              <a:ext cx="222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Wilhelm Conrad RÖNTGEN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1895</a:t>
              </a:r>
              <a:r>
                <a:rPr lang="cs-CZ" altLang="cs-CZ" sz="2000">
                  <a:solidFill>
                    <a:srgbClr val="FFFFFF"/>
                  </a:solidFill>
                </a:rPr>
                <a:t> </a:t>
              </a:r>
              <a:r>
                <a:rPr lang="cs-CZ" altLang="cs-CZ" sz="2000" b="1">
                  <a:solidFill>
                    <a:srgbClr val="FFFFFF"/>
                  </a:solidFill>
                </a:rPr>
                <a:t>- objev paprsků X</a:t>
              </a:r>
              <a:endParaRPr lang="cs-CZ" altLang="cs-CZ" sz="2000" b="1">
                <a:solidFill>
                  <a:srgbClr val="F2FB3F"/>
                </a:solidFill>
              </a:endParaRPr>
            </a:p>
          </p:txBody>
        </p:sp>
        <p:pic>
          <p:nvPicPr>
            <p:cNvPr id="17415" name="Picture 14" descr="rtg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878" y="300"/>
              <a:ext cx="1226" cy="1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6" name="Picture 19" descr="becquerel"/>
            <p:cNvPicPr preferRelativeResize="0"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48" y="1842"/>
              <a:ext cx="812" cy="1144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  <p:sp>
          <p:nvSpPr>
            <p:cNvPr id="17417" name="Text Box 20"/>
            <p:cNvSpPr txBox="1">
              <a:spLocks noChangeArrowheads="1"/>
            </p:cNvSpPr>
            <p:nvPr/>
          </p:nvSpPr>
          <p:spPr bwMode="auto">
            <a:xfrm>
              <a:off x="1565" y="2069"/>
              <a:ext cx="2222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Antoine Henri BECQUEREL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1896</a:t>
              </a:r>
              <a:r>
                <a:rPr lang="cs-CZ" altLang="cs-CZ" sz="2000">
                  <a:solidFill>
                    <a:srgbClr val="FFFFFF"/>
                  </a:solidFill>
                </a:rPr>
                <a:t> </a:t>
              </a:r>
              <a:r>
                <a:rPr lang="cs-CZ" altLang="cs-CZ" sz="2000" b="1">
                  <a:solidFill>
                    <a:srgbClr val="FFFFFF"/>
                  </a:solidFill>
                </a:rPr>
                <a:t>- objev radioaktivity</a:t>
              </a:r>
            </a:p>
          </p:txBody>
        </p:sp>
        <p:pic>
          <p:nvPicPr>
            <p:cNvPr id="17418" name="Picture 26" descr="Bq_nob le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787" y="1933"/>
              <a:ext cx="1497" cy="12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19" name="Text Box 28"/>
            <p:cNvSpPr txBox="1">
              <a:spLocks noChangeArrowheads="1"/>
            </p:cNvSpPr>
            <p:nvPr/>
          </p:nvSpPr>
          <p:spPr bwMode="auto">
            <a:xfrm>
              <a:off x="2154" y="3249"/>
              <a:ext cx="3130" cy="7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2FB3F"/>
                  </a:solidFill>
                </a:rPr>
                <a:t>Marie a Pierre CURIEOVI</a:t>
              </a:r>
            </a:p>
            <a:p>
              <a:pPr eaLnBrk="0" hangingPunct="0"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FF"/>
                  </a:solidFill>
                </a:rPr>
                <a:t>1898 - objev polonia, 1910 - objev radia</a:t>
              </a:r>
            </a:p>
            <a:p>
              <a:pPr eaLnBrk="0" hangingPunct="0"/>
              <a:endParaRPr lang="cs-CZ" altLang="cs-CZ" b="1" i="1">
                <a:solidFill>
                  <a:srgbClr val="F2FB3F"/>
                </a:solidFill>
              </a:endParaRPr>
            </a:p>
          </p:txBody>
        </p:sp>
        <p:pic>
          <p:nvPicPr>
            <p:cNvPr id="17420" name="Picture 29" descr="m_curie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31" y="3067"/>
              <a:ext cx="772" cy="1089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  <p:pic>
          <p:nvPicPr>
            <p:cNvPr id="17421" name="Picture 32" descr="pierre_curie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247" y="3067"/>
              <a:ext cx="772" cy="1089"/>
            </a:xfrm>
            <a:prstGeom prst="rect">
              <a:avLst/>
            </a:prstGeom>
            <a:noFill/>
            <a:ln w="19050" algn="ctr">
              <a:solidFill>
                <a:srgbClr val="FFFF00"/>
              </a:solidFill>
              <a:miter lim="800000"/>
              <a:headEnd/>
              <a:tailEnd/>
            </a:ln>
          </p:spPr>
        </p:pic>
      </p:grpSp>
      <p:sp>
        <p:nvSpPr>
          <p:cNvPr id="1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366067-CBE9-41CE-8F28-3CA54EC5D2E8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88913"/>
            <a:ext cx="8226425" cy="647700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FF00"/>
                </a:solidFill>
                <a:effectLst/>
                <a:cs typeface="Arial" charset="0"/>
              </a:rPr>
              <a:t>Léčba ozářených</a:t>
            </a:r>
            <a:endParaRPr lang="en-US" altLang="cs-CZ" sz="3200" b="1" smtClean="0">
              <a:solidFill>
                <a:srgbClr val="FFFF00"/>
              </a:solidFill>
              <a:effectLst/>
              <a:cs typeface="Arial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3850" y="1341438"/>
            <a:ext cx="8496300" cy="4319587"/>
          </a:xfrm>
        </p:spPr>
        <p:txBody>
          <a:bodyPr/>
          <a:lstStyle/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Tkáňová odezva </a:t>
            </a:r>
            <a:r>
              <a:rPr lang="cs-CZ" altLang="cs-CZ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po akutním zevním ozáření (popáleniny, nekrózy) – místní ošetření, odstranění nekrotické tkáně, amputace.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2000" dirty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endParaRPr lang="cs-CZ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Akutní vnitřní ozáření </a:t>
            </a:r>
            <a:r>
              <a:rPr lang="cs-CZ" altLang="cs-CZ" sz="2000" dirty="0" smtClean="0">
                <a:solidFill>
                  <a:srgbClr val="F8F8F8"/>
                </a:solidFill>
                <a:effectLst/>
              </a:rPr>
              <a:t>– DTPA – látky urychlující vylučování některých radionuklidů z těla, dávkování jen pod kontrolou lékaře – ledviny, játra!</a:t>
            </a:r>
          </a:p>
          <a:p>
            <a:pPr algn="l">
              <a:lnSpc>
                <a:spcPct val="90000"/>
              </a:lnSpc>
              <a:defRPr/>
            </a:pPr>
            <a:endParaRPr lang="cs-CZ" altLang="cs-CZ" sz="2000" dirty="0">
              <a:solidFill>
                <a:srgbClr val="F8F8F8"/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>
                <a:solidFill>
                  <a:srgbClr val="FFFF00"/>
                </a:solidFill>
                <a:effectLst/>
              </a:rPr>
              <a:t>Akutní nemoc z ozáření </a:t>
            </a:r>
            <a:r>
              <a:rPr lang="cs-CZ" altLang="cs-CZ" sz="2000" dirty="0">
                <a:solidFill>
                  <a:srgbClr val="FFFF00"/>
                </a:solidFill>
                <a:effectLst/>
              </a:rPr>
              <a:t>- </a:t>
            </a:r>
            <a:r>
              <a:rPr lang="cs-CZ" altLang="cs-CZ" sz="2000" dirty="0">
                <a:solidFill>
                  <a:srgbClr val="F8F8F8"/>
                </a:solidFill>
                <a:effectLst/>
              </a:rPr>
              <a:t>hospitalizace, transfuze, </a:t>
            </a:r>
            <a:r>
              <a:rPr lang="cs-CZ" altLang="cs-CZ" sz="2000" dirty="0" err="1">
                <a:solidFill>
                  <a:srgbClr val="F8F8F8"/>
                </a:solidFill>
                <a:effectLst/>
              </a:rPr>
              <a:t>antidota</a:t>
            </a:r>
            <a:r>
              <a:rPr lang="cs-CZ" altLang="cs-CZ" sz="2000" dirty="0">
                <a:solidFill>
                  <a:srgbClr val="F8F8F8"/>
                </a:solidFill>
                <a:effectLst/>
              </a:rPr>
              <a:t>, transplantace kostní dřeně</a:t>
            </a:r>
            <a:endParaRPr lang="cs-CZ" altLang="cs-CZ" sz="2000" dirty="0">
              <a:solidFill>
                <a:srgbClr val="FFFF00"/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endParaRPr lang="cs-CZ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  <a:p>
            <a:pPr algn="l">
              <a:lnSpc>
                <a:spcPct val="90000"/>
              </a:lnSpc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Stochastické účinky </a:t>
            </a:r>
            <a:r>
              <a:rPr lang="cs-CZ" altLang="cs-CZ" sz="2000" dirty="0" smtClean="0">
                <a:solidFill>
                  <a:schemeClr val="accent4">
                    <a:lumMod val="20000"/>
                    <a:lumOff val="80000"/>
                  </a:schemeClr>
                </a:solidFill>
                <a:effectLst/>
              </a:rPr>
              <a:t>– vznik podléhá pravděpodobnosti, nelze v podstatě ovlivnit, lze např. doporučit zdravý životní styl. </a:t>
            </a:r>
            <a:endParaRPr lang="en-US" altLang="cs-CZ" sz="2000" dirty="0" smtClean="0">
              <a:solidFill>
                <a:schemeClr val="accent4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0CB1DF-B100-497E-8337-90C045C467DC}" type="slidenum">
              <a:rPr lang="cs-CZ" smtClean="0"/>
              <a:pPr>
                <a:defRPr/>
              </a:pPr>
              <a:t>20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2"/>
          <p:cNvSpPr txBox="1">
            <a:spLocks noChangeArrowheads="1"/>
          </p:cNvSpPr>
          <p:nvPr/>
        </p:nvSpPr>
        <p:spPr bwMode="auto">
          <a:xfrm>
            <a:off x="827088" y="333375"/>
            <a:ext cx="7416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Cíle radiační ochrany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8674" name="Text Box 46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857250" y="1255713"/>
            <a:ext cx="7243763" cy="35385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8F8F8"/>
                </a:solidFill>
              </a:rPr>
              <a:t>Při využívání zdrojů ionizujícího záření:</a:t>
            </a:r>
          </a:p>
          <a:p>
            <a:pPr>
              <a:defRPr/>
            </a:pPr>
            <a:endParaRPr lang="cs-CZ" sz="2800" b="1" dirty="0">
              <a:solidFill>
                <a:srgbClr val="F8F8F8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rgbClr val="FFFF00"/>
                </a:solidFill>
              </a:rPr>
              <a:t>vyloučit ozáření způsobující tkáňové reakce </a:t>
            </a:r>
            <a:r>
              <a:rPr lang="cs-CZ" sz="2800" dirty="0">
                <a:solidFill>
                  <a:srgbClr val="FFFF00"/>
                </a:solidFill>
              </a:rPr>
              <a:t>(deterministické účinky)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cs-CZ" sz="28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/>
              <a:defRPr/>
            </a:pPr>
            <a:r>
              <a:rPr lang="cs-CZ" sz="2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pravděpodobnost stochastických účinků udržovat na nejmenší rozumně dosažitelné úrovni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13FED0-122F-4324-AFDB-757EE0DED510}" type="slidenum">
              <a:rPr lang="cs-CZ" smtClean="0"/>
              <a:pPr>
                <a:defRPr/>
              </a:pPr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73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188913"/>
            <a:ext cx="8226425" cy="1079500"/>
          </a:xfrm>
        </p:spPr>
        <p:txBody>
          <a:bodyPr/>
          <a:lstStyle/>
          <a:p>
            <a:pPr>
              <a:defRPr/>
            </a:pPr>
            <a:r>
              <a:rPr lang="cs-CZ" altLang="cs-CZ" sz="3200" b="1" dirty="0" smtClean="0">
                <a:solidFill>
                  <a:srgbClr val="FFFF00"/>
                </a:solidFill>
                <a:effectLst/>
                <a:latin typeface="+mn-lt"/>
              </a:rPr>
              <a:t>Základní technická a organizační opatření</a:t>
            </a:r>
            <a:endParaRPr lang="en-US" altLang="cs-CZ" sz="3200" b="1" dirty="0" smtClean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755650" y="1628775"/>
            <a:ext cx="7639050" cy="3917950"/>
          </a:xfrm>
        </p:spPr>
        <p:txBody>
          <a:bodyPr/>
          <a:lstStyle/>
          <a:p>
            <a:r>
              <a:rPr lang="cs-CZ" altLang="cs-CZ" b="1" dirty="0" smtClean="0">
                <a:solidFill>
                  <a:srgbClr val="FFFF00"/>
                </a:solidFill>
                <a:effectLst/>
                <a:cs typeface="Arial" charset="0"/>
              </a:rPr>
              <a:t>PREVENCE!</a:t>
            </a:r>
          </a:p>
          <a:p>
            <a:pPr>
              <a:buClr>
                <a:schemeClr val="tx1"/>
              </a:buClr>
            </a:pPr>
            <a:r>
              <a:rPr lang="cs-CZ" altLang="cs-CZ" b="1" dirty="0" smtClean="0">
                <a:solidFill>
                  <a:srgbClr val="F8F8F8"/>
                </a:solidFill>
                <a:effectLst/>
                <a:cs typeface="Arial" charset="0"/>
              </a:rPr>
              <a:t>stínění</a:t>
            </a:r>
          </a:p>
          <a:p>
            <a:pPr>
              <a:buClr>
                <a:schemeClr val="tx1"/>
              </a:buClr>
            </a:pPr>
            <a:r>
              <a:rPr lang="cs-CZ" altLang="cs-CZ" b="1" dirty="0" smtClean="0">
                <a:solidFill>
                  <a:srgbClr val="F8F8F8"/>
                </a:solidFill>
                <a:effectLst/>
                <a:cs typeface="Arial" charset="0"/>
              </a:rPr>
              <a:t>čas</a:t>
            </a:r>
          </a:p>
          <a:p>
            <a:pPr>
              <a:buClr>
                <a:schemeClr val="tx1"/>
              </a:buClr>
            </a:pPr>
            <a:r>
              <a:rPr lang="cs-CZ" altLang="cs-CZ" b="1" dirty="0" smtClean="0">
                <a:solidFill>
                  <a:srgbClr val="F8F8F8"/>
                </a:solidFill>
                <a:effectLst/>
                <a:cs typeface="Arial" charset="0"/>
              </a:rPr>
              <a:t>vzdálenost</a:t>
            </a:r>
          </a:p>
          <a:p>
            <a:pPr>
              <a:buClr>
                <a:schemeClr val="tx1"/>
              </a:buClr>
            </a:pPr>
            <a:endParaRPr lang="cs-CZ" altLang="cs-CZ" b="1" dirty="0" smtClean="0">
              <a:solidFill>
                <a:srgbClr val="F8F8F8"/>
              </a:solidFill>
              <a:effectLst/>
              <a:cs typeface="Arial" charset="0"/>
            </a:endParaRPr>
          </a:p>
          <a:p>
            <a:pPr>
              <a:buClr>
                <a:schemeClr val="tx1"/>
              </a:buClr>
            </a:pPr>
            <a:r>
              <a:rPr lang="cs-CZ" altLang="cs-CZ" sz="2400" dirty="0" smtClean="0">
                <a:solidFill>
                  <a:srgbClr val="F8F8F8"/>
                </a:solidFill>
                <a:effectLst/>
                <a:cs typeface="Arial" charset="0"/>
              </a:rPr>
              <a:t>(jódová profylaxe – specificky pro </a:t>
            </a:r>
            <a:r>
              <a:rPr lang="cs-CZ" altLang="cs-CZ" sz="2400" dirty="0" smtClean="0">
                <a:solidFill>
                  <a:srgbClr val="F8F8F8"/>
                </a:solidFill>
                <a:effectLst/>
                <a:cs typeface="Arial" charset="0"/>
              </a:rPr>
              <a:t>vyloučení/snížení </a:t>
            </a:r>
            <a:r>
              <a:rPr lang="cs-CZ" altLang="cs-CZ" sz="2400" dirty="0" smtClean="0">
                <a:solidFill>
                  <a:srgbClr val="F8F8F8"/>
                </a:solidFill>
                <a:effectLst/>
                <a:cs typeface="Arial" charset="0"/>
              </a:rPr>
              <a:t>ozáření štítné žlázy radioaktivním jódem)</a:t>
            </a:r>
          </a:p>
          <a:p>
            <a:endParaRPr lang="en-US" altLang="cs-CZ" dirty="0" smtClean="0">
              <a:effectLst/>
              <a:cs typeface="Arial" charset="0"/>
            </a:endParaRPr>
          </a:p>
        </p:txBody>
      </p:sp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28BA35-BD51-4AA0-8720-B225DF672645}" type="slidenum">
              <a:rPr lang="cs-CZ" smtClean="0"/>
              <a:pPr>
                <a:defRPr/>
              </a:pPr>
              <a:t>22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s://encrypted-tbn1.gstatic.com/images?q=tbn:ANd9GcS65pNGmr6pSRD24SQ9l_PDq-fGwLMyuPkBToSCUhJYNBE-n5Lke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506538"/>
            <a:ext cx="3582987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2" descr="https://encrypted-tbn2.gstatic.com/images?q=tbn:ANd9GcQg0RJp_ir0SH4DIJH64NL6Y9IoQd7WFxszLlwOHm39S5xujjk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5213" y="2789238"/>
            <a:ext cx="3241675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2124075" y="465138"/>
            <a:ext cx="4586288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 anchorCtr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cs-CZ" altLang="cs-CZ" sz="3200" b="1" kern="0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Varovné symboly</a:t>
            </a:r>
            <a:endParaRPr lang="en-US" altLang="cs-CZ" sz="3200" b="1" kern="0" dirty="0" smtClean="0">
              <a:solidFill>
                <a:srgbClr val="FFFF00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62B038-3046-4557-BF9D-7F1F24FF00B3}" type="slidenum">
              <a:rPr lang="cs-CZ" smtClean="0"/>
              <a:pPr>
                <a:defRPr/>
              </a:pPr>
              <a:t>23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4963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Příklady úrovně ozáření v ČR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" name="Lichoběžník 1"/>
          <p:cNvSpPr/>
          <p:nvPr/>
        </p:nvSpPr>
        <p:spPr bwMode="auto">
          <a:xfrm>
            <a:off x="1259632" y="1475100"/>
            <a:ext cx="1224136" cy="4752528"/>
          </a:xfrm>
          <a:prstGeom prst="trapezoid">
            <a:avLst/>
          </a:prstGeom>
          <a:gradFill flip="none" rotWithShape="1">
            <a:gsLst>
              <a:gs pos="100000">
                <a:srgbClr val="5E9EFF"/>
              </a:gs>
              <a:gs pos="20000">
                <a:srgbClr val="85C2FF"/>
              </a:gs>
              <a:gs pos="95000">
                <a:srgbClr val="C4D6EB"/>
              </a:gs>
              <a:gs pos="100000">
                <a:srgbClr val="FFEBFA"/>
              </a:gs>
            </a:gsLst>
            <a:path path="circle">
              <a:fillToRect l="100000" t="100000"/>
            </a:path>
            <a:tileRect r="-100000" b="-100000"/>
          </a:gra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 dirty="0"/>
          </a:p>
        </p:txBody>
      </p:sp>
      <p:sp>
        <p:nvSpPr>
          <p:cNvPr id="31748" name="TextovéPole 2"/>
          <p:cNvSpPr txBox="1">
            <a:spLocks noChangeArrowheads="1"/>
          </p:cNvSpPr>
          <p:nvPr/>
        </p:nvSpPr>
        <p:spPr bwMode="auto">
          <a:xfrm>
            <a:off x="1258888" y="908050"/>
            <a:ext cx="11525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FF00"/>
                </a:solidFill>
              </a:rPr>
              <a:t>(mSv)</a:t>
            </a:r>
          </a:p>
        </p:txBody>
      </p:sp>
      <p:sp>
        <p:nvSpPr>
          <p:cNvPr id="31749" name="TextovéPole 3"/>
          <p:cNvSpPr txBox="1">
            <a:spLocks noChangeArrowheads="1"/>
          </p:cNvSpPr>
          <p:nvPr/>
        </p:nvSpPr>
        <p:spPr bwMode="auto">
          <a:xfrm>
            <a:off x="1573213" y="1538288"/>
            <a:ext cx="836612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000" b="1">
                <a:solidFill>
                  <a:srgbClr val="003366"/>
                </a:solidFill>
              </a:rPr>
              <a:t>100</a:t>
            </a:r>
          </a:p>
          <a:p>
            <a:r>
              <a:rPr lang="cs-CZ" sz="2000" b="1">
                <a:solidFill>
                  <a:srgbClr val="003366"/>
                </a:solidFill>
              </a:rPr>
              <a:t>  50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  10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  1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0,1</a:t>
            </a:r>
          </a:p>
          <a:p>
            <a:endParaRPr lang="cs-CZ" sz="2000" b="1">
              <a:solidFill>
                <a:srgbClr val="003366"/>
              </a:solidFill>
            </a:endParaRPr>
          </a:p>
          <a:p>
            <a:r>
              <a:rPr lang="cs-CZ" sz="2000" b="1">
                <a:solidFill>
                  <a:srgbClr val="003366"/>
                </a:solidFill>
              </a:rPr>
              <a:t>0,02</a:t>
            </a:r>
          </a:p>
        </p:txBody>
      </p:sp>
      <p:sp>
        <p:nvSpPr>
          <p:cNvPr id="5" name="Zaoblený obdélníkový popisek 4"/>
          <p:cNvSpPr/>
          <p:nvPr/>
        </p:nvSpPr>
        <p:spPr bwMode="auto">
          <a:xfrm>
            <a:off x="4643438" y="5819775"/>
            <a:ext cx="3162300" cy="407988"/>
          </a:xfrm>
          <a:prstGeom prst="wedgeRoundRectCallout">
            <a:avLst>
              <a:gd name="adj1" fmla="val -123924"/>
              <a:gd name="adj2" fmla="val 2605"/>
              <a:gd name="adj3" fmla="val 16667"/>
            </a:avLst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jeden rtg </a:t>
            </a:r>
            <a:r>
              <a:rPr lang="cs-CZ" b="1" dirty="0">
                <a:solidFill>
                  <a:srgbClr val="FFFF00"/>
                </a:solidFill>
              </a:rPr>
              <a:t>snímek hrudníku</a:t>
            </a:r>
          </a:p>
        </p:txBody>
      </p:sp>
      <p:sp>
        <p:nvSpPr>
          <p:cNvPr id="31751" name="Zaoblený obdélníkový popisek 12"/>
          <p:cNvSpPr>
            <a:spLocks noChangeArrowheads="1"/>
          </p:cNvSpPr>
          <p:nvPr/>
        </p:nvSpPr>
        <p:spPr bwMode="auto">
          <a:xfrm>
            <a:off x="3995738" y="908050"/>
            <a:ext cx="4752975" cy="1022350"/>
          </a:xfrm>
          <a:prstGeom prst="wedgeRoundRectCallout">
            <a:avLst>
              <a:gd name="adj1" fmla="val -76185"/>
              <a:gd name="adj2" fmla="val 45139"/>
              <a:gd name="adj3" fmla="val 16667"/>
            </a:avLst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FFF00"/>
                </a:solidFill>
              </a:rPr>
              <a:t>Limity ozáření pro radiační pracovníky:</a:t>
            </a:r>
          </a:p>
          <a:p>
            <a:r>
              <a:rPr lang="cs-CZ" b="1">
                <a:solidFill>
                  <a:srgbClr val="F8F8F8"/>
                </a:solidFill>
              </a:rPr>
              <a:t>100 mSv </a:t>
            </a:r>
            <a:r>
              <a:rPr lang="cs-CZ">
                <a:solidFill>
                  <a:srgbClr val="F8F8F8"/>
                </a:solidFill>
              </a:rPr>
              <a:t>za 5 po sobě jdoucích roků a</a:t>
            </a:r>
          </a:p>
          <a:p>
            <a:r>
              <a:rPr lang="cs-CZ" b="1">
                <a:solidFill>
                  <a:srgbClr val="F8F8F8"/>
                </a:solidFill>
              </a:rPr>
              <a:t>50 mSv/rok</a:t>
            </a:r>
          </a:p>
        </p:txBody>
      </p:sp>
      <p:sp>
        <p:nvSpPr>
          <p:cNvPr id="31752" name="Pravá složená závorka 5"/>
          <p:cNvSpPr>
            <a:spLocks/>
          </p:cNvSpPr>
          <p:nvPr/>
        </p:nvSpPr>
        <p:spPr bwMode="auto">
          <a:xfrm>
            <a:off x="2484438" y="1614488"/>
            <a:ext cx="215900" cy="506412"/>
          </a:xfrm>
          <a:prstGeom prst="rightBrace">
            <a:avLst>
              <a:gd name="adj1" fmla="val 8340"/>
              <a:gd name="adj2" fmla="val 50000"/>
            </a:avLst>
          </a:prstGeom>
          <a:noFill/>
          <a:ln w="15875" algn="ctr">
            <a:solidFill>
              <a:srgbClr val="F8F8F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753" name="Zaoblený obdélníkový popisek 14"/>
          <p:cNvSpPr>
            <a:spLocks noChangeArrowheads="1"/>
          </p:cNvSpPr>
          <p:nvPr/>
        </p:nvSpPr>
        <p:spPr bwMode="auto">
          <a:xfrm>
            <a:off x="4427538" y="4581525"/>
            <a:ext cx="3889375" cy="1020763"/>
          </a:xfrm>
          <a:prstGeom prst="wedgeRoundRectCallout">
            <a:avLst>
              <a:gd name="adj1" fmla="val -103088"/>
              <a:gd name="adj2" fmla="val -94250"/>
              <a:gd name="adj3" fmla="val 16667"/>
            </a:avLst>
          </a:prstGeom>
          <a:noFill/>
          <a:ln w="25400" algn="ctr">
            <a:solidFill>
              <a:srgbClr val="FFCC66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1,2 mSv/rok </a:t>
            </a:r>
            <a:r>
              <a:rPr lang="cs-CZ" b="1">
                <a:solidFill>
                  <a:srgbClr val="FFFF00"/>
                </a:solidFill>
              </a:rPr>
              <a:t>od kosmického a zemského záření na volném terénu</a:t>
            </a:r>
            <a:r>
              <a:rPr lang="cs-CZ">
                <a:solidFill>
                  <a:srgbClr val="FFFF00"/>
                </a:solidFill>
              </a:rPr>
              <a:t> </a:t>
            </a:r>
            <a:r>
              <a:rPr lang="cs-CZ">
                <a:solidFill>
                  <a:srgbClr val="F8F8F8"/>
                </a:solidFill>
              </a:rPr>
              <a:t>(průměrně 0,14 </a:t>
            </a:r>
            <a:r>
              <a:rPr lang="cs-CZ">
                <a:solidFill>
                  <a:srgbClr val="F8F8F8"/>
                </a:solidFill>
                <a:sym typeface="Symbol" pitchFamily="18" charset="2"/>
              </a:rPr>
              <a:t>Sv/h)</a:t>
            </a:r>
            <a:endParaRPr lang="cs-CZ">
              <a:solidFill>
                <a:srgbClr val="F8F8F8"/>
              </a:solidFill>
            </a:endParaRPr>
          </a:p>
        </p:txBody>
      </p:sp>
      <p:sp>
        <p:nvSpPr>
          <p:cNvPr id="31754" name="Zaoblený obdélníkový popisek 15"/>
          <p:cNvSpPr>
            <a:spLocks noChangeArrowheads="1"/>
          </p:cNvSpPr>
          <p:nvPr/>
        </p:nvSpPr>
        <p:spPr bwMode="auto">
          <a:xfrm>
            <a:off x="4108450" y="3141663"/>
            <a:ext cx="4605338" cy="1327150"/>
          </a:xfrm>
          <a:prstGeom prst="wedgeRoundRectCallout">
            <a:avLst>
              <a:gd name="adj1" fmla="val -87458"/>
              <a:gd name="adj2" fmla="val -7370"/>
              <a:gd name="adj3" fmla="val 16667"/>
            </a:avLst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3,2 mSv/rok </a:t>
            </a:r>
            <a:r>
              <a:rPr lang="cs-CZ" b="1">
                <a:solidFill>
                  <a:srgbClr val="FFFF00"/>
                </a:solidFill>
              </a:rPr>
              <a:t>celkem od přírodního ozáření</a:t>
            </a:r>
            <a:r>
              <a:rPr lang="cs-CZ" b="1">
                <a:solidFill>
                  <a:srgbClr val="F8F8F8"/>
                </a:solidFill>
              </a:rPr>
              <a:t> </a:t>
            </a:r>
            <a:r>
              <a:rPr lang="cs-CZ">
                <a:solidFill>
                  <a:srgbClr val="F8F8F8"/>
                </a:solidFill>
              </a:rPr>
              <a:t>(kosmické a zemské záření, přírodní radionuklidy v potravinách, radon v domech)</a:t>
            </a:r>
          </a:p>
        </p:txBody>
      </p:sp>
      <p:sp>
        <p:nvSpPr>
          <p:cNvPr id="17" name="Zaoblený obdélníkový popisek 16"/>
          <p:cNvSpPr/>
          <p:nvPr/>
        </p:nvSpPr>
        <p:spPr bwMode="auto">
          <a:xfrm>
            <a:off x="4108450" y="2205038"/>
            <a:ext cx="3697288" cy="407987"/>
          </a:xfrm>
          <a:prstGeom prst="wedgeRoundRectCallout">
            <a:avLst>
              <a:gd name="adj1" fmla="val -89855"/>
              <a:gd name="adj2" fmla="val 179854"/>
              <a:gd name="adj3" fmla="val 16667"/>
            </a:avLst>
          </a:prstGeom>
          <a:noFill/>
          <a:ln w="254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FFF00"/>
                </a:solidFill>
              </a:rPr>
              <a:t>CT vyšetření hrudníku</a:t>
            </a:r>
          </a:p>
        </p:txBody>
      </p:sp>
      <p:sp>
        <p:nvSpPr>
          <p:cNvPr id="31756" name="Pravá složená závorka 17"/>
          <p:cNvSpPr>
            <a:spLocks/>
          </p:cNvSpPr>
          <p:nvPr/>
        </p:nvSpPr>
        <p:spPr bwMode="auto">
          <a:xfrm>
            <a:off x="2411413" y="2887663"/>
            <a:ext cx="152400" cy="506412"/>
          </a:xfrm>
          <a:prstGeom prst="rightBrace">
            <a:avLst>
              <a:gd name="adj1" fmla="val 8338"/>
              <a:gd name="adj2" fmla="val 50000"/>
            </a:avLst>
          </a:prstGeom>
          <a:noFill/>
          <a:ln w="15875" algn="ctr">
            <a:solidFill>
              <a:srgbClr val="F8F8F8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DAE0CD-844E-49C2-803D-B203D1E9E15B}" type="slidenum">
              <a:rPr lang="cs-CZ" smtClean="0"/>
              <a:pPr>
                <a:defRPr/>
              </a:pPr>
              <a:t>24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6425" cy="792163"/>
          </a:xfrm>
        </p:spPr>
        <p:txBody>
          <a:bodyPr/>
          <a:lstStyle/>
          <a:p>
            <a:pPr>
              <a:defRPr/>
            </a:pPr>
            <a:r>
              <a:rPr lang="cs-CZ" sz="3200" b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Co</a:t>
            </a:r>
            <a:r>
              <a:rPr lang="cs-CZ" dirty="0" smtClean="0"/>
              <a:t> </a:t>
            </a:r>
            <a:r>
              <a:rPr lang="cs-CZ" sz="3200" b="1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je běžné?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844675"/>
            <a:ext cx="8226425" cy="3313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b="1" dirty="0" smtClean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Dávkový příkon 1 m nad volným terénem v ČR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(různě velký podle místa)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0,1 – 0,3 </a:t>
            </a:r>
            <a:r>
              <a:rPr lang="cs-CZ" sz="4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mikroSv</a:t>
            </a:r>
            <a:r>
              <a:rPr lang="cs-CZ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/h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cs-CZ" sz="3600" dirty="0" smtClean="0">
                <a:effectLst/>
                <a:cs typeface="Arial" panose="020B0604020202020204" pitchFamily="34" charset="0"/>
              </a:rPr>
              <a:t>		</a:t>
            </a:r>
            <a:r>
              <a:rPr lang="cs-CZ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(100 – 300 </a:t>
            </a:r>
            <a:r>
              <a:rPr lang="cs-CZ" dirty="0" err="1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nanoSv</a:t>
            </a:r>
            <a:r>
              <a:rPr lang="cs-CZ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 /h)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sz="3600" b="1" dirty="0" smtClean="0">
              <a:effectLst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36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… odpovídá asi 1mSv za rok </a:t>
            </a:r>
            <a:endParaRPr lang="cs-CZ" sz="36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F19C9A-6ACC-4661-B156-EE7558E602B0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Nadpis 1"/>
          <p:cNvSpPr>
            <a:spLocks noGrp="1"/>
          </p:cNvSpPr>
          <p:nvPr>
            <p:ph type="title"/>
          </p:nvPr>
        </p:nvSpPr>
        <p:spPr>
          <a:xfrm>
            <a:off x="455613" y="333375"/>
            <a:ext cx="8226425" cy="647700"/>
          </a:xfrm>
        </p:spPr>
        <p:txBody>
          <a:bodyPr/>
          <a:lstStyle/>
          <a:p>
            <a:r>
              <a:rPr lang="cs-CZ" sz="3200" b="1" smtClean="0">
                <a:solidFill>
                  <a:srgbClr val="FFFF00"/>
                </a:solidFill>
                <a:effectLst/>
                <a:cs typeface="Arial" charset="0"/>
              </a:rPr>
              <a:t>Co je regulované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412875"/>
            <a:ext cx="8226425" cy="4710113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dirty="0">
                <a:solidFill>
                  <a:srgbClr val="FFFF00"/>
                </a:solidFill>
                <a:effectLst/>
                <a:cs typeface="Arial" panose="020B0604020202020204" pitchFamily="34" charset="0"/>
              </a:rPr>
              <a:t>Ozáření obyvatelstva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(bez přírodního pozadí a ozáření při vyšetření nebo léčbě) </a:t>
            </a:r>
            <a:endParaRPr lang="cs-CZ" sz="28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4800" b="1" dirty="0" smtClean="0">
                <a:solidFill>
                  <a:srgbClr val="FFFF00"/>
                </a:solidFill>
                <a:cs typeface="Arial" panose="020B0604020202020204" pitchFamily="34" charset="0"/>
              </a:rPr>
              <a:t>1 mSv /rok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POZOR!! Tato hodnota nereprezentuje hranici mezi bezpečným a nebezpečným !!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sz="2800" dirty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Slouží pouze pro stanovení rozumně dosažitelné míry radiační ochrany při plánovaných činnostech se zdroji </a:t>
            </a:r>
            <a:r>
              <a:rPr lang="cs-CZ" sz="2800" dirty="0" smtClean="0">
                <a:solidFill>
                  <a:srgbClr val="F8F8F8"/>
                </a:solidFill>
                <a:effectLst/>
                <a:cs typeface="Arial" panose="020B0604020202020204" pitchFamily="34" charset="0"/>
              </a:rPr>
              <a:t>záření.</a:t>
            </a:r>
            <a:endParaRPr lang="cs-CZ" sz="2800" dirty="0">
              <a:solidFill>
                <a:srgbClr val="F8F8F8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65351C-EB77-4E65-8A45-B6FD89F76B59}" type="slidenum">
              <a:rPr lang="cs-CZ" smtClean="0"/>
              <a:pPr>
                <a:defRPr/>
              </a:pPr>
              <a:t>26</a:t>
            </a:fld>
            <a:endParaRPr lang="cs-CZ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Nadpis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6425" cy="720725"/>
          </a:xfrm>
        </p:spPr>
        <p:txBody>
          <a:bodyPr/>
          <a:lstStyle/>
          <a:p>
            <a:r>
              <a:rPr lang="cs-CZ" altLang="cs-CZ" sz="3200" b="1" smtClean="0">
                <a:solidFill>
                  <a:srgbClr val="FFFF00"/>
                </a:solidFill>
                <a:effectLst/>
                <a:cs typeface="Arial" charset="0"/>
              </a:rPr>
              <a:t>Co je ještě přijatelné při nehodách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8313" y="1052513"/>
            <a:ext cx="8226425" cy="5065712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3600" b="1" dirty="0" smtClean="0">
                <a:solidFill>
                  <a:srgbClr val="FFFF00"/>
                </a:solidFill>
              </a:rPr>
              <a:t>do 100 mSv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základní hodnota pro rozhodování o opatřeních pro obyvatele i záchranáře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s-CZ" altLang="cs-CZ" sz="2800" dirty="0" smtClean="0">
              <a:solidFill>
                <a:srgbClr val="F8F8F8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effectLst/>
              </a:rPr>
              <a:t> </a:t>
            </a:r>
            <a:r>
              <a:rPr lang="cs-CZ" altLang="cs-CZ" sz="3600" b="1" dirty="0" smtClean="0">
                <a:solidFill>
                  <a:srgbClr val="FFFF00"/>
                </a:solidFill>
              </a:rPr>
              <a:t>100 – 500 mSv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800" dirty="0" smtClean="0">
                <a:solidFill>
                  <a:srgbClr val="F8F8F8"/>
                </a:solidFill>
                <a:effectLst/>
              </a:rPr>
              <a:t>výjimečně tolerovatelné dávky pro záchranáře v případě záchrany životů, zabránění velkým škodám nebo zabránění dalšího rozvoje havárie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cs-CZ" altLang="cs-CZ" sz="1100" dirty="0" smtClean="0">
              <a:solidFill>
                <a:srgbClr val="F8F8F8"/>
              </a:solidFill>
              <a:effectLst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cs-CZ" altLang="cs-CZ" sz="2000" b="1" dirty="0" smtClean="0">
                <a:solidFill>
                  <a:srgbClr val="FFFF00"/>
                </a:solidFill>
                <a:effectLst/>
              </a:rPr>
              <a:t>VŽDY SNAHA OMEZIT JAKÉKOLIV AKCE NA NEZBYTNĚ NUTNOU DOBU – PŘÍPRAVA!!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5FD750-BD08-4A19-9EF5-38E5E04ABAC1}" type="slidenum">
              <a:rPr lang="cs-CZ" smtClean="0"/>
              <a:pPr>
                <a:defRPr/>
              </a:pPr>
              <a:t>27</a:t>
            </a:fld>
            <a:endParaRPr lang="cs-CZ" dirty="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B84959-780C-4D96-940F-E02EAFB12394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  <p:sp>
        <p:nvSpPr>
          <p:cNvPr id="36866" name="Text Box 5"/>
          <p:cNvSpPr txBox="1">
            <a:spLocks noChangeArrowheads="1"/>
          </p:cNvSpPr>
          <p:nvPr/>
        </p:nvSpPr>
        <p:spPr bwMode="auto">
          <a:xfrm>
            <a:off x="2678113" y="6335713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grpSp>
        <p:nvGrpSpPr>
          <p:cNvPr id="36867" name="Skupina 17"/>
          <p:cNvGrpSpPr>
            <a:grpSpLocks/>
          </p:cNvGrpSpPr>
          <p:nvPr/>
        </p:nvGrpSpPr>
        <p:grpSpPr bwMode="auto">
          <a:xfrm>
            <a:off x="654050" y="2530475"/>
            <a:ext cx="8474075" cy="1031875"/>
            <a:chOff x="562202" y="1525289"/>
            <a:chExt cx="8474294" cy="1032065"/>
          </a:xfrm>
        </p:grpSpPr>
        <p:sp>
          <p:nvSpPr>
            <p:cNvPr id="36875" name="Obdélník 6"/>
            <p:cNvSpPr>
              <a:spLocks noChangeArrowheads="1"/>
            </p:cNvSpPr>
            <p:nvPr/>
          </p:nvSpPr>
          <p:spPr bwMode="auto">
            <a:xfrm>
              <a:off x="6778947" y="1990481"/>
              <a:ext cx="1105421" cy="566873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6" name="Obdélník 8"/>
            <p:cNvSpPr>
              <a:spLocks noChangeArrowheads="1"/>
            </p:cNvSpPr>
            <p:nvPr/>
          </p:nvSpPr>
          <p:spPr bwMode="auto">
            <a:xfrm>
              <a:off x="2253054" y="1990481"/>
              <a:ext cx="1512168" cy="566873"/>
            </a:xfrm>
            <a:prstGeom prst="rect">
              <a:avLst/>
            </a:prstGeom>
            <a:solidFill>
              <a:srgbClr val="FFCC6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0" name="Obdélník 9"/>
            <p:cNvSpPr/>
            <p:nvPr/>
          </p:nvSpPr>
          <p:spPr bwMode="auto">
            <a:xfrm>
              <a:off x="3765860" y="1990513"/>
              <a:ext cx="1885999" cy="566841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>
              <a:spAutoFit/>
            </a:bodyPr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36878" name="Obdélník 10"/>
            <p:cNvSpPr>
              <a:spLocks noChangeArrowheads="1"/>
            </p:cNvSpPr>
            <p:nvPr/>
          </p:nvSpPr>
          <p:spPr bwMode="auto">
            <a:xfrm>
              <a:off x="5652120" y="1990481"/>
              <a:ext cx="1132342" cy="566873"/>
            </a:xfrm>
            <a:prstGeom prst="rect">
              <a:avLst/>
            </a:prstGeom>
            <a:solidFill>
              <a:srgbClr val="FF99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6879" name="Obdélník 12"/>
            <p:cNvSpPr>
              <a:spLocks noChangeArrowheads="1"/>
            </p:cNvSpPr>
            <p:nvPr/>
          </p:nvSpPr>
          <p:spPr bwMode="auto">
            <a:xfrm>
              <a:off x="755576" y="1988840"/>
              <a:ext cx="1512168" cy="566873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4" name="TextovéPole 13"/>
            <p:cNvSpPr txBox="1"/>
            <p:nvPr/>
          </p:nvSpPr>
          <p:spPr>
            <a:xfrm>
              <a:off x="562202" y="1525289"/>
              <a:ext cx="8474294" cy="46204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0,01	        0,1	    1		   20	      100      500</a:t>
              </a:r>
            </a:p>
          </p:txBody>
        </p:sp>
      </p:grpSp>
      <p:sp>
        <p:nvSpPr>
          <p:cNvPr id="36868" name="Zaoblený obdélníkový popisek 14"/>
          <p:cNvSpPr>
            <a:spLocks noChangeArrowheads="1"/>
          </p:cNvSpPr>
          <p:nvPr/>
        </p:nvSpPr>
        <p:spPr bwMode="auto">
          <a:xfrm>
            <a:off x="508000" y="4076700"/>
            <a:ext cx="1851025" cy="715963"/>
          </a:xfrm>
          <a:prstGeom prst="wedgeRoundRectCallout">
            <a:avLst>
              <a:gd name="adj1" fmla="val 10977"/>
              <a:gd name="adj2" fmla="val -117282"/>
              <a:gd name="adj3" fmla="val 16667"/>
            </a:avLst>
          </a:prstGeom>
          <a:noFill/>
          <a:ln w="25400" algn="ctr">
            <a:solidFill>
              <a:schemeClr val="accent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všechny zanedbatelné</a:t>
            </a:r>
          </a:p>
        </p:txBody>
      </p:sp>
      <p:sp>
        <p:nvSpPr>
          <p:cNvPr id="17" name="Zaoblený obdélníkový popisek 16"/>
          <p:cNvSpPr/>
          <p:nvPr/>
        </p:nvSpPr>
        <p:spPr bwMode="auto">
          <a:xfrm>
            <a:off x="6372225" y="3975100"/>
            <a:ext cx="2303463" cy="1941513"/>
          </a:xfrm>
          <a:prstGeom prst="wedgeRoundRectCallout">
            <a:avLst>
              <a:gd name="adj1" fmla="val -7512"/>
              <a:gd name="adj2" fmla="val -68869"/>
              <a:gd name="adj3" fmla="val 16667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Při nehodách: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nepřijatelné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záchranáře výjimečně tolerovatelné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90925" y="2025650"/>
            <a:ext cx="1944688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(mSv/rok)</a:t>
            </a:r>
          </a:p>
        </p:txBody>
      </p:sp>
      <p:sp>
        <p:nvSpPr>
          <p:cNvPr id="19" name="Zaoblený obdélníkový popisek 18"/>
          <p:cNvSpPr/>
          <p:nvPr/>
        </p:nvSpPr>
        <p:spPr bwMode="auto">
          <a:xfrm>
            <a:off x="3692525" y="4281488"/>
            <a:ext cx="2447925" cy="1328737"/>
          </a:xfrm>
          <a:prstGeom prst="wedgeRoundRectCallout">
            <a:avLst>
              <a:gd name="adj1" fmla="val -5293"/>
              <a:gd name="adj2" fmla="val -98353"/>
              <a:gd name="adj3" fmla="val 16667"/>
            </a:avLst>
          </a:prstGeom>
          <a:noFill/>
          <a:ln w="25400" cap="flat" cmpd="sng" algn="ctr">
            <a:solidFill>
              <a:schemeClr val="tx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neplánované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pracovníky regulované</a:t>
            </a:r>
          </a:p>
        </p:txBody>
      </p:sp>
      <p:sp>
        <p:nvSpPr>
          <p:cNvPr id="36872" name="Zaoblený obdélníkový popisek 20"/>
          <p:cNvSpPr>
            <a:spLocks noChangeArrowheads="1"/>
          </p:cNvSpPr>
          <p:nvPr/>
        </p:nvSpPr>
        <p:spPr bwMode="auto">
          <a:xfrm>
            <a:off x="3995738" y="341313"/>
            <a:ext cx="2119312" cy="1022350"/>
          </a:xfrm>
          <a:prstGeom prst="wedgeRoundRectCallout">
            <a:avLst>
              <a:gd name="adj1" fmla="val 55463"/>
              <a:gd name="adj2" fmla="val 199370"/>
              <a:gd name="adj3" fmla="val 16667"/>
            </a:avLst>
          </a:prstGeom>
          <a:noFill/>
          <a:ln w="25400" algn="ctr">
            <a:solidFill>
              <a:srgbClr val="FF99FF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pracovníky výjimečně do 50 mSv/rok</a:t>
            </a:r>
          </a:p>
        </p:txBody>
      </p:sp>
      <p:sp>
        <p:nvSpPr>
          <p:cNvPr id="36873" name="Zaoblený obdélníkový popisek 21"/>
          <p:cNvSpPr>
            <a:spLocks noChangeArrowheads="1"/>
          </p:cNvSpPr>
          <p:nvPr/>
        </p:nvSpPr>
        <p:spPr bwMode="auto">
          <a:xfrm>
            <a:off x="1603375" y="4979988"/>
            <a:ext cx="1862138" cy="715962"/>
          </a:xfrm>
          <a:prstGeom prst="wedgeRoundRectCallout">
            <a:avLst>
              <a:gd name="adj1" fmla="val 32972"/>
              <a:gd name="adj2" fmla="val -233380"/>
              <a:gd name="adj3" fmla="val 16667"/>
            </a:avLst>
          </a:prstGeom>
          <a:noFill/>
          <a:ln w="25400" algn="ctr">
            <a:solidFill>
              <a:srgbClr val="FFC000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r>
              <a:rPr lang="cs-CZ" b="1">
                <a:solidFill>
                  <a:srgbClr val="F8F8F8"/>
                </a:solidFill>
              </a:rPr>
              <a:t>pro obyvatele regulované</a:t>
            </a:r>
          </a:p>
        </p:txBody>
      </p:sp>
      <p:sp>
        <p:nvSpPr>
          <p:cNvPr id="20" name="Zaoblený obdélníkový popisek 19"/>
          <p:cNvSpPr/>
          <p:nvPr/>
        </p:nvSpPr>
        <p:spPr bwMode="auto">
          <a:xfrm>
            <a:off x="6443663" y="341313"/>
            <a:ext cx="2089150" cy="1022350"/>
          </a:xfrm>
          <a:prstGeom prst="wedgeRoundRectCallout">
            <a:avLst>
              <a:gd name="adj1" fmla="val -57805"/>
              <a:gd name="adj2" fmla="val 197980"/>
              <a:gd name="adj3" fmla="val 16667"/>
            </a:avLst>
          </a:prstGeom>
          <a:noFill/>
          <a:ln w="25400" cap="flat" cmpd="sng" algn="ctr">
            <a:solidFill>
              <a:srgbClr val="FF99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cs-CZ" b="1" dirty="0">
                <a:solidFill>
                  <a:srgbClr val="F8F8F8"/>
                </a:solidFill>
              </a:rPr>
              <a:t>Při nehodách: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cs-CZ" b="1" dirty="0">
                <a:solidFill>
                  <a:srgbClr val="F8F8F8"/>
                </a:solidFill>
              </a:rPr>
              <a:t>pro obyvatele regulované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Group 69"/>
          <p:cNvGrpSpPr>
            <a:grpSpLocks/>
          </p:cNvGrpSpPr>
          <p:nvPr/>
        </p:nvGrpSpPr>
        <p:grpSpPr bwMode="auto">
          <a:xfrm>
            <a:off x="323850" y="188913"/>
            <a:ext cx="8820150" cy="6538912"/>
            <a:chOff x="204" y="119"/>
            <a:chExt cx="5556" cy="4119"/>
          </a:xfrm>
        </p:grpSpPr>
        <p:sp>
          <p:nvSpPr>
            <p:cNvPr id="39939" name="Text Box 2"/>
            <p:cNvSpPr txBox="1">
              <a:spLocks noChangeArrowheads="1"/>
            </p:cNvSpPr>
            <p:nvPr/>
          </p:nvSpPr>
          <p:spPr bwMode="auto">
            <a:xfrm>
              <a:off x="204" y="119"/>
              <a:ext cx="5261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Vliv úniku radioaktivních látek na okolí </a:t>
              </a:r>
              <a:r>
                <a:rPr lang="cs-CZ" altLang="cs-CZ" sz="2400">
                  <a:solidFill>
                    <a:srgbClr val="FFFF00"/>
                  </a:solidFill>
                </a:rPr>
                <a:t>(1)</a:t>
              </a:r>
              <a:endParaRPr lang="cs-CZ" altLang="cs-CZ" sz="2400">
                <a:solidFill>
                  <a:srgbClr val="FFFFFF"/>
                </a:solidFill>
              </a:endParaRPr>
            </a:p>
          </p:txBody>
        </p:sp>
        <p:sp>
          <p:nvSpPr>
            <p:cNvPr id="39940" name="Text Box 46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grpSp>
          <p:nvGrpSpPr>
            <p:cNvPr id="39941" name="Group 65"/>
            <p:cNvGrpSpPr>
              <a:grpSpLocks/>
            </p:cNvGrpSpPr>
            <p:nvPr/>
          </p:nvGrpSpPr>
          <p:grpSpPr bwMode="auto">
            <a:xfrm>
              <a:off x="476" y="663"/>
              <a:ext cx="2949" cy="1678"/>
              <a:chOff x="476" y="663"/>
              <a:chExt cx="2949" cy="1678"/>
            </a:xfrm>
          </p:grpSpPr>
          <p:sp>
            <p:nvSpPr>
              <p:cNvPr id="39946" name="Rectangle 49"/>
              <p:cNvSpPr>
                <a:spLocks noChangeArrowheads="1"/>
              </p:cNvSpPr>
              <p:nvPr/>
            </p:nvSpPr>
            <p:spPr bwMode="auto">
              <a:xfrm>
                <a:off x="1065" y="2069"/>
                <a:ext cx="272" cy="262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C0C0C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9947" name="Line 50"/>
              <p:cNvSpPr>
                <a:spLocks noChangeShapeType="1"/>
              </p:cNvSpPr>
              <p:nvPr/>
            </p:nvSpPr>
            <p:spPr bwMode="auto">
              <a:xfrm>
                <a:off x="476" y="2341"/>
                <a:ext cx="2949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4589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1338" y="1797"/>
                <a:ext cx="1588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9 w 21600"/>
                  <a:gd name="T13" fmla="*/ 3222 h 21600"/>
                  <a:gd name="T14" fmla="*/ 17084 w 21600"/>
                  <a:gd name="T15" fmla="*/ 1730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33CCCC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24590" name="Cloud"/>
              <p:cNvSpPr>
                <a:spLocks noChangeAspect="1" noEditPoints="1" noChangeArrowheads="1"/>
              </p:cNvSpPr>
              <p:nvPr/>
            </p:nvSpPr>
            <p:spPr bwMode="auto">
              <a:xfrm rot="-3532870">
                <a:off x="733" y="950"/>
                <a:ext cx="1290" cy="71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80 w 21600"/>
                  <a:gd name="T13" fmla="*/ 3263 h 21600"/>
                  <a:gd name="T14" fmla="*/ 17079 w 21600"/>
                  <a:gd name="T15" fmla="*/ 1734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CC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39950" name="Rectangle 56"/>
              <p:cNvSpPr>
                <a:spLocks noChangeArrowheads="1"/>
              </p:cNvSpPr>
              <p:nvPr/>
            </p:nvSpPr>
            <p:spPr bwMode="auto">
              <a:xfrm>
                <a:off x="1428" y="2295"/>
                <a:ext cx="1497" cy="46"/>
              </a:xfrm>
              <a:prstGeom prst="rect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39951" name="Line 57"/>
              <p:cNvSpPr>
                <a:spLocks noChangeShapeType="1"/>
              </p:cNvSpPr>
              <p:nvPr/>
            </p:nvSpPr>
            <p:spPr bwMode="auto">
              <a:xfrm>
                <a:off x="1791" y="1480"/>
                <a:ext cx="0" cy="815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2" name="Line 58"/>
              <p:cNvSpPr>
                <a:spLocks noChangeShapeType="1"/>
              </p:cNvSpPr>
              <p:nvPr/>
            </p:nvSpPr>
            <p:spPr bwMode="auto">
              <a:xfrm>
                <a:off x="2018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3" name="Line 59"/>
              <p:cNvSpPr>
                <a:spLocks noChangeShapeType="1"/>
              </p:cNvSpPr>
              <p:nvPr/>
            </p:nvSpPr>
            <p:spPr bwMode="auto">
              <a:xfrm>
                <a:off x="2245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4" name="Line 60"/>
              <p:cNvSpPr>
                <a:spLocks noChangeShapeType="1"/>
              </p:cNvSpPr>
              <p:nvPr/>
            </p:nvSpPr>
            <p:spPr bwMode="auto">
              <a:xfrm>
                <a:off x="2471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5" name="Line 61"/>
              <p:cNvSpPr>
                <a:spLocks noChangeShapeType="1"/>
              </p:cNvSpPr>
              <p:nvPr/>
            </p:nvSpPr>
            <p:spPr bwMode="auto">
              <a:xfrm flipH="1">
                <a:off x="1564" y="1706"/>
                <a:ext cx="1" cy="589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39956" name="Line 62"/>
              <p:cNvSpPr>
                <a:spLocks noChangeShapeType="1"/>
              </p:cNvSpPr>
              <p:nvPr/>
            </p:nvSpPr>
            <p:spPr bwMode="auto">
              <a:xfrm>
                <a:off x="2744" y="1978"/>
                <a:ext cx="0" cy="317"/>
              </a:xfrm>
              <a:prstGeom prst="line">
                <a:avLst/>
              </a:prstGeom>
              <a:noFill/>
              <a:ln w="12700" cap="rnd">
                <a:solidFill>
                  <a:srgbClr val="FF9900"/>
                </a:solidFill>
                <a:prstDash val="sysDot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39942" name="Text Box 64"/>
            <p:cNvSpPr txBox="1">
              <a:spLocks noChangeArrowheads="1"/>
            </p:cNvSpPr>
            <p:nvPr/>
          </p:nvSpPr>
          <p:spPr bwMode="auto">
            <a:xfrm>
              <a:off x="3083" y="799"/>
              <a:ext cx="2677" cy="1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FFFFF"/>
                  </a:solidFill>
                </a:rPr>
                <a:t>Podle aktuální meteorologické situace se uniklé radioaktivní látky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00"/>
                  </a:solidFill>
                </a:rPr>
                <a:t>hodně</a:t>
              </a:r>
              <a:r>
                <a:rPr lang="cs-CZ" altLang="cs-CZ" sz="2000">
                  <a:solidFill>
                    <a:srgbClr val="FFFFFF"/>
                  </a:solidFill>
                </a:rPr>
                <a:t> nebo </a:t>
              </a:r>
              <a:r>
                <a:rPr lang="cs-CZ" altLang="cs-CZ" sz="2000" b="1">
                  <a:solidFill>
                    <a:srgbClr val="FFFF00"/>
                  </a:solidFill>
                </a:rPr>
                <a:t>málo</a:t>
              </a:r>
              <a:r>
                <a:rPr lang="cs-CZ" altLang="cs-CZ" sz="2000">
                  <a:solidFill>
                    <a:srgbClr val="3333FF"/>
                  </a:solidFill>
                </a:rPr>
                <a:t> </a:t>
              </a:r>
              <a:r>
                <a:rPr lang="cs-CZ" altLang="cs-CZ" sz="2000">
                  <a:solidFill>
                    <a:srgbClr val="FFFFFF"/>
                  </a:solidFill>
                </a:rPr>
                <a:t>rozptýlí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FFFFF"/>
                  </a:solidFill>
                </a:rPr>
                <a:t> v atmosféře.</a:t>
              </a:r>
            </a:p>
          </p:txBody>
        </p:sp>
        <p:sp>
          <p:nvSpPr>
            <p:cNvPr id="39943" name="Line 66"/>
            <p:cNvSpPr>
              <a:spLocks noChangeShapeType="1"/>
            </p:cNvSpPr>
            <p:nvPr/>
          </p:nvSpPr>
          <p:spPr bwMode="auto">
            <a:xfrm flipH="1" flipV="1">
              <a:off x="1791" y="1344"/>
              <a:ext cx="1316" cy="90"/>
            </a:xfrm>
            <a:prstGeom prst="line">
              <a:avLst/>
            </a:prstGeom>
            <a:noFill/>
            <a:ln w="19050">
              <a:solidFill>
                <a:srgbClr val="A2F8FC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9944" name="Line 67"/>
            <p:cNvSpPr>
              <a:spLocks noChangeShapeType="1"/>
            </p:cNvSpPr>
            <p:nvPr/>
          </p:nvSpPr>
          <p:spPr bwMode="auto">
            <a:xfrm flipH="1">
              <a:off x="2200" y="1480"/>
              <a:ext cx="1995" cy="272"/>
            </a:xfrm>
            <a:prstGeom prst="line">
              <a:avLst/>
            </a:prstGeom>
            <a:noFill/>
            <a:ln w="19050">
              <a:solidFill>
                <a:srgbClr val="00FFFF"/>
              </a:solidFill>
              <a:round/>
              <a:headEnd/>
              <a:tailEnd type="triangle" w="med" len="med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39945" name="Text Box 68"/>
            <p:cNvSpPr txBox="1">
              <a:spLocks noChangeArrowheads="1"/>
            </p:cNvSpPr>
            <p:nvPr/>
          </p:nvSpPr>
          <p:spPr bwMode="auto">
            <a:xfrm>
              <a:off x="431" y="2568"/>
              <a:ext cx="4898" cy="11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8F8F8"/>
                  </a:solidFill>
                </a:rPr>
                <a:t>Mrak obsahující radioaktivní látky se pohybuje ve směru větru a radioaktivní látky z něho vypadávající kontaminují  terén.</a:t>
              </a:r>
            </a:p>
            <a:p>
              <a:pPr>
                <a:spcBef>
                  <a:spcPct val="50000"/>
                </a:spcBef>
              </a:pPr>
              <a:r>
                <a:rPr lang="cs-CZ" altLang="cs-CZ" sz="2000">
                  <a:solidFill>
                    <a:srgbClr val="F8F8F8"/>
                  </a:solidFill>
                </a:rPr>
                <a:t>V případě dobrého rozptylu vznikne větší plocha méně kontaminovaného terénu, v případě špatného rozptylu menší plocha s větší kontaminací.</a:t>
              </a:r>
            </a:p>
          </p:txBody>
        </p:sp>
      </p:grpSp>
      <p:sp>
        <p:nvSpPr>
          <p:cNvPr id="21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3CF946-3BD2-4AFD-87B8-169A21813E5A}" type="slidenum">
              <a:rPr lang="cs-CZ" smtClean="0"/>
              <a:pPr>
                <a:defRPr/>
              </a:pPr>
              <a:t>29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8434" name="TextovéPole 1"/>
          <p:cNvSpPr txBox="1">
            <a:spLocks noChangeArrowheads="1"/>
          </p:cNvSpPr>
          <p:nvPr/>
        </p:nvSpPr>
        <p:spPr bwMode="auto">
          <a:xfrm>
            <a:off x="611188" y="404813"/>
            <a:ext cx="77057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altLang="cs-CZ" sz="2800" b="1">
                <a:solidFill>
                  <a:srgbClr val="FFFF00"/>
                </a:solidFill>
              </a:rPr>
              <a:t>Druhy záření</a:t>
            </a:r>
            <a:endParaRPr lang="cs-CZ" altLang="cs-CZ" sz="2800">
              <a:solidFill>
                <a:srgbClr val="FFFFFF"/>
              </a:solidFill>
            </a:endParaRPr>
          </a:p>
          <a:p>
            <a:r>
              <a:rPr lang="cs-CZ" sz="2800" b="1">
                <a:solidFill>
                  <a:srgbClr val="FFFF00"/>
                </a:solidFill>
              </a:rPr>
              <a:t>částicové</a:t>
            </a:r>
            <a:r>
              <a:rPr lang="cs-CZ" sz="2800"/>
              <a:t> </a:t>
            </a:r>
            <a:r>
              <a:rPr lang="cs-CZ" sz="2800">
                <a:solidFill>
                  <a:srgbClr val="F8F8F8"/>
                </a:solidFill>
              </a:rPr>
              <a:t>(korpuskulární)</a:t>
            </a:r>
          </a:p>
          <a:p>
            <a:r>
              <a:rPr lang="cs-CZ" sz="2400">
                <a:solidFill>
                  <a:srgbClr val="F8F8F8"/>
                </a:solidFill>
              </a:rPr>
              <a:t>alfa částice (2 protony a 2 neutrony)</a:t>
            </a:r>
          </a:p>
          <a:p>
            <a:r>
              <a:rPr lang="cs-CZ" sz="2400">
                <a:solidFill>
                  <a:srgbClr val="F8F8F8"/>
                </a:solidFill>
              </a:rPr>
              <a:t>elektronové (elektrony z jaderných reakcí)</a:t>
            </a:r>
          </a:p>
          <a:p>
            <a:r>
              <a:rPr lang="cs-CZ" sz="2400">
                <a:solidFill>
                  <a:srgbClr val="F8F8F8"/>
                </a:solidFill>
              </a:rPr>
              <a:t>pozitronové (pozitrony z jaderných reakcí)</a:t>
            </a:r>
          </a:p>
          <a:p>
            <a:r>
              <a:rPr lang="cs-CZ" sz="2400">
                <a:solidFill>
                  <a:srgbClr val="F8F8F8"/>
                </a:solidFill>
              </a:rPr>
              <a:t>neutronové (neutrony z jádra)</a:t>
            </a:r>
          </a:p>
          <a:p>
            <a:r>
              <a:rPr lang="cs-CZ" sz="2800" b="1">
                <a:solidFill>
                  <a:srgbClr val="FFFF00"/>
                </a:solidFill>
              </a:rPr>
              <a:t>vlnové</a:t>
            </a:r>
            <a:r>
              <a:rPr lang="cs-CZ" sz="2800"/>
              <a:t> </a:t>
            </a:r>
            <a:r>
              <a:rPr lang="cs-CZ" sz="2800">
                <a:solidFill>
                  <a:srgbClr val="F8F8F8"/>
                </a:solidFill>
              </a:rPr>
              <a:t>(elektromagnetické)</a:t>
            </a:r>
          </a:p>
          <a:p>
            <a:r>
              <a:rPr lang="cs-CZ" sz="2400">
                <a:solidFill>
                  <a:srgbClr val="F8F8F8"/>
                </a:solidFill>
              </a:rPr>
              <a:t>rtg záření, gama záření</a:t>
            </a:r>
          </a:p>
          <a:p>
            <a:endParaRPr lang="cs-CZ" sz="2400">
              <a:solidFill>
                <a:srgbClr val="F8F8F8"/>
              </a:solidFill>
            </a:endParaRPr>
          </a:p>
        </p:txBody>
      </p:sp>
      <p:pic>
        <p:nvPicPr>
          <p:cNvPr id="18435" name="Picture 8" descr="http://www.nezestarni.cz/images_obsah/produkty/zest/spekt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488" y="3798888"/>
            <a:ext cx="7599362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395C04-04CD-4655-8CBF-947E54BA9A19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1" name="Skupina 1"/>
          <p:cNvGrpSpPr>
            <a:grpSpLocks/>
          </p:cNvGrpSpPr>
          <p:nvPr/>
        </p:nvGrpSpPr>
        <p:grpSpPr bwMode="auto">
          <a:xfrm>
            <a:off x="250825" y="0"/>
            <a:ext cx="8642350" cy="6538913"/>
            <a:chOff x="250825" y="188913"/>
            <a:chExt cx="8641655" cy="6538912"/>
          </a:xfrm>
        </p:grpSpPr>
        <p:sp>
          <p:nvSpPr>
            <p:cNvPr id="40963" name="Text Box 2"/>
            <p:cNvSpPr txBox="1">
              <a:spLocks noChangeArrowheads="1"/>
            </p:cNvSpPr>
            <p:nvPr/>
          </p:nvSpPr>
          <p:spPr bwMode="auto">
            <a:xfrm>
              <a:off x="323844" y="188913"/>
              <a:ext cx="8568636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buFont typeface="Wingdings" pitchFamily="2" charset="2"/>
                <a:buNone/>
              </a:pPr>
              <a:r>
                <a:rPr lang="cs-CZ" altLang="cs-CZ" sz="3200" b="1">
                  <a:solidFill>
                    <a:srgbClr val="FFFF00"/>
                  </a:solidFill>
                </a:rPr>
                <a:t>Vliv úniku radioaktivních látek na okolí </a:t>
              </a:r>
              <a:r>
                <a:rPr lang="cs-CZ" altLang="cs-CZ" sz="2400">
                  <a:solidFill>
                    <a:srgbClr val="FFFF00"/>
                  </a:solidFill>
                </a:rPr>
                <a:t>(2)</a:t>
              </a:r>
              <a:endParaRPr lang="cs-CZ" altLang="cs-CZ" sz="2400">
                <a:solidFill>
                  <a:srgbClr val="FFFFFF"/>
                </a:solidFill>
              </a:endParaRPr>
            </a:p>
          </p:txBody>
        </p:sp>
        <p:sp>
          <p:nvSpPr>
            <p:cNvPr id="40964" name="Text Box 3"/>
            <p:cNvSpPr txBox="1">
              <a:spLocks noChangeArrowheads="1"/>
            </p:cNvSpPr>
            <p:nvPr/>
          </p:nvSpPr>
          <p:spPr bwMode="auto">
            <a:xfrm>
              <a:off x="2771775" y="6453188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grpSp>
          <p:nvGrpSpPr>
            <p:cNvPr id="40965" name="Group 51"/>
            <p:cNvGrpSpPr>
              <a:grpSpLocks/>
            </p:cNvGrpSpPr>
            <p:nvPr/>
          </p:nvGrpSpPr>
          <p:grpSpPr bwMode="auto">
            <a:xfrm>
              <a:off x="250825" y="836613"/>
              <a:ext cx="8424863" cy="4068762"/>
              <a:chOff x="158" y="527"/>
              <a:chExt cx="5307" cy="2563"/>
            </a:xfrm>
          </p:grpSpPr>
          <p:sp>
            <p:nvSpPr>
              <p:cNvPr id="40968" name="Line 21"/>
              <p:cNvSpPr>
                <a:spLocks noChangeShapeType="1"/>
              </p:cNvSpPr>
              <p:nvPr/>
            </p:nvSpPr>
            <p:spPr bwMode="auto">
              <a:xfrm>
                <a:off x="294" y="2840"/>
                <a:ext cx="4808" cy="0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25610" name="Cloud"/>
              <p:cNvSpPr>
                <a:spLocks noChangeAspect="1" noEditPoints="1" noChangeArrowheads="1"/>
              </p:cNvSpPr>
              <p:nvPr/>
            </p:nvSpPr>
            <p:spPr bwMode="auto">
              <a:xfrm>
                <a:off x="748" y="935"/>
                <a:ext cx="1497" cy="70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2972 w 21600"/>
                  <a:gd name="T13" fmla="*/ 3269 h 21600"/>
                  <a:gd name="T14" fmla="*/ 17084 w 21600"/>
                  <a:gd name="T15" fmla="*/ 1732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 extrusionOk="0">
                    <a:moveTo>
                      <a:pt x="1949" y="7180"/>
                    </a:moveTo>
                    <a:cubicBezTo>
                      <a:pt x="841" y="7336"/>
                      <a:pt x="0" y="8613"/>
                      <a:pt x="0" y="10137"/>
                    </a:cubicBezTo>
                    <a:cubicBezTo>
                      <a:pt x="-1" y="11192"/>
                      <a:pt x="409" y="12169"/>
                      <a:pt x="1074" y="12702"/>
                    </a:cubicBezTo>
                    <a:lnTo>
                      <a:pt x="1063" y="12668"/>
                    </a:lnTo>
                    <a:cubicBezTo>
                      <a:pt x="685" y="13217"/>
                      <a:pt x="475" y="13940"/>
                      <a:pt x="475" y="14690"/>
                    </a:cubicBezTo>
                    <a:cubicBezTo>
                      <a:pt x="475" y="16325"/>
                      <a:pt x="1451" y="17650"/>
                      <a:pt x="2655" y="17650"/>
                    </a:cubicBezTo>
                    <a:cubicBezTo>
                      <a:pt x="2739" y="17650"/>
                      <a:pt x="2824" y="17643"/>
                      <a:pt x="2909" y="17629"/>
                    </a:cubicBezTo>
                    <a:lnTo>
                      <a:pt x="2897" y="17649"/>
                    </a:lnTo>
                    <a:cubicBezTo>
                      <a:pt x="3585" y="19288"/>
                      <a:pt x="4863" y="20300"/>
                      <a:pt x="6247" y="20300"/>
                    </a:cubicBezTo>
                    <a:cubicBezTo>
                      <a:pt x="6947" y="20299"/>
                      <a:pt x="7635" y="20039"/>
                      <a:pt x="8235" y="19546"/>
                    </a:cubicBezTo>
                    <a:lnTo>
                      <a:pt x="8229" y="19550"/>
                    </a:lnTo>
                    <a:cubicBezTo>
                      <a:pt x="8855" y="20829"/>
                      <a:pt x="9908" y="21597"/>
                      <a:pt x="11036" y="21597"/>
                    </a:cubicBezTo>
                    <a:cubicBezTo>
                      <a:pt x="12523" y="21596"/>
                      <a:pt x="13836" y="20267"/>
                      <a:pt x="14267" y="18324"/>
                    </a:cubicBezTo>
                    <a:lnTo>
                      <a:pt x="14270" y="18350"/>
                    </a:lnTo>
                    <a:cubicBezTo>
                      <a:pt x="14730" y="18740"/>
                      <a:pt x="15260" y="18947"/>
                      <a:pt x="15802" y="18947"/>
                    </a:cubicBezTo>
                    <a:cubicBezTo>
                      <a:pt x="17390" y="18946"/>
                      <a:pt x="18682" y="17205"/>
                      <a:pt x="18694" y="15045"/>
                    </a:cubicBezTo>
                    <a:lnTo>
                      <a:pt x="18689" y="15035"/>
                    </a:lnTo>
                    <a:cubicBezTo>
                      <a:pt x="20357" y="14710"/>
                      <a:pt x="21597" y="12765"/>
                      <a:pt x="21597" y="10472"/>
                    </a:cubicBezTo>
                    <a:cubicBezTo>
                      <a:pt x="21597" y="9456"/>
                      <a:pt x="21350" y="8469"/>
                      <a:pt x="20896" y="7663"/>
                    </a:cubicBezTo>
                    <a:lnTo>
                      <a:pt x="20889" y="7661"/>
                    </a:lnTo>
                    <a:cubicBezTo>
                      <a:pt x="21031" y="7208"/>
                      <a:pt x="21105" y="6721"/>
                      <a:pt x="21105" y="6228"/>
                    </a:cubicBezTo>
                    <a:cubicBezTo>
                      <a:pt x="21105" y="4588"/>
                      <a:pt x="20299" y="3150"/>
                      <a:pt x="19139" y="2719"/>
                    </a:cubicBezTo>
                    <a:lnTo>
                      <a:pt x="19148" y="2712"/>
                    </a:lnTo>
                    <a:cubicBezTo>
                      <a:pt x="18940" y="1142"/>
                      <a:pt x="17933" y="0"/>
                      <a:pt x="16758" y="0"/>
                    </a:cubicBezTo>
                    <a:cubicBezTo>
                      <a:pt x="16044" y="-1"/>
                      <a:pt x="15367" y="426"/>
                      <a:pt x="14905" y="1165"/>
                    </a:cubicBezTo>
                    <a:lnTo>
                      <a:pt x="14909" y="1170"/>
                    </a:lnTo>
                    <a:cubicBezTo>
                      <a:pt x="14497" y="432"/>
                      <a:pt x="13855" y="0"/>
                      <a:pt x="13174" y="0"/>
                    </a:cubicBezTo>
                    <a:cubicBezTo>
                      <a:pt x="12347" y="-1"/>
                      <a:pt x="11590" y="637"/>
                      <a:pt x="11221" y="1645"/>
                    </a:cubicBezTo>
                    <a:lnTo>
                      <a:pt x="11229" y="1694"/>
                    </a:lnTo>
                    <a:cubicBezTo>
                      <a:pt x="10730" y="1024"/>
                      <a:pt x="10058" y="650"/>
                      <a:pt x="9358" y="650"/>
                    </a:cubicBezTo>
                    <a:cubicBezTo>
                      <a:pt x="8372" y="649"/>
                      <a:pt x="7466" y="1391"/>
                      <a:pt x="7003" y="2578"/>
                    </a:cubicBezTo>
                    <a:lnTo>
                      <a:pt x="6995" y="2602"/>
                    </a:lnTo>
                    <a:cubicBezTo>
                      <a:pt x="6477" y="2189"/>
                      <a:pt x="5888" y="1972"/>
                      <a:pt x="5288" y="1972"/>
                    </a:cubicBezTo>
                    <a:cubicBezTo>
                      <a:pt x="3423" y="1972"/>
                      <a:pt x="1912" y="4029"/>
                      <a:pt x="1912" y="6567"/>
                    </a:cubicBezTo>
                    <a:cubicBezTo>
                      <a:pt x="1911" y="6774"/>
                      <a:pt x="1922" y="6981"/>
                      <a:pt x="1942" y="7186"/>
                    </a:cubicBezTo>
                    <a:lnTo>
                      <a:pt x="1949" y="7180"/>
                    </a:lnTo>
                    <a:close/>
                  </a:path>
                  <a:path w="21600" h="21600" fill="none" extrusionOk="0">
                    <a:moveTo>
                      <a:pt x="1074" y="12702"/>
                    </a:moveTo>
                    <a:cubicBezTo>
                      <a:pt x="1407" y="12969"/>
                      <a:pt x="1786" y="13110"/>
                      <a:pt x="2172" y="13110"/>
                    </a:cubicBezTo>
                    <a:cubicBezTo>
                      <a:pt x="2228" y="13109"/>
                      <a:pt x="2285" y="13107"/>
                      <a:pt x="2341" y="13101"/>
                    </a:cubicBezTo>
                  </a:path>
                  <a:path w="21600" h="21600" fill="none" extrusionOk="0">
                    <a:moveTo>
                      <a:pt x="2909" y="17629"/>
                    </a:moveTo>
                    <a:cubicBezTo>
                      <a:pt x="3099" y="17599"/>
                      <a:pt x="3285" y="17535"/>
                      <a:pt x="3463" y="17439"/>
                    </a:cubicBezTo>
                  </a:path>
                  <a:path w="21600" h="21600" fill="none" extrusionOk="0">
                    <a:moveTo>
                      <a:pt x="7895" y="18680"/>
                    </a:moveTo>
                    <a:cubicBezTo>
                      <a:pt x="7983" y="18985"/>
                      <a:pt x="8095" y="19277"/>
                      <a:pt x="8229" y="19550"/>
                    </a:cubicBezTo>
                  </a:path>
                  <a:path w="21600" h="21600" fill="none" extrusionOk="0">
                    <a:moveTo>
                      <a:pt x="14267" y="18324"/>
                    </a:moveTo>
                    <a:cubicBezTo>
                      <a:pt x="14336" y="18013"/>
                      <a:pt x="14380" y="17693"/>
                      <a:pt x="14400" y="17370"/>
                    </a:cubicBezTo>
                  </a:path>
                  <a:path w="21600" h="21600" fill="none" extrusionOk="0">
                    <a:moveTo>
                      <a:pt x="18694" y="15045"/>
                    </a:moveTo>
                    <a:cubicBezTo>
                      <a:pt x="18694" y="15034"/>
                      <a:pt x="18695" y="15024"/>
                      <a:pt x="18695" y="15013"/>
                    </a:cubicBezTo>
                    <a:cubicBezTo>
                      <a:pt x="18695" y="13508"/>
                      <a:pt x="18063" y="12136"/>
                      <a:pt x="17069" y="11477"/>
                    </a:cubicBezTo>
                  </a:path>
                  <a:path w="21600" h="21600" fill="none" extrusionOk="0">
                    <a:moveTo>
                      <a:pt x="20165" y="8999"/>
                    </a:moveTo>
                    <a:cubicBezTo>
                      <a:pt x="20479" y="8635"/>
                      <a:pt x="20726" y="8177"/>
                      <a:pt x="20889" y="7661"/>
                    </a:cubicBezTo>
                  </a:path>
                  <a:path w="21600" h="21600" fill="none" extrusionOk="0">
                    <a:moveTo>
                      <a:pt x="19186" y="3344"/>
                    </a:moveTo>
                    <a:cubicBezTo>
                      <a:pt x="19186" y="3328"/>
                      <a:pt x="19187" y="3313"/>
                      <a:pt x="19187" y="3297"/>
                    </a:cubicBezTo>
                    <a:cubicBezTo>
                      <a:pt x="19187" y="3101"/>
                      <a:pt x="19174" y="2905"/>
                      <a:pt x="19148" y="2712"/>
                    </a:cubicBezTo>
                  </a:path>
                  <a:path w="21600" h="21600" fill="none" extrusionOk="0">
                    <a:moveTo>
                      <a:pt x="14905" y="1165"/>
                    </a:moveTo>
                    <a:cubicBezTo>
                      <a:pt x="14754" y="1408"/>
                      <a:pt x="14629" y="1679"/>
                      <a:pt x="14535" y="1971"/>
                    </a:cubicBezTo>
                  </a:path>
                  <a:path w="21600" h="21600" fill="none" extrusionOk="0">
                    <a:moveTo>
                      <a:pt x="11221" y="1645"/>
                    </a:moveTo>
                    <a:cubicBezTo>
                      <a:pt x="11140" y="1866"/>
                      <a:pt x="11080" y="2099"/>
                      <a:pt x="11041" y="2340"/>
                    </a:cubicBezTo>
                  </a:path>
                  <a:path w="21600" h="21600" fill="none" extrusionOk="0">
                    <a:moveTo>
                      <a:pt x="7645" y="3276"/>
                    </a:moveTo>
                    <a:cubicBezTo>
                      <a:pt x="7449" y="3016"/>
                      <a:pt x="7231" y="2790"/>
                      <a:pt x="6995" y="2602"/>
                    </a:cubicBezTo>
                  </a:path>
                  <a:path w="21600" h="21600" fill="none" extrusionOk="0">
                    <a:moveTo>
                      <a:pt x="1942" y="7186"/>
                    </a:moveTo>
                    <a:cubicBezTo>
                      <a:pt x="1966" y="7426"/>
                      <a:pt x="2004" y="7663"/>
                      <a:pt x="2056" y="7895"/>
                    </a:cubicBezTo>
                  </a:path>
                </a:pathLst>
              </a:custGeom>
              <a:solidFill>
                <a:srgbClr val="00FFFF">
                  <a:alpha val="98822"/>
                </a:srgbClr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107763" dir="2700000" algn="ctr" rotWithShape="0">
                  <a:srgbClr val="808080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cs-CZ" dirty="0"/>
              </a:p>
            </p:txBody>
          </p:sp>
          <p:sp>
            <p:nvSpPr>
              <p:cNvPr id="40970" name="Text Box 23"/>
              <p:cNvSpPr txBox="1">
                <a:spLocks noChangeArrowheads="1"/>
              </p:cNvSpPr>
              <p:nvPr/>
            </p:nvSpPr>
            <p:spPr bwMode="auto">
              <a:xfrm>
                <a:off x="522" y="527"/>
                <a:ext cx="18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400" b="1">
                    <a:solidFill>
                      <a:srgbClr val="FFFF00"/>
                    </a:solidFill>
                  </a:rPr>
                  <a:t>při</a:t>
                </a:r>
                <a:r>
                  <a:rPr lang="cs-CZ" altLang="cs-CZ" sz="2400">
                    <a:solidFill>
                      <a:srgbClr val="FFFFFF"/>
                    </a:solidFill>
                  </a:rPr>
                  <a:t> průchodu oblaku</a:t>
                </a:r>
              </a:p>
            </p:txBody>
          </p:sp>
          <p:sp>
            <p:nvSpPr>
              <p:cNvPr id="40971" name="Text Box 24"/>
              <p:cNvSpPr txBox="1">
                <a:spLocks noChangeArrowheads="1"/>
              </p:cNvSpPr>
              <p:nvPr/>
            </p:nvSpPr>
            <p:spPr bwMode="auto">
              <a:xfrm>
                <a:off x="3107" y="527"/>
                <a:ext cx="18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400" b="1">
                    <a:solidFill>
                      <a:srgbClr val="FFFF00"/>
                    </a:solidFill>
                  </a:rPr>
                  <a:t>po</a:t>
                </a:r>
                <a:r>
                  <a:rPr lang="cs-CZ" altLang="cs-CZ" sz="2400">
                    <a:solidFill>
                      <a:srgbClr val="FFFFFF"/>
                    </a:solidFill>
                  </a:rPr>
                  <a:t> průchodu oblaku</a:t>
                </a:r>
              </a:p>
            </p:txBody>
          </p:sp>
          <p:pic>
            <p:nvPicPr>
              <p:cNvPr id="40972" name="Picture 25" descr="BD06200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157" y="2024"/>
                <a:ext cx="731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73" name="Line 26"/>
              <p:cNvSpPr>
                <a:spLocks noChangeShapeType="1"/>
              </p:cNvSpPr>
              <p:nvPr/>
            </p:nvSpPr>
            <p:spPr bwMode="auto">
              <a:xfrm>
                <a:off x="1021" y="1615"/>
                <a:ext cx="272" cy="454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74" name="Line 27"/>
              <p:cNvSpPr>
                <a:spLocks noChangeShapeType="1"/>
              </p:cNvSpPr>
              <p:nvPr/>
            </p:nvSpPr>
            <p:spPr bwMode="auto">
              <a:xfrm>
                <a:off x="1520" y="1706"/>
                <a:ext cx="0" cy="272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75" name="Line 28"/>
              <p:cNvSpPr>
                <a:spLocks noChangeShapeType="1"/>
              </p:cNvSpPr>
              <p:nvPr/>
            </p:nvSpPr>
            <p:spPr bwMode="auto">
              <a:xfrm flipH="1">
                <a:off x="1746" y="1615"/>
                <a:ext cx="272" cy="409"/>
              </a:xfrm>
              <a:prstGeom prst="line">
                <a:avLst/>
              </a:prstGeom>
              <a:noFill/>
              <a:ln w="25400">
                <a:solidFill>
                  <a:srgbClr val="00FFFF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76" name="Text Box 29"/>
              <p:cNvSpPr txBox="1">
                <a:spLocks noChangeArrowheads="1"/>
              </p:cNvSpPr>
              <p:nvPr/>
            </p:nvSpPr>
            <p:spPr bwMode="auto">
              <a:xfrm>
                <a:off x="158" y="1071"/>
                <a:ext cx="772" cy="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A2F8FC"/>
                    </a:solidFill>
                  </a:rPr>
                  <a:t>vnější ozáření z oblaku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A2F8FC"/>
                    </a:solidFill>
                  </a:rPr>
                  <a:t>! vzácné plyny *Xe, *Kr</a:t>
                </a:r>
              </a:p>
            </p:txBody>
          </p:sp>
          <p:sp>
            <p:nvSpPr>
              <p:cNvPr id="40977" name="Oval 30"/>
              <p:cNvSpPr>
                <a:spLocks noChangeArrowheads="1"/>
              </p:cNvSpPr>
              <p:nvPr/>
            </p:nvSpPr>
            <p:spPr bwMode="auto">
              <a:xfrm>
                <a:off x="1065" y="1842"/>
                <a:ext cx="1043" cy="590"/>
              </a:xfrm>
              <a:prstGeom prst="ellipse">
                <a:avLst/>
              </a:prstGeom>
              <a:solidFill>
                <a:srgbClr val="FFFF99">
                  <a:alpha val="58038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40978" name="Text Box 31"/>
              <p:cNvSpPr txBox="1">
                <a:spLocks noChangeArrowheads="1"/>
              </p:cNvSpPr>
              <p:nvPr/>
            </p:nvSpPr>
            <p:spPr bwMode="auto">
              <a:xfrm>
                <a:off x="2063" y="1797"/>
                <a:ext cx="1225" cy="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FFFF00"/>
                    </a:solidFill>
                  </a:rPr>
                  <a:t>vnitřní ozáření (inhalace)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FFFF00"/>
                    </a:solidFill>
                  </a:rPr>
                  <a:t>! jódy *I</a:t>
                </a:r>
              </a:p>
            </p:txBody>
          </p:sp>
          <p:pic>
            <p:nvPicPr>
              <p:cNvPr id="40979" name="Picture 32" descr="BD06200_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561" y="1933"/>
                <a:ext cx="731" cy="7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0980" name="Line 33"/>
              <p:cNvSpPr>
                <a:spLocks noChangeShapeType="1"/>
              </p:cNvSpPr>
              <p:nvPr/>
            </p:nvSpPr>
            <p:spPr bwMode="auto">
              <a:xfrm flipV="1">
                <a:off x="3289" y="2523"/>
                <a:ext cx="362" cy="226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1" name="Line 34"/>
              <p:cNvSpPr>
                <a:spLocks noChangeShapeType="1"/>
              </p:cNvSpPr>
              <p:nvPr/>
            </p:nvSpPr>
            <p:spPr bwMode="auto">
              <a:xfrm flipV="1">
                <a:off x="3924" y="2613"/>
                <a:ext cx="0" cy="136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2" name="Line 35"/>
              <p:cNvSpPr>
                <a:spLocks noChangeShapeType="1"/>
              </p:cNvSpPr>
              <p:nvPr/>
            </p:nvSpPr>
            <p:spPr bwMode="auto">
              <a:xfrm flipH="1" flipV="1">
                <a:off x="4332" y="2477"/>
                <a:ext cx="317" cy="318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3" name="Line 36"/>
              <p:cNvSpPr>
                <a:spLocks noChangeShapeType="1"/>
              </p:cNvSpPr>
              <p:nvPr/>
            </p:nvSpPr>
            <p:spPr bwMode="auto">
              <a:xfrm flipV="1">
                <a:off x="3651" y="2568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4" name="Line 37"/>
              <p:cNvSpPr>
                <a:spLocks noChangeShapeType="1"/>
              </p:cNvSpPr>
              <p:nvPr/>
            </p:nvSpPr>
            <p:spPr bwMode="auto">
              <a:xfrm flipH="1" flipV="1">
                <a:off x="4150" y="2568"/>
                <a:ext cx="91" cy="181"/>
              </a:xfrm>
              <a:prstGeom prst="line">
                <a:avLst/>
              </a:prstGeom>
              <a:noFill/>
              <a:ln w="25400">
                <a:solidFill>
                  <a:srgbClr val="FFC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5" name="Text Box 38"/>
              <p:cNvSpPr txBox="1">
                <a:spLocks noChangeArrowheads="1"/>
              </p:cNvSpPr>
              <p:nvPr/>
            </p:nvSpPr>
            <p:spPr bwMode="auto">
              <a:xfrm>
                <a:off x="4422" y="1207"/>
                <a:ext cx="1043" cy="13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FFCC66"/>
                    </a:solidFill>
                  </a:rPr>
                  <a:t>vnější ozáření z depozitu</a:t>
                </a:r>
              </a:p>
              <a:p>
                <a:pPr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FFCC66"/>
                    </a:solidFill>
                  </a:rPr>
                  <a:t>! cesia *Cs, jódy *I, tellury *Te</a:t>
                </a:r>
              </a:p>
            </p:txBody>
          </p:sp>
          <p:sp>
            <p:nvSpPr>
              <p:cNvPr id="40986" name="Line 39"/>
              <p:cNvSpPr>
                <a:spLocks noChangeShapeType="1"/>
              </p:cNvSpPr>
              <p:nvPr/>
            </p:nvSpPr>
            <p:spPr bwMode="auto">
              <a:xfrm>
                <a:off x="930" y="1615"/>
                <a:ext cx="0" cy="11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7" name="Line 40"/>
              <p:cNvSpPr>
                <a:spLocks noChangeShapeType="1"/>
              </p:cNvSpPr>
              <p:nvPr/>
            </p:nvSpPr>
            <p:spPr bwMode="auto">
              <a:xfrm>
                <a:off x="1066" y="1615"/>
                <a:ext cx="0" cy="1180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88" name="Text Box 41"/>
              <p:cNvSpPr txBox="1">
                <a:spLocks noChangeArrowheads="1"/>
              </p:cNvSpPr>
              <p:nvPr/>
            </p:nvSpPr>
            <p:spPr bwMode="auto">
              <a:xfrm>
                <a:off x="431" y="2840"/>
                <a:ext cx="2245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cs-CZ" altLang="cs-CZ" sz="2000">
                    <a:solidFill>
                      <a:srgbClr val="B2B2B2"/>
                    </a:solidFill>
                  </a:rPr>
                  <a:t> </a:t>
                </a:r>
                <a:r>
                  <a:rPr lang="cs-CZ" altLang="cs-CZ" b="1">
                    <a:solidFill>
                      <a:srgbClr val="FF9900"/>
                    </a:solidFill>
                  </a:rPr>
                  <a:t>postupné vytváření depozitu</a:t>
                </a:r>
              </a:p>
            </p:txBody>
          </p:sp>
          <p:sp>
            <p:nvSpPr>
              <p:cNvPr id="40989" name="Line 42"/>
              <p:cNvSpPr>
                <a:spLocks noChangeShapeType="1"/>
              </p:cNvSpPr>
              <p:nvPr/>
            </p:nvSpPr>
            <p:spPr bwMode="auto">
              <a:xfrm>
                <a:off x="1202" y="1661"/>
                <a:ext cx="0" cy="1134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90" name="Line 43"/>
              <p:cNvSpPr>
                <a:spLocks noChangeShapeType="1"/>
              </p:cNvSpPr>
              <p:nvPr/>
            </p:nvSpPr>
            <p:spPr bwMode="auto">
              <a:xfrm flipH="1">
                <a:off x="1972" y="1570"/>
                <a:ext cx="1" cy="1225"/>
              </a:xfrm>
              <a:prstGeom prst="line">
                <a:avLst/>
              </a:prstGeom>
              <a:noFill/>
              <a:ln w="9525">
                <a:solidFill>
                  <a:srgbClr val="FF9900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40991" name="Line 44"/>
              <p:cNvSpPr>
                <a:spLocks noChangeShapeType="1"/>
              </p:cNvSpPr>
              <p:nvPr/>
            </p:nvSpPr>
            <p:spPr bwMode="auto">
              <a:xfrm>
                <a:off x="567" y="2795"/>
                <a:ext cx="1768" cy="0"/>
              </a:xfrm>
              <a:prstGeom prst="line">
                <a:avLst/>
              </a:prstGeom>
              <a:noFill/>
              <a:ln w="38100">
                <a:solidFill>
                  <a:srgbClr val="FF9900"/>
                </a:solidFill>
                <a:prstDash val="dash"/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  <p:sp>
            <p:nvSpPr>
              <p:cNvPr id="40992" name="Line 45"/>
              <p:cNvSpPr>
                <a:spLocks noChangeShapeType="1"/>
              </p:cNvSpPr>
              <p:nvPr/>
            </p:nvSpPr>
            <p:spPr bwMode="auto">
              <a:xfrm>
                <a:off x="3242" y="2795"/>
                <a:ext cx="1497" cy="0"/>
              </a:xfrm>
              <a:prstGeom prst="line">
                <a:avLst/>
              </a:prstGeom>
              <a:noFill/>
              <a:ln w="38100">
                <a:solidFill>
                  <a:srgbClr val="FFC000"/>
                </a:solidFill>
                <a:round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cs-CZ"/>
              </a:p>
            </p:txBody>
          </p:sp>
        </p:grpSp>
        <p:pic>
          <p:nvPicPr>
            <p:cNvPr id="40966" name="Picture 47" descr="BL00122_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84213" y="5157788"/>
              <a:ext cx="1050925" cy="9159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67" name="Text Box 48"/>
            <p:cNvSpPr txBox="1">
              <a:spLocks noChangeArrowheads="1"/>
            </p:cNvSpPr>
            <p:nvPr/>
          </p:nvSpPr>
          <p:spPr bwMode="auto">
            <a:xfrm>
              <a:off x="1979473" y="5013325"/>
              <a:ext cx="5832006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cs-CZ" altLang="cs-CZ">
                <a:solidFill>
                  <a:srgbClr val="FFFFFF"/>
                </a:solidFill>
              </a:endParaRPr>
            </a:p>
          </p:txBody>
        </p:sp>
      </p:grpSp>
      <p:sp>
        <p:nvSpPr>
          <p:cNvPr id="33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204F1A-2E90-477A-9011-D7F84E31AC4B}" type="slidenum">
              <a:rPr lang="cs-CZ" smtClean="0"/>
              <a:pPr>
                <a:defRPr/>
              </a:pPr>
              <a:t>30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5" name="Skupina 5"/>
          <p:cNvGrpSpPr>
            <a:grpSpLocks/>
          </p:cNvGrpSpPr>
          <p:nvPr/>
        </p:nvGrpSpPr>
        <p:grpSpPr bwMode="auto">
          <a:xfrm>
            <a:off x="346075" y="152400"/>
            <a:ext cx="8601075" cy="6545263"/>
            <a:chOff x="346198" y="152748"/>
            <a:chExt cx="8601059" cy="6545708"/>
          </a:xfrm>
        </p:grpSpPr>
        <p:sp>
          <p:nvSpPr>
            <p:cNvPr id="42001" name="Text Box 2"/>
            <p:cNvSpPr txBox="1">
              <a:spLocks noChangeArrowheads="1"/>
            </p:cNvSpPr>
            <p:nvPr/>
          </p:nvSpPr>
          <p:spPr bwMode="auto">
            <a:xfrm>
              <a:off x="346198" y="152748"/>
              <a:ext cx="86010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Neodkladná ochranná opatření v okolí JE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42002" name="Text Box 3"/>
            <p:cNvSpPr txBox="1">
              <a:spLocks noChangeArrowheads="1"/>
            </p:cNvSpPr>
            <p:nvPr/>
          </p:nvSpPr>
          <p:spPr bwMode="auto">
            <a:xfrm>
              <a:off x="2630603" y="6423819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grpSp>
        <p:nvGrpSpPr>
          <p:cNvPr id="41986" name="Skupina 7"/>
          <p:cNvGrpSpPr>
            <a:grpSpLocks/>
          </p:cNvGrpSpPr>
          <p:nvPr/>
        </p:nvGrpSpPr>
        <p:grpSpPr bwMode="auto">
          <a:xfrm>
            <a:off x="650875" y="2435225"/>
            <a:ext cx="7705725" cy="4125913"/>
            <a:chOff x="650197" y="2434532"/>
            <a:chExt cx="7705725" cy="4126605"/>
          </a:xfrm>
        </p:grpSpPr>
        <p:grpSp>
          <p:nvGrpSpPr>
            <p:cNvPr id="41990" name="Skupina 6"/>
            <p:cNvGrpSpPr>
              <a:grpSpLocks/>
            </p:cNvGrpSpPr>
            <p:nvPr/>
          </p:nvGrpSpPr>
          <p:grpSpPr bwMode="auto">
            <a:xfrm>
              <a:off x="650197" y="2803864"/>
              <a:ext cx="7705725" cy="3757273"/>
              <a:chOff x="650197" y="2803864"/>
              <a:chExt cx="7705725" cy="3757273"/>
            </a:xfrm>
          </p:grpSpPr>
          <p:pic>
            <p:nvPicPr>
              <p:cNvPr id="41992" name="Picture 32" descr="ZHP_sektory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50197" y="2803864"/>
                <a:ext cx="3384550" cy="33464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3" name="Picture 33" descr="ZHP_mapa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971372" y="2803864"/>
                <a:ext cx="3384550" cy="3384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1994" name="Text Box 34"/>
              <p:cNvSpPr txBox="1">
                <a:spLocks noChangeArrowheads="1"/>
              </p:cNvSpPr>
              <p:nvPr/>
            </p:nvSpPr>
            <p:spPr bwMode="auto">
              <a:xfrm>
                <a:off x="1455563" y="6164262"/>
                <a:ext cx="6192838" cy="3968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2000" b="1">
                    <a:solidFill>
                      <a:srgbClr val="FFFF00"/>
                    </a:solidFill>
                  </a:rPr>
                  <a:t>Dukovany	</a:t>
                </a:r>
                <a:r>
                  <a:rPr lang="cs-CZ" altLang="cs-CZ" sz="2000" b="1">
                    <a:solidFill>
                      <a:srgbClr val="FFFFFF"/>
                    </a:solidFill>
                  </a:rPr>
                  <a:t>			</a:t>
                </a:r>
                <a:r>
                  <a:rPr lang="cs-CZ" altLang="cs-CZ" sz="2000" b="1">
                    <a:solidFill>
                      <a:srgbClr val="FFFF00"/>
                    </a:solidFill>
                  </a:rPr>
                  <a:t>Temelín</a:t>
                </a:r>
              </a:p>
            </p:txBody>
          </p:sp>
          <p:sp>
            <p:nvSpPr>
              <p:cNvPr id="41995" name="Oval 35"/>
              <p:cNvSpPr>
                <a:spLocks noChangeArrowheads="1"/>
              </p:cNvSpPr>
              <p:nvPr/>
            </p:nvSpPr>
            <p:spPr bwMode="auto">
              <a:xfrm>
                <a:off x="723222" y="2946739"/>
                <a:ext cx="3095625" cy="2952750"/>
              </a:xfrm>
              <a:prstGeom prst="ellipse">
                <a:avLst/>
              </a:prstGeom>
              <a:solidFill>
                <a:srgbClr val="FFCC99">
                  <a:alpha val="36862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1996" name="Oval 36"/>
              <p:cNvSpPr>
                <a:spLocks noChangeArrowheads="1"/>
              </p:cNvSpPr>
              <p:nvPr/>
            </p:nvSpPr>
            <p:spPr bwMode="auto">
              <a:xfrm>
                <a:off x="5115835" y="2946739"/>
                <a:ext cx="3095625" cy="2952750"/>
              </a:xfrm>
              <a:prstGeom prst="ellipse">
                <a:avLst/>
              </a:prstGeom>
              <a:solidFill>
                <a:srgbClr val="FFCC99">
                  <a:alpha val="58038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1997" name="Text Box 37"/>
              <p:cNvSpPr txBox="1">
                <a:spLocks noChangeArrowheads="1"/>
              </p:cNvSpPr>
              <p:nvPr/>
            </p:nvSpPr>
            <p:spPr bwMode="auto">
              <a:xfrm>
                <a:off x="1081997" y="3811927"/>
                <a:ext cx="792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solidFill>
                      <a:srgbClr val="FF3300"/>
                    </a:solidFill>
                  </a:rPr>
                  <a:t>10 km</a:t>
                </a:r>
              </a:p>
            </p:txBody>
          </p:sp>
          <p:sp>
            <p:nvSpPr>
              <p:cNvPr id="41998" name="Text Box 38"/>
              <p:cNvSpPr txBox="1">
                <a:spLocks noChangeArrowheads="1"/>
              </p:cNvSpPr>
              <p:nvPr/>
            </p:nvSpPr>
            <p:spPr bwMode="auto">
              <a:xfrm>
                <a:off x="794660" y="2946739"/>
                <a:ext cx="792163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cs-CZ" altLang="cs-CZ" sz="1400" b="1">
                    <a:solidFill>
                      <a:srgbClr val="FF3300"/>
                    </a:solidFill>
                  </a:rPr>
                  <a:t>20 km</a:t>
                </a:r>
              </a:p>
            </p:txBody>
          </p:sp>
          <p:sp>
            <p:nvSpPr>
              <p:cNvPr id="41999" name="Oval 40"/>
              <p:cNvSpPr>
                <a:spLocks noChangeArrowheads="1"/>
              </p:cNvSpPr>
              <p:nvPr/>
            </p:nvSpPr>
            <p:spPr bwMode="auto">
              <a:xfrm>
                <a:off x="1442360" y="3667464"/>
                <a:ext cx="1655763" cy="1438275"/>
              </a:xfrm>
              <a:prstGeom prst="ellipse">
                <a:avLst/>
              </a:prstGeom>
              <a:solidFill>
                <a:srgbClr val="FF0000">
                  <a:alpha val="36862"/>
                </a:srgbClr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  <p:sp>
            <p:nvSpPr>
              <p:cNvPr id="42000" name="Oval 41"/>
              <p:cNvSpPr>
                <a:spLocks noChangeArrowheads="1"/>
              </p:cNvSpPr>
              <p:nvPr/>
            </p:nvSpPr>
            <p:spPr bwMode="auto">
              <a:xfrm>
                <a:off x="6050872" y="3811927"/>
                <a:ext cx="1223963" cy="1222375"/>
              </a:xfrm>
              <a:prstGeom prst="ellipse">
                <a:avLst/>
              </a:prstGeom>
              <a:solidFill>
                <a:srgbClr val="FF0000">
                  <a:alpha val="36862"/>
                </a:srgbClr>
              </a:solidFill>
              <a:ln w="9525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cs-CZ" altLang="cs-CZ"/>
              </a:p>
            </p:txBody>
          </p:sp>
        </p:grpSp>
        <p:sp>
          <p:nvSpPr>
            <p:cNvPr id="41991" name="Obdélník 1"/>
            <p:cNvSpPr>
              <a:spLocks noChangeArrowheads="1"/>
            </p:cNvSpPr>
            <p:nvPr/>
          </p:nvSpPr>
          <p:spPr bwMode="auto">
            <a:xfrm>
              <a:off x="2739346" y="2434532"/>
              <a:ext cx="336213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FF00"/>
                  </a:solidFill>
                </a:rPr>
                <a:t>Zóny havarijního plánování</a:t>
              </a:r>
              <a:endParaRPr lang="cs-CZ" altLang="cs-CZ">
                <a:solidFill>
                  <a:srgbClr val="FFFFFF"/>
                </a:solidFill>
              </a:endParaRPr>
            </a:p>
          </p:txBody>
        </p:sp>
      </p:grpSp>
      <p:sp>
        <p:nvSpPr>
          <p:cNvPr id="41987" name="TextovéPole 4"/>
          <p:cNvSpPr txBox="1">
            <a:spLocks noChangeArrowheads="1"/>
          </p:cNvSpPr>
          <p:nvPr/>
        </p:nvSpPr>
        <p:spPr bwMode="auto">
          <a:xfrm>
            <a:off x="582613" y="981075"/>
            <a:ext cx="79200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cs-CZ" sz="2400" b="1">
                <a:solidFill>
                  <a:srgbClr val="FFFF00"/>
                </a:solidFill>
              </a:rPr>
              <a:t>Ukrytí a jódová profylaxe </a:t>
            </a:r>
            <a:r>
              <a:rPr lang="cs-CZ" sz="2400"/>
              <a:t>– </a:t>
            </a:r>
            <a:r>
              <a:rPr lang="cs-CZ" sz="2400">
                <a:solidFill>
                  <a:srgbClr val="F8F8F8"/>
                </a:solidFill>
              </a:rPr>
              <a:t>připraveny v celé zóně havarijního plánování (ZHP), ukrytí max. 2 dny.</a:t>
            </a:r>
          </a:p>
          <a:p>
            <a:r>
              <a:rPr lang="cs-CZ" sz="2400" b="1">
                <a:solidFill>
                  <a:srgbClr val="FFFF00"/>
                </a:solidFill>
              </a:rPr>
              <a:t>Evakuace</a:t>
            </a:r>
            <a:r>
              <a:rPr lang="cs-CZ" sz="2400"/>
              <a:t> </a:t>
            </a:r>
            <a:r>
              <a:rPr lang="cs-CZ" sz="2400">
                <a:solidFill>
                  <a:srgbClr val="F8F8F8"/>
                </a:solidFill>
              </a:rPr>
              <a:t>– připravena ve vnitřní části ZHP, max. na 1 týden.</a:t>
            </a:r>
          </a:p>
        </p:txBody>
      </p:sp>
      <p:sp>
        <p:nvSpPr>
          <p:cNvPr id="41988" name="Oval 41"/>
          <p:cNvSpPr>
            <a:spLocks noChangeArrowheads="1"/>
          </p:cNvSpPr>
          <p:nvPr/>
        </p:nvSpPr>
        <p:spPr bwMode="auto">
          <a:xfrm>
            <a:off x="6948488" y="3827463"/>
            <a:ext cx="327025" cy="288925"/>
          </a:xfrm>
          <a:prstGeom prst="ellipse">
            <a:avLst/>
          </a:prstGeom>
          <a:solidFill>
            <a:srgbClr val="FF0000">
              <a:alpha val="36862"/>
            </a:srgbClr>
          </a:solidFill>
          <a:ln w="9525" algn="ctr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cs-CZ" altLang="cs-CZ"/>
          </a:p>
        </p:txBody>
      </p:sp>
      <p:sp>
        <p:nvSpPr>
          <p:cNvPr id="1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E863CD-384E-4BD8-BE42-165D544E67F7}" type="slidenum">
              <a:rPr lang="cs-CZ" smtClean="0"/>
              <a:pPr>
                <a:defRPr/>
              </a:pPr>
              <a:t>31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3"/>
          <p:cNvSpPr txBox="1">
            <a:spLocks noChangeArrowheads="1"/>
          </p:cNvSpPr>
          <p:nvPr/>
        </p:nvSpPr>
        <p:spPr bwMode="auto">
          <a:xfrm>
            <a:off x="2630488" y="6423025"/>
            <a:ext cx="403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11263" y="1628775"/>
            <a:ext cx="6400800" cy="3887788"/>
          </a:xfrm>
        </p:spPr>
        <p:txBody>
          <a:bodyPr/>
          <a:lstStyle/>
          <a:p>
            <a:r>
              <a:rPr lang="cs-CZ" altLang="cs-CZ" b="1" smtClean="0">
                <a:solidFill>
                  <a:srgbClr val="FFFFFF"/>
                </a:solidFill>
                <a:effectLst/>
              </a:rPr>
              <a:t>Ukrytí v domech</a:t>
            </a:r>
            <a:r>
              <a:rPr lang="cs-CZ" altLang="cs-CZ" smtClean="0">
                <a:solidFill>
                  <a:srgbClr val="FFFFFF"/>
                </a:solidFill>
                <a:effectLst/>
              </a:rPr>
              <a:t> </a:t>
            </a:r>
            <a:r>
              <a:rPr lang="cs-CZ" altLang="cs-CZ" b="1" smtClean="0">
                <a:solidFill>
                  <a:srgbClr val="FFFFFF"/>
                </a:solidFill>
                <a:effectLst/>
              </a:rPr>
              <a:t>sníží</a:t>
            </a:r>
            <a:r>
              <a:rPr lang="cs-CZ" altLang="cs-CZ" smtClean="0">
                <a:solidFill>
                  <a:srgbClr val="FFFFFF"/>
                </a:solidFill>
                <a:effectLst/>
              </a:rPr>
              <a:t> </a:t>
            </a:r>
            <a:r>
              <a:rPr lang="cs-CZ" altLang="cs-CZ" b="1" smtClean="0">
                <a:solidFill>
                  <a:srgbClr val="FFFFFF"/>
                </a:solidFill>
                <a:effectLst/>
              </a:rPr>
              <a:t>ozáření</a:t>
            </a:r>
            <a:r>
              <a:rPr lang="cs-CZ" altLang="cs-CZ" smtClean="0">
                <a:solidFill>
                  <a:srgbClr val="FFFFFF"/>
                </a:solidFill>
                <a:effectLst/>
              </a:rPr>
              <a:t>: </a:t>
            </a:r>
          </a:p>
          <a:p>
            <a:r>
              <a:rPr lang="cs-CZ" altLang="cs-CZ" smtClean="0">
                <a:solidFill>
                  <a:srgbClr val="A2F8FC"/>
                </a:solidFill>
                <a:effectLst/>
              </a:rPr>
              <a:t>z oblaku cca 3 až 5x,</a:t>
            </a:r>
            <a:endParaRPr lang="cs-CZ" altLang="cs-CZ" smtClean="0">
              <a:solidFill>
                <a:schemeClr val="bg1"/>
              </a:solidFill>
              <a:effectLst/>
            </a:endParaRPr>
          </a:p>
          <a:p>
            <a:r>
              <a:rPr lang="cs-CZ" altLang="cs-CZ" smtClean="0">
                <a:solidFill>
                  <a:srgbClr val="FFFF00"/>
                </a:solidFill>
                <a:effectLst/>
              </a:rPr>
              <a:t>z inhalace 1 až 3x, </a:t>
            </a:r>
          </a:p>
          <a:p>
            <a:r>
              <a:rPr lang="cs-CZ" altLang="cs-CZ" smtClean="0">
                <a:solidFill>
                  <a:srgbClr val="FFCC66"/>
                </a:solidFill>
                <a:effectLst/>
              </a:rPr>
              <a:t>z okolního terénu až 10x.</a:t>
            </a:r>
          </a:p>
          <a:p>
            <a:r>
              <a:rPr lang="cs-CZ" altLang="cs-CZ" sz="2800" smtClean="0">
                <a:solidFill>
                  <a:srgbClr val="F8F8F8"/>
                </a:solidFill>
                <a:effectLst/>
              </a:rPr>
              <a:t>Včasná</a:t>
            </a:r>
            <a:r>
              <a:rPr lang="cs-CZ" altLang="cs-CZ" sz="2800" b="1" smtClean="0">
                <a:solidFill>
                  <a:srgbClr val="F8F8F8"/>
                </a:solidFill>
                <a:effectLst/>
              </a:rPr>
              <a:t> jódová profylaxe</a:t>
            </a:r>
            <a:r>
              <a:rPr lang="cs-CZ" altLang="cs-CZ" sz="2800" smtClean="0">
                <a:solidFill>
                  <a:srgbClr val="F8F8F8"/>
                </a:solidFill>
                <a:effectLst/>
              </a:rPr>
              <a:t> zabrání ozáření štítné žlázy v důsledku inhalace radioaktivních jódů !</a:t>
            </a:r>
          </a:p>
          <a:p>
            <a:endParaRPr lang="en-US" smtClean="0">
              <a:effectLst/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3702D-2150-4379-844A-00F68D12A189}" type="slidenum">
              <a:rPr lang="cs-CZ" smtClean="0"/>
              <a:pPr>
                <a:defRPr/>
              </a:pPr>
              <a:t>32</a:t>
            </a:fld>
            <a:endParaRPr lang="cs-CZ" dirty="0"/>
          </a:p>
        </p:txBody>
      </p:sp>
      <p:sp>
        <p:nvSpPr>
          <p:cNvPr id="43012" name="Obdélník 2"/>
          <p:cNvSpPr>
            <a:spLocks noChangeArrowheads="1"/>
          </p:cNvSpPr>
          <p:nvPr/>
        </p:nvSpPr>
        <p:spPr bwMode="auto">
          <a:xfrm>
            <a:off x="1331913" y="476250"/>
            <a:ext cx="630555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altLang="cs-CZ" sz="3200" b="1">
                <a:solidFill>
                  <a:srgbClr val="FFFF00"/>
                </a:solidFill>
              </a:rPr>
              <a:t>Neodkladná ochranná opatření </a:t>
            </a:r>
            <a:endParaRPr lang="cs-CZ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3" name="Skupina 5"/>
          <p:cNvGrpSpPr>
            <a:grpSpLocks/>
          </p:cNvGrpSpPr>
          <p:nvPr/>
        </p:nvGrpSpPr>
        <p:grpSpPr bwMode="auto">
          <a:xfrm>
            <a:off x="346075" y="152400"/>
            <a:ext cx="8601075" cy="6545263"/>
            <a:chOff x="346198" y="152748"/>
            <a:chExt cx="8601059" cy="6545708"/>
          </a:xfrm>
        </p:grpSpPr>
        <p:sp>
          <p:nvSpPr>
            <p:cNvPr id="44036" name="Text Box 2"/>
            <p:cNvSpPr txBox="1">
              <a:spLocks noChangeArrowheads="1"/>
            </p:cNvSpPr>
            <p:nvPr/>
          </p:nvSpPr>
          <p:spPr bwMode="auto">
            <a:xfrm>
              <a:off x="346198" y="152748"/>
              <a:ext cx="8601059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Následná ochranná opatření v okolí JE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44037" name="Text Box 3"/>
            <p:cNvSpPr txBox="1">
              <a:spLocks noChangeArrowheads="1"/>
            </p:cNvSpPr>
            <p:nvPr/>
          </p:nvSpPr>
          <p:spPr bwMode="auto">
            <a:xfrm>
              <a:off x="2630603" y="6423819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44034" name="TextovéPole 4"/>
          <p:cNvSpPr txBox="1">
            <a:spLocks noChangeArrowheads="1"/>
          </p:cNvSpPr>
          <p:nvPr/>
        </p:nvSpPr>
        <p:spPr bwMode="auto">
          <a:xfrm>
            <a:off x="687388" y="1844675"/>
            <a:ext cx="79200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FF00"/>
                </a:solidFill>
              </a:rPr>
              <a:t>Regulace požívání kontaminovaných potravin, vody a používání kontaminovaných krmiv</a:t>
            </a:r>
          </a:p>
          <a:p>
            <a:pPr algn="ctr"/>
            <a:r>
              <a:rPr lang="cs-CZ" sz="2400" b="1">
                <a:solidFill>
                  <a:srgbClr val="FFFF00"/>
                </a:solidFill>
              </a:rPr>
              <a:t> </a:t>
            </a:r>
            <a:r>
              <a:rPr lang="cs-CZ" sz="2400">
                <a:solidFill>
                  <a:srgbClr val="F8F8F8"/>
                </a:solidFill>
              </a:rPr>
              <a:t>– vyhlašuje se na základě výsledků monitorování radiační situace v ZHP i mimo ni.</a:t>
            </a:r>
          </a:p>
          <a:p>
            <a:endParaRPr lang="cs-CZ" sz="2400"/>
          </a:p>
          <a:p>
            <a:pPr algn="ctr"/>
            <a:r>
              <a:rPr lang="cs-CZ" sz="2400" b="1">
                <a:solidFill>
                  <a:srgbClr val="FFFF00"/>
                </a:solidFill>
              </a:rPr>
              <a:t>Přesídlení obyvatel</a:t>
            </a:r>
          </a:p>
          <a:p>
            <a:pPr algn="ctr"/>
            <a:r>
              <a:rPr lang="cs-CZ" sz="2400">
                <a:solidFill>
                  <a:srgbClr val="F8F8F8"/>
                </a:solidFill>
              </a:rPr>
              <a:t>– dočasné nebo trvalé podle skutečné radiační situace v ZHP.</a:t>
            </a:r>
          </a:p>
        </p:txBody>
      </p:sp>
      <p:sp>
        <p:nvSpPr>
          <p:cNvPr id="6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DE7C6C-DB4C-4D6E-9C84-1084E035DDD0}" type="slidenum">
              <a:rPr lang="cs-CZ" smtClean="0"/>
              <a:pPr>
                <a:defRPr/>
              </a:pPr>
              <a:t>33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7" name="Skupina 1"/>
          <p:cNvGrpSpPr>
            <a:grpSpLocks/>
          </p:cNvGrpSpPr>
          <p:nvPr/>
        </p:nvGrpSpPr>
        <p:grpSpPr bwMode="auto">
          <a:xfrm>
            <a:off x="592138" y="1916113"/>
            <a:ext cx="8102600" cy="615950"/>
            <a:chOff x="755650" y="3573463"/>
            <a:chExt cx="8101013" cy="616010"/>
          </a:xfrm>
        </p:grpSpPr>
        <p:sp>
          <p:nvSpPr>
            <p:cNvPr id="45068" name="Rectangle 29"/>
            <p:cNvSpPr>
              <a:spLocks noChangeArrowheads="1"/>
            </p:cNvSpPr>
            <p:nvPr/>
          </p:nvSpPr>
          <p:spPr bwMode="auto">
            <a:xfrm>
              <a:off x="1042988" y="3573463"/>
              <a:ext cx="1727200" cy="144462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5069" name="Rectangle 30"/>
            <p:cNvSpPr>
              <a:spLocks noChangeArrowheads="1"/>
            </p:cNvSpPr>
            <p:nvPr/>
          </p:nvSpPr>
          <p:spPr bwMode="auto">
            <a:xfrm>
              <a:off x="2771775" y="3573463"/>
              <a:ext cx="1873250" cy="1428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5070" name="Rectangle 31"/>
            <p:cNvSpPr>
              <a:spLocks noChangeArrowheads="1"/>
            </p:cNvSpPr>
            <p:nvPr/>
          </p:nvSpPr>
          <p:spPr bwMode="auto">
            <a:xfrm>
              <a:off x="4643438" y="3573463"/>
              <a:ext cx="1944688" cy="142875"/>
            </a:xfrm>
            <a:prstGeom prst="rect">
              <a:avLst/>
            </a:prstGeom>
            <a:solidFill>
              <a:srgbClr val="FFCC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5071" name="Rectangle 33"/>
            <p:cNvSpPr>
              <a:spLocks noChangeArrowheads="1"/>
            </p:cNvSpPr>
            <p:nvPr/>
          </p:nvSpPr>
          <p:spPr bwMode="auto">
            <a:xfrm>
              <a:off x="6588125" y="3573463"/>
              <a:ext cx="1727200" cy="144462"/>
            </a:xfrm>
            <a:prstGeom prst="rect">
              <a:avLst/>
            </a:prstGeom>
            <a:solidFill>
              <a:srgbClr val="FF0000"/>
            </a:solidFill>
            <a:ln w="9525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45072" name="Text Box 34"/>
            <p:cNvSpPr txBox="1">
              <a:spLocks noChangeArrowheads="1"/>
            </p:cNvSpPr>
            <p:nvPr/>
          </p:nvSpPr>
          <p:spPr bwMode="auto">
            <a:xfrm>
              <a:off x="755650" y="3789363"/>
              <a:ext cx="810101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000" b="1">
                  <a:solidFill>
                    <a:srgbClr val="FFFF00"/>
                  </a:solidFill>
                </a:rPr>
                <a:t>0,001</a:t>
              </a:r>
              <a:r>
                <a:rPr lang="cs-CZ" altLang="cs-CZ" sz="2000">
                  <a:solidFill>
                    <a:srgbClr val="FFFF00"/>
                  </a:solidFill>
                </a:rPr>
                <a:t>		</a:t>
              </a:r>
              <a:r>
                <a:rPr lang="cs-CZ" altLang="cs-CZ" sz="2000" b="1">
                  <a:solidFill>
                    <a:srgbClr val="FFFF00"/>
                  </a:solidFill>
                </a:rPr>
                <a:t>0,01		0,1		   1		 10</a:t>
              </a:r>
            </a:p>
          </p:txBody>
        </p:sp>
      </p:grpSp>
      <p:grpSp>
        <p:nvGrpSpPr>
          <p:cNvPr id="45058" name="Skupina 4"/>
          <p:cNvGrpSpPr>
            <a:grpSpLocks/>
          </p:cNvGrpSpPr>
          <p:nvPr/>
        </p:nvGrpSpPr>
        <p:grpSpPr bwMode="auto">
          <a:xfrm>
            <a:off x="498475" y="0"/>
            <a:ext cx="8351838" cy="6538913"/>
            <a:chOff x="886" y="188913"/>
            <a:chExt cx="8351838" cy="6538912"/>
          </a:xfrm>
        </p:grpSpPr>
        <p:sp>
          <p:nvSpPr>
            <p:cNvPr id="45062" name="Text Box 3"/>
            <p:cNvSpPr txBox="1">
              <a:spLocks noChangeArrowheads="1"/>
            </p:cNvSpPr>
            <p:nvPr/>
          </p:nvSpPr>
          <p:spPr bwMode="auto">
            <a:xfrm>
              <a:off x="323850" y="188913"/>
              <a:ext cx="7416800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45063" name="Text Box 4"/>
            <p:cNvSpPr txBox="1">
              <a:spLocks noChangeArrowheads="1"/>
            </p:cNvSpPr>
            <p:nvPr/>
          </p:nvSpPr>
          <p:spPr bwMode="auto">
            <a:xfrm>
              <a:off x="2771775" y="6453188"/>
              <a:ext cx="4032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  <p:sp>
          <p:nvSpPr>
            <p:cNvPr id="45064" name="Text Box 5"/>
            <p:cNvSpPr txBox="1">
              <a:spLocks noChangeArrowheads="1"/>
            </p:cNvSpPr>
            <p:nvPr/>
          </p:nvSpPr>
          <p:spPr bwMode="auto">
            <a:xfrm>
              <a:off x="886" y="260350"/>
              <a:ext cx="8351838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2400" b="1">
                  <a:solidFill>
                    <a:srgbClr val="FFFF00"/>
                  </a:solidFill>
                </a:rPr>
                <a:t>Odhad radiační situace podle setrvávajícího dávkového příkonu  1 m nad terénem po vytvoření depozitu</a:t>
              </a:r>
              <a:endParaRPr lang="cs-CZ" altLang="cs-CZ" sz="2400" b="1">
                <a:solidFill>
                  <a:srgbClr val="FFFFFF"/>
                </a:solidFill>
              </a:endParaRPr>
            </a:p>
          </p:txBody>
        </p:sp>
        <p:sp>
          <p:nvSpPr>
            <p:cNvPr id="164900" name="AutoShape 36"/>
            <p:cNvSpPr>
              <a:spLocks/>
            </p:cNvSpPr>
            <p:nvPr/>
          </p:nvSpPr>
          <p:spPr bwMode="auto">
            <a:xfrm>
              <a:off x="7019224" y="3346451"/>
              <a:ext cx="1333500" cy="792162"/>
            </a:xfrm>
            <a:prstGeom prst="borderCallout1">
              <a:avLst>
                <a:gd name="adj1" fmla="val 14431"/>
                <a:gd name="adj2" fmla="val 13931"/>
                <a:gd name="adj3" fmla="val -99801"/>
                <a:gd name="adj4" fmla="val 13931"/>
              </a:avLst>
            </a:prstGeom>
            <a:noFill/>
            <a:ln w="19050" algn="ctr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evakuace obyvatel</a:t>
              </a:r>
            </a:p>
          </p:txBody>
        </p:sp>
        <p:sp>
          <p:nvSpPr>
            <p:cNvPr id="164902" name="AutoShape 38"/>
            <p:cNvSpPr>
              <a:spLocks/>
            </p:cNvSpPr>
            <p:nvPr/>
          </p:nvSpPr>
          <p:spPr bwMode="auto">
            <a:xfrm>
              <a:off x="580324" y="3275013"/>
              <a:ext cx="1341437" cy="1090613"/>
            </a:xfrm>
            <a:prstGeom prst="borderCallout1">
              <a:avLst>
                <a:gd name="adj1" fmla="val 12204"/>
                <a:gd name="adj2" fmla="val 105681"/>
                <a:gd name="adj3" fmla="val -80000"/>
                <a:gd name="adj4" fmla="val 107102"/>
              </a:avLst>
            </a:prstGeom>
            <a:noFill/>
            <a:ln w="19050" algn="ctr">
              <a:solidFill>
                <a:srgbClr val="00FF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66FF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odvolání ukrytí obyvatel</a:t>
              </a:r>
            </a:p>
          </p:txBody>
        </p:sp>
        <p:sp>
          <p:nvSpPr>
            <p:cNvPr id="164904" name="AutoShape 40"/>
            <p:cNvSpPr>
              <a:spLocks/>
            </p:cNvSpPr>
            <p:nvPr/>
          </p:nvSpPr>
          <p:spPr bwMode="auto">
            <a:xfrm>
              <a:off x="2461511" y="3346451"/>
              <a:ext cx="3960813" cy="792162"/>
            </a:xfrm>
            <a:prstGeom prst="borderCallout2">
              <a:avLst>
                <a:gd name="adj1" fmla="val 18750"/>
                <a:gd name="adj2" fmla="val 37954"/>
                <a:gd name="adj3" fmla="val 18750"/>
                <a:gd name="adj4" fmla="val 37954"/>
                <a:gd name="adj5" fmla="val -141926"/>
                <a:gd name="adj6" fmla="val 37954"/>
              </a:avLst>
            </a:prstGeom>
            <a:noFill/>
            <a:ln w="19050" algn="ctr">
              <a:solidFill>
                <a:srgbClr val="FFCC00"/>
              </a:solidFill>
              <a:miter lim="800000"/>
              <a:headEnd/>
              <a:tailEnd/>
            </a:ln>
            <a:effectLst/>
            <a:extLst/>
          </p:spPr>
          <p:txBody>
            <a:bodyPr/>
            <a:lstStyle/>
            <a:p>
              <a:pPr algn="ctr">
                <a:defRPr/>
              </a:pPr>
              <a:r>
                <a:rPr lang="cs-CZ" sz="2000" b="1" dirty="0">
                  <a:solidFill>
                    <a:srgbClr val="FFCC66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bude upřesněno na základě monitorování v terénu</a:t>
              </a:r>
            </a:p>
          </p:txBody>
        </p:sp>
      </p:grpSp>
      <p:sp>
        <p:nvSpPr>
          <p:cNvPr id="45059" name="TextovéPole 2"/>
          <p:cNvSpPr txBox="1">
            <a:spLocks noChangeArrowheads="1"/>
          </p:cNvSpPr>
          <p:nvPr/>
        </p:nvSpPr>
        <p:spPr bwMode="auto">
          <a:xfrm>
            <a:off x="3546475" y="1341438"/>
            <a:ext cx="16017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400" b="1">
                <a:solidFill>
                  <a:srgbClr val="FFFF00"/>
                </a:solidFill>
              </a:rPr>
              <a:t>(mSv/h)</a:t>
            </a:r>
          </a:p>
        </p:txBody>
      </p:sp>
      <p:sp>
        <p:nvSpPr>
          <p:cNvPr id="45060" name="TextovéPole 3"/>
          <p:cNvSpPr txBox="1">
            <a:spLocks noChangeArrowheads="1"/>
          </p:cNvSpPr>
          <p:nvPr/>
        </p:nvSpPr>
        <p:spPr bwMode="auto">
          <a:xfrm>
            <a:off x="592138" y="4941888"/>
            <a:ext cx="80549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sz="2000">
                <a:solidFill>
                  <a:srgbClr val="F8F8F8"/>
                </a:solidFill>
              </a:rPr>
              <a:t>Dávkový příkon větší než 1 mSv/h odpovídá dávce větší než</a:t>
            </a:r>
          </a:p>
          <a:p>
            <a:pPr algn="ctr"/>
            <a:r>
              <a:rPr lang="cs-CZ" sz="2000">
                <a:solidFill>
                  <a:srgbClr val="F8F8F8"/>
                </a:solidFill>
              </a:rPr>
              <a:t>100 mSv/týden (zásahová úroveň pro provedení evakuace).</a:t>
            </a:r>
          </a:p>
        </p:txBody>
      </p:sp>
      <p:sp>
        <p:nvSpPr>
          <p:cNvPr id="17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33FC92-42AF-4E39-973A-84404F14065E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Obdélník 1"/>
          <p:cNvSpPr>
            <a:spLocks noChangeArrowheads="1"/>
          </p:cNvSpPr>
          <p:nvPr/>
        </p:nvSpPr>
        <p:spPr bwMode="auto">
          <a:xfrm>
            <a:off x="3468688" y="6381750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46082" name="Obdélník 2"/>
          <p:cNvSpPr>
            <a:spLocks noChangeArrowheads="1"/>
          </p:cNvSpPr>
          <p:nvPr/>
        </p:nvSpPr>
        <p:spPr bwMode="auto">
          <a:xfrm>
            <a:off x="2487613" y="2951163"/>
            <a:ext cx="4168775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Děkuji za pozornost.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77E613-592B-48E9-B0CF-44FD771B3952}" type="slidenum">
              <a:rPr lang="cs-CZ" smtClean="0"/>
              <a:pPr>
                <a:defRPr/>
              </a:pPr>
              <a:t>35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19458" name="TextovéPole 1"/>
          <p:cNvSpPr txBox="1">
            <a:spLocks noChangeArrowheads="1"/>
          </p:cNvSpPr>
          <p:nvPr/>
        </p:nvSpPr>
        <p:spPr bwMode="auto">
          <a:xfrm>
            <a:off x="1116013" y="333375"/>
            <a:ext cx="64801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cs-CZ" altLang="cs-CZ" sz="2800" b="1">
                <a:solidFill>
                  <a:srgbClr val="FFFF00"/>
                </a:solidFill>
              </a:rPr>
              <a:t>Zdroje (původ) ionizujícího záření	</a:t>
            </a:r>
            <a:endParaRPr lang="cs-CZ" sz="2400">
              <a:solidFill>
                <a:srgbClr val="F8F8F8"/>
              </a:solidFill>
            </a:endParaRPr>
          </a:p>
        </p:txBody>
      </p:sp>
      <p:cxnSp>
        <p:nvCxnSpPr>
          <p:cNvPr id="20" name="Přímá spojnice se šipkou 19"/>
          <p:cNvCxnSpPr/>
          <p:nvPr/>
        </p:nvCxnSpPr>
        <p:spPr bwMode="auto">
          <a:xfrm>
            <a:off x="5580063" y="914400"/>
            <a:ext cx="331787" cy="352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2">
                <a:lumMod val="9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/>
        </p:spPr>
      </p:cxnSp>
      <p:sp>
        <p:nvSpPr>
          <p:cNvPr id="4" name="TextovéPole 3"/>
          <p:cNvSpPr txBox="1"/>
          <p:nvPr/>
        </p:nvSpPr>
        <p:spPr>
          <a:xfrm>
            <a:off x="481013" y="1716088"/>
            <a:ext cx="4032250" cy="34464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400" dirty="0">
                <a:solidFill>
                  <a:srgbClr val="FFFF00"/>
                </a:solidFill>
              </a:rPr>
              <a:t>Atomy radioaktivních prvků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F8F8F8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samovolná přeměna energeticky nestabilních jader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rychlostí přeměn je určena veličina aktivita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solidFill>
                  <a:srgbClr val="F8F8F8"/>
                </a:solidFill>
              </a:rPr>
              <a:t>mohou vysílat částice alfa, beta, gama nebo neutrony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cs-CZ" sz="2000" dirty="0">
              <a:solidFill>
                <a:srgbClr val="F8F8F8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624388" y="1716088"/>
            <a:ext cx="3744912" cy="2862262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cs-CZ"/>
            </a:defPPr>
            <a:lvl1pPr>
              <a:defRPr sz="2400">
                <a:solidFill>
                  <a:srgbClr val="FFFF00"/>
                </a:solidFill>
              </a:defRPr>
            </a:lvl1pPr>
          </a:lstStyle>
          <a:p>
            <a:pPr algn="ctr">
              <a:defRPr/>
            </a:pPr>
            <a:r>
              <a:rPr lang="cs-CZ" dirty="0"/>
              <a:t>Generátory </a:t>
            </a:r>
            <a:r>
              <a:rPr lang="cs-CZ" dirty="0" smtClean="0"/>
              <a:t>záření</a:t>
            </a:r>
          </a:p>
          <a:p>
            <a:pPr>
              <a:defRPr/>
            </a:pPr>
            <a:endParaRPr lang="cs-CZ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cs-CZ" sz="2200" dirty="0" smtClean="0">
                <a:solidFill>
                  <a:srgbClr val="F8F8F8"/>
                </a:solidFill>
              </a:rPr>
              <a:t>technická zařízení, která urychlují částice, které dále ionizují nebo generují svazek fotonů (např. rtg generátory, cyklotron)</a:t>
            </a:r>
            <a:endParaRPr lang="cs-CZ" sz="2200" dirty="0">
              <a:solidFill>
                <a:srgbClr val="F8F8F8"/>
              </a:solidFill>
            </a:endParaRPr>
          </a:p>
        </p:txBody>
      </p:sp>
      <p:sp>
        <p:nvSpPr>
          <p:cNvPr id="5" name="Šipka dolů 4"/>
          <p:cNvSpPr/>
          <p:nvPr/>
        </p:nvSpPr>
        <p:spPr bwMode="auto">
          <a:xfrm>
            <a:off x="5530298" y="707504"/>
            <a:ext cx="432048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27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11" name="Šipka dolů 10"/>
          <p:cNvSpPr/>
          <p:nvPr/>
        </p:nvSpPr>
        <p:spPr bwMode="auto">
          <a:xfrm rot="8357222">
            <a:off x="2752629" y="688587"/>
            <a:ext cx="432048" cy="1008112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4800000"/>
            </a:camera>
            <a:lightRig rig="threePt" dir="t"/>
          </a:scene3d>
          <a:extLst/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10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33C7E8-746D-424C-83A7-8E266678F881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68"/>
          <p:cNvGrpSpPr>
            <a:grpSpLocks/>
          </p:cNvGrpSpPr>
          <p:nvPr/>
        </p:nvGrpSpPr>
        <p:grpSpPr bwMode="auto">
          <a:xfrm>
            <a:off x="250825" y="188913"/>
            <a:ext cx="8518525" cy="6538912"/>
            <a:chOff x="158" y="119"/>
            <a:chExt cx="5366" cy="4119"/>
          </a:xfrm>
        </p:grpSpPr>
        <p:sp>
          <p:nvSpPr>
            <p:cNvPr id="20483" name="Text Box 2"/>
            <p:cNvSpPr txBox="1">
              <a:spLocks noChangeArrowheads="1"/>
            </p:cNvSpPr>
            <p:nvPr/>
          </p:nvSpPr>
          <p:spPr bwMode="auto">
            <a:xfrm>
              <a:off x="543" y="119"/>
              <a:ext cx="4582" cy="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Příklady zdrojů ionizujícího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20484" name="Line 47"/>
            <p:cNvSpPr>
              <a:spLocks noChangeShapeType="1"/>
            </p:cNvSpPr>
            <p:nvPr/>
          </p:nvSpPr>
          <p:spPr bwMode="auto">
            <a:xfrm>
              <a:off x="2789" y="663"/>
              <a:ext cx="0" cy="3357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85" name="Text Box 48"/>
            <p:cNvSpPr txBox="1">
              <a:spLocks noChangeArrowheads="1"/>
            </p:cNvSpPr>
            <p:nvPr/>
          </p:nvSpPr>
          <p:spPr bwMode="auto">
            <a:xfrm>
              <a:off x="748" y="527"/>
              <a:ext cx="417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sz="2400" b="1">
                  <a:solidFill>
                    <a:srgbClr val="FFFFFF"/>
                  </a:solidFill>
                </a:rPr>
                <a:t>přírodní zdroje		umělé zdroje</a:t>
              </a:r>
            </a:p>
          </p:txBody>
        </p:sp>
        <p:pic>
          <p:nvPicPr>
            <p:cNvPr id="20486" name="Picture 49" descr="BL00122_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837" y="1888"/>
              <a:ext cx="889" cy="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87" name="Rectangle 51"/>
            <p:cNvSpPr>
              <a:spLocks noChangeArrowheads="1"/>
            </p:cNvSpPr>
            <p:nvPr/>
          </p:nvSpPr>
          <p:spPr bwMode="auto">
            <a:xfrm>
              <a:off x="975" y="2659"/>
              <a:ext cx="1678" cy="86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 algn="ctr">
              <a:solidFill>
                <a:srgbClr val="993300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cs-CZ" altLang="cs-CZ"/>
            </a:p>
          </p:txBody>
        </p:sp>
        <p:sp>
          <p:nvSpPr>
            <p:cNvPr id="20488" name="Freeform 53"/>
            <p:cNvSpPr>
              <a:spLocks/>
            </p:cNvSpPr>
            <p:nvPr/>
          </p:nvSpPr>
          <p:spPr bwMode="auto">
            <a:xfrm>
              <a:off x="1156" y="2614"/>
              <a:ext cx="197" cy="725"/>
            </a:xfrm>
            <a:custGeom>
              <a:avLst/>
              <a:gdLst>
                <a:gd name="T0" fmla="*/ 151 w 197"/>
                <a:gd name="T1" fmla="*/ 97 h 907"/>
                <a:gd name="T2" fmla="*/ 15 w 197"/>
                <a:gd name="T3" fmla="*/ 82 h 907"/>
                <a:gd name="T4" fmla="*/ 197 w 197"/>
                <a:gd name="T5" fmla="*/ 68 h 907"/>
                <a:gd name="T6" fmla="*/ 15 w 197"/>
                <a:gd name="T7" fmla="*/ 53 h 907"/>
                <a:gd name="T8" fmla="*/ 197 w 197"/>
                <a:gd name="T9" fmla="*/ 38 h 907"/>
                <a:gd name="T10" fmla="*/ 15 w 197"/>
                <a:gd name="T11" fmla="*/ 24 h 907"/>
                <a:gd name="T12" fmla="*/ 106 w 197"/>
                <a:gd name="T13" fmla="*/ 0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907"/>
                <a:gd name="T23" fmla="*/ 197 w 197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907">
                  <a:moveTo>
                    <a:pt x="151" y="907"/>
                  </a:moveTo>
                  <a:cubicBezTo>
                    <a:pt x="79" y="861"/>
                    <a:pt x="7" y="816"/>
                    <a:pt x="15" y="771"/>
                  </a:cubicBezTo>
                  <a:cubicBezTo>
                    <a:pt x="23" y="726"/>
                    <a:pt x="197" y="680"/>
                    <a:pt x="197" y="635"/>
                  </a:cubicBezTo>
                  <a:cubicBezTo>
                    <a:pt x="197" y="590"/>
                    <a:pt x="15" y="544"/>
                    <a:pt x="15" y="499"/>
                  </a:cubicBezTo>
                  <a:cubicBezTo>
                    <a:pt x="15" y="454"/>
                    <a:pt x="197" y="408"/>
                    <a:pt x="197" y="363"/>
                  </a:cubicBezTo>
                  <a:cubicBezTo>
                    <a:pt x="197" y="318"/>
                    <a:pt x="30" y="287"/>
                    <a:pt x="15" y="227"/>
                  </a:cubicBezTo>
                  <a:cubicBezTo>
                    <a:pt x="0" y="167"/>
                    <a:pt x="53" y="83"/>
                    <a:pt x="106" y="0"/>
                  </a:cubicBezTo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89" name="Text Box 54"/>
            <p:cNvSpPr txBox="1">
              <a:spLocks noChangeArrowheads="1"/>
            </p:cNvSpPr>
            <p:nvPr/>
          </p:nvSpPr>
          <p:spPr bwMode="auto">
            <a:xfrm>
              <a:off x="1429" y="2886"/>
              <a:ext cx="1133" cy="4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 b="1">
                  <a:solidFill>
                    <a:srgbClr val="FFFF00"/>
                  </a:solidFill>
                </a:rPr>
                <a:t>radioaktivní látky v podloží</a:t>
              </a:r>
            </a:p>
          </p:txBody>
        </p:sp>
        <p:sp>
          <p:nvSpPr>
            <p:cNvPr id="20490" name="Freeform 55"/>
            <p:cNvSpPr>
              <a:spLocks/>
            </p:cNvSpPr>
            <p:nvPr/>
          </p:nvSpPr>
          <p:spPr bwMode="auto">
            <a:xfrm rot="10800000">
              <a:off x="1338" y="1071"/>
              <a:ext cx="197" cy="879"/>
            </a:xfrm>
            <a:custGeom>
              <a:avLst/>
              <a:gdLst>
                <a:gd name="T0" fmla="*/ 151 w 197"/>
                <a:gd name="T1" fmla="*/ 663 h 907"/>
                <a:gd name="T2" fmla="*/ 15 w 197"/>
                <a:gd name="T3" fmla="*/ 563 h 907"/>
                <a:gd name="T4" fmla="*/ 197 w 197"/>
                <a:gd name="T5" fmla="*/ 464 h 907"/>
                <a:gd name="T6" fmla="*/ 15 w 197"/>
                <a:gd name="T7" fmla="*/ 365 h 907"/>
                <a:gd name="T8" fmla="*/ 197 w 197"/>
                <a:gd name="T9" fmla="*/ 265 h 907"/>
                <a:gd name="T10" fmla="*/ 15 w 197"/>
                <a:gd name="T11" fmla="*/ 166 h 907"/>
                <a:gd name="T12" fmla="*/ 106 w 197"/>
                <a:gd name="T13" fmla="*/ 0 h 9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97"/>
                <a:gd name="T22" fmla="*/ 0 h 907"/>
                <a:gd name="T23" fmla="*/ 197 w 197"/>
                <a:gd name="T24" fmla="*/ 907 h 907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97" h="907">
                  <a:moveTo>
                    <a:pt x="151" y="907"/>
                  </a:moveTo>
                  <a:cubicBezTo>
                    <a:pt x="79" y="861"/>
                    <a:pt x="7" y="816"/>
                    <a:pt x="15" y="771"/>
                  </a:cubicBezTo>
                  <a:cubicBezTo>
                    <a:pt x="23" y="726"/>
                    <a:pt x="197" y="680"/>
                    <a:pt x="197" y="635"/>
                  </a:cubicBezTo>
                  <a:cubicBezTo>
                    <a:pt x="197" y="590"/>
                    <a:pt x="15" y="544"/>
                    <a:pt x="15" y="499"/>
                  </a:cubicBezTo>
                  <a:cubicBezTo>
                    <a:pt x="15" y="454"/>
                    <a:pt x="197" y="408"/>
                    <a:pt x="197" y="363"/>
                  </a:cubicBezTo>
                  <a:cubicBezTo>
                    <a:pt x="197" y="318"/>
                    <a:pt x="30" y="287"/>
                    <a:pt x="15" y="227"/>
                  </a:cubicBezTo>
                  <a:cubicBezTo>
                    <a:pt x="0" y="167"/>
                    <a:pt x="53" y="83"/>
                    <a:pt x="106" y="0"/>
                  </a:cubicBezTo>
                </a:path>
              </a:pathLst>
            </a:custGeom>
            <a:noFill/>
            <a:ln w="25400" cap="flat" cmpd="sng">
              <a:solidFill>
                <a:srgbClr val="00FFFF"/>
              </a:solidFill>
              <a:prstDash val="solid"/>
              <a:round/>
              <a:headEnd type="none" w="med" len="med"/>
              <a:tailEnd type="triangle" w="lg" len="lg"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20491" name="Text Box 56"/>
            <p:cNvSpPr txBox="1">
              <a:spLocks noChangeArrowheads="1"/>
            </p:cNvSpPr>
            <p:nvPr/>
          </p:nvSpPr>
          <p:spPr bwMode="auto">
            <a:xfrm>
              <a:off x="748" y="890"/>
              <a:ext cx="7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A2F8FC"/>
                  </a:solidFill>
                </a:rPr>
                <a:t>kosmické záření</a:t>
              </a:r>
            </a:p>
          </p:txBody>
        </p:sp>
        <p:sp>
          <p:nvSpPr>
            <p:cNvPr id="20492" name="Text Box 57"/>
            <p:cNvSpPr txBox="1">
              <a:spLocks noChangeArrowheads="1"/>
            </p:cNvSpPr>
            <p:nvPr/>
          </p:nvSpPr>
          <p:spPr bwMode="auto">
            <a:xfrm>
              <a:off x="1927" y="1434"/>
              <a:ext cx="771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>
                  <a:solidFill>
                    <a:srgbClr val="FFFFFF"/>
                  </a:solidFill>
                </a:rPr>
                <a:t>radon v domech</a:t>
              </a:r>
            </a:p>
          </p:txBody>
        </p:sp>
        <p:sp>
          <p:nvSpPr>
            <p:cNvPr id="20493" name="AutoShape 59"/>
            <p:cNvSpPr>
              <a:spLocks/>
            </p:cNvSpPr>
            <p:nvPr/>
          </p:nvSpPr>
          <p:spPr bwMode="auto">
            <a:xfrm>
              <a:off x="158" y="1480"/>
              <a:ext cx="953" cy="771"/>
            </a:xfrm>
            <a:prstGeom prst="borderCallout1">
              <a:avLst>
                <a:gd name="adj1" fmla="val 9338"/>
                <a:gd name="adj2" fmla="val 105037"/>
                <a:gd name="adj3" fmla="val 77819"/>
                <a:gd name="adj4" fmla="val 125708"/>
              </a:avLst>
            </a:prstGeom>
            <a:noFill/>
            <a:ln w="12700" algn="ctr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cs-CZ" altLang="cs-CZ">
                  <a:solidFill>
                    <a:srgbClr val="F8F8F8"/>
                  </a:solidFill>
                </a:rPr>
                <a:t>přírodní radioaktivní látky v potravinách</a:t>
              </a:r>
            </a:p>
            <a:p>
              <a:pPr algn="ctr"/>
              <a:endParaRPr lang="cs-CZ" altLang="cs-CZ"/>
            </a:p>
          </p:txBody>
        </p:sp>
        <p:pic>
          <p:nvPicPr>
            <p:cNvPr id="20494" name="Picture 60" descr="J0294991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020" y="2024"/>
              <a:ext cx="863" cy="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5" name="Picture 61" descr="horke komory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61" y="2840"/>
              <a:ext cx="768" cy="725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6" name="Picture 62" descr="ozarovac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107" y="935"/>
              <a:ext cx="912" cy="68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7" name="Picture 63" descr="ct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77" y="1026"/>
              <a:ext cx="864" cy="64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8" name="Picture 64" descr="defekto1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198" y="1842"/>
              <a:ext cx="1004" cy="796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499" name="Picture 65" descr="hlad_mer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58" y="1933"/>
              <a:ext cx="698" cy="912"/>
            </a:xfrm>
            <a:prstGeom prst="rect">
              <a:avLst/>
            </a:prstGeom>
            <a:noFill/>
            <a:ln w="12700">
              <a:solidFill>
                <a:schemeClr val="tx2"/>
              </a:solidFill>
              <a:miter lim="800000"/>
              <a:headEnd/>
              <a:tailEnd/>
            </a:ln>
          </p:spPr>
        </p:pic>
        <p:pic>
          <p:nvPicPr>
            <p:cNvPr id="20500" name="Picture 66" descr="ETE 3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105" y="2976"/>
              <a:ext cx="1419" cy="887"/>
            </a:xfrm>
            <a:prstGeom prst="rect">
              <a:avLst/>
            </a:prstGeom>
            <a:noFill/>
            <a:ln w="12700" algn="ctr">
              <a:solidFill>
                <a:schemeClr val="tx2"/>
              </a:solidFill>
              <a:miter lim="800000"/>
              <a:headEnd/>
              <a:tailEnd/>
            </a:ln>
          </p:spPr>
        </p:pic>
        <p:sp>
          <p:nvSpPr>
            <p:cNvPr id="20501" name="Text Box 67"/>
            <p:cNvSpPr txBox="1">
              <a:spLocks noChangeArrowheads="1"/>
            </p:cNvSpPr>
            <p:nvPr/>
          </p:nvSpPr>
          <p:spPr bwMode="auto">
            <a:xfrm>
              <a:off x="1746" y="4065"/>
              <a:ext cx="254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22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2CE72B-0E22-4895-8CA2-04E15A68DAA2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5" name="Skupina 2"/>
          <p:cNvGrpSpPr>
            <a:grpSpLocks/>
          </p:cNvGrpSpPr>
          <p:nvPr/>
        </p:nvGrpSpPr>
        <p:grpSpPr bwMode="auto">
          <a:xfrm>
            <a:off x="496888" y="250825"/>
            <a:ext cx="7823200" cy="6535738"/>
            <a:chOff x="493256" y="203855"/>
            <a:chExt cx="7824040" cy="6536029"/>
          </a:xfrm>
        </p:grpSpPr>
        <p:sp>
          <p:nvSpPr>
            <p:cNvPr id="21508" name="Text Box 3"/>
            <p:cNvSpPr txBox="1">
              <a:spLocks noChangeArrowheads="1"/>
            </p:cNvSpPr>
            <p:nvPr/>
          </p:nvSpPr>
          <p:spPr bwMode="auto">
            <a:xfrm>
              <a:off x="683568" y="203855"/>
              <a:ext cx="7266841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Proč „ionizující“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pic>
          <p:nvPicPr>
            <p:cNvPr id="21509" name="Picture 89" descr="zareni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20435" y="3484815"/>
              <a:ext cx="4796861" cy="296534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21510" name="Group 90"/>
            <p:cNvGrpSpPr>
              <a:grpSpLocks/>
            </p:cNvGrpSpPr>
            <p:nvPr/>
          </p:nvGrpSpPr>
          <p:grpSpPr bwMode="auto">
            <a:xfrm>
              <a:off x="1248030" y="696524"/>
              <a:ext cx="6420702" cy="2809149"/>
              <a:chOff x="249" y="1389"/>
              <a:chExt cx="5207" cy="2409"/>
            </a:xfrm>
          </p:grpSpPr>
          <p:sp>
            <p:nvSpPr>
              <p:cNvPr id="21513" name="Oval 91"/>
              <p:cNvSpPr>
                <a:spLocks noChangeArrowheads="1"/>
              </p:cNvSpPr>
              <p:nvPr/>
            </p:nvSpPr>
            <p:spPr bwMode="auto">
              <a:xfrm>
                <a:off x="286" y="1587"/>
                <a:ext cx="1860" cy="1762"/>
              </a:xfrm>
              <a:prstGeom prst="ellips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sp>
            <p:nvSpPr>
              <p:cNvPr id="21514" name="Oval 92"/>
              <p:cNvSpPr>
                <a:spLocks noChangeArrowheads="1"/>
              </p:cNvSpPr>
              <p:nvPr/>
            </p:nvSpPr>
            <p:spPr bwMode="auto">
              <a:xfrm>
                <a:off x="3596" y="1570"/>
                <a:ext cx="1860" cy="1762"/>
              </a:xfrm>
              <a:prstGeom prst="ellipse">
                <a:avLst/>
              </a:prstGeom>
              <a:noFill/>
              <a:ln w="25400" cap="rnd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cs-CZ" altLang="cs-CZ"/>
              </a:p>
            </p:txBody>
          </p:sp>
          <p:grpSp>
            <p:nvGrpSpPr>
              <p:cNvPr id="21515" name="Group 93"/>
              <p:cNvGrpSpPr>
                <a:grpSpLocks/>
              </p:cNvGrpSpPr>
              <p:nvPr/>
            </p:nvGrpSpPr>
            <p:grpSpPr bwMode="auto">
              <a:xfrm>
                <a:off x="249" y="1389"/>
                <a:ext cx="5035" cy="2409"/>
                <a:chOff x="249" y="1389"/>
                <a:chExt cx="5035" cy="2409"/>
              </a:xfrm>
            </p:grpSpPr>
            <p:sp>
              <p:nvSpPr>
                <p:cNvPr id="21516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280" y="2129"/>
                  <a:ext cx="1271" cy="4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cs-CZ" altLang="cs-CZ" sz="2800" b="1">
                      <a:latin typeface="Times New Roman" pitchFamily="18" charset="0"/>
                      <a:cs typeface="Times New Roman" pitchFamily="18" charset="0"/>
                    </a:rPr>
                    <a:t>=</a:t>
                  </a:r>
                  <a:r>
                    <a:rPr lang="cs-CZ" altLang="cs-CZ" sz="2400" b="1">
                      <a:latin typeface="Times New Roman" pitchFamily="18" charset="0"/>
                    </a:rPr>
                    <a:t>	 </a:t>
                  </a:r>
                  <a:r>
                    <a:rPr lang="cs-CZ" altLang="cs-CZ" sz="2800" b="1">
                      <a:solidFill>
                        <a:srgbClr val="F8F8F8"/>
                      </a:solidFill>
                      <a:latin typeface="Times New Roman" pitchFamily="18" charset="0"/>
                    </a:rPr>
                    <a:t>+</a:t>
                  </a:r>
                </a:p>
              </p:txBody>
            </p:sp>
            <p:grpSp>
              <p:nvGrpSpPr>
                <p:cNvPr id="21517" name="Group 95"/>
                <p:cNvGrpSpPr>
                  <a:grpSpLocks/>
                </p:cNvGrpSpPr>
                <p:nvPr/>
              </p:nvGrpSpPr>
              <p:grpSpPr bwMode="auto">
                <a:xfrm>
                  <a:off x="249" y="1389"/>
                  <a:ext cx="5035" cy="2409"/>
                  <a:chOff x="249" y="1389"/>
                  <a:chExt cx="5035" cy="2409"/>
                </a:xfrm>
              </p:grpSpPr>
              <p:sp>
                <p:nvSpPr>
                  <p:cNvPr id="21518" name="Oval 96"/>
                  <p:cNvSpPr>
                    <a:spLocks noChangeArrowheads="1"/>
                  </p:cNvSpPr>
                  <p:nvPr/>
                </p:nvSpPr>
                <p:spPr bwMode="auto">
                  <a:xfrm>
                    <a:off x="1111" y="2359"/>
                    <a:ext cx="227" cy="22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cs-CZ" altLang="cs-CZ">
                      <a:solidFill>
                        <a:srgbClr val="003366"/>
                      </a:solidFill>
                    </a:endParaRPr>
                  </a:p>
                </p:txBody>
              </p:sp>
              <p:sp>
                <p:nvSpPr>
                  <p:cNvPr id="21519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438" y="23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0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884" y="240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1" name="Oval 99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29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2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81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3" name="Oval 101"/>
                  <p:cNvSpPr>
                    <a:spLocks noChangeArrowheads="1"/>
                  </p:cNvSpPr>
                  <p:nvPr/>
                </p:nvSpPr>
                <p:spPr bwMode="auto">
                  <a:xfrm>
                    <a:off x="1837" y="2450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4" name="Oval 102"/>
                  <p:cNvSpPr>
                    <a:spLocks noChangeArrowheads="1"/>
                  </p:cNvSpPr>
                  <p:nvPr/>
                </p:nvSpPr>
                <p:spPr bwMode="auto">
                  <a:xfrm>
                    <a:off x="476" y="240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5" name="Oval 103"/>
                  <p:cNvSpPr>
                    <a:spLocks noChangeArrowheads="1"/>
                  </p:cNvSpPr>
                  <p:nvPr/>
                </p:nvSpPr>
                <p:spPr bwMode="auto">
                  <a:xfrm>
                    <a:off x="930" y="2178"/>
                    <a:ext cx="590" cy="590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6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521" y="1861"/>
                    <a:ext cx="1407" cy="1224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7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610" y="290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8" name="Oval 106"/>
                  <p:cNvSpPr>
                    <a:spLocks noChangeArrowheads="1"/>
                  </p:cNvSpPr>
                  <p:nvPr/>
                </p:nvSpPr>
                <p:spPr bwMode="auto">
                  <a:xfrm>
                    <a:off x="703" y="2858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29" name="Oval 107"/>
                  <p:cNvSpPr>
                    <a:spLocks noChangeArrowheads="1"/>
                  </p:cNvSpPr>
                  <p:nvPr/>
                </p:nvSpPr>
                <p:spPr bwMode="auto">
                  <a:xfrm>
                    <a:off x="658" y="199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0" name="Oval 108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1543"/>
                    <a:ext cx="136" cy="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1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1157" y="326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2" name="Oval 110"/>
                  <p:cNvSpPr>
                    <a:spLocks noChangeArrowheads="1"/>
                  </p:cNvSpPr>
                  <p:nvPr/>
                </p:nvSpPr>
                <p:spPr bwMode="auto">
                  <a:xfrm>
                    <a:off x="4421" y="2296"/>
                    <a:ext cx="227" cy="226"/>
                  </a:xfrm>
                  <a:prstGeom prst="ellipse">
                    <a:avLst/>
                  </a:prstGeom>
                  <a:solidFill>
                    <a:srgbClr val="0000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3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4739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4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4194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5" name="Oval 113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293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6" name="Oval 114"/>
                  <p:cNvSpPr>
                    <a:spLocks noChangeArrowheads="1"/>
                  </p:cNvSpPr>
                  <p:nvPr/>
                </p:nvSpPr>
                <p:spPr bwMode="auto">
                  <a:xfrm>
                    <a:off x="4467" y="175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7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5147" y="2387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8" name="Oval 116"/>
                  <p:cNvSpPr>
                    <a:spLocks noChangeArrowheads="1"/>
                  </p:cNvSpPr>
                  <p:nvPr/>
                </p:nvSpPr>
                <p:spPr bwMode="auto">
                  <a:xfrm>
                    <a:off x="3786" y="23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39" name="Oval 117"/>
                  <p:cNvSpPr>
                    <a:spLocks noChangeArrowheads="1"/>
                  </p:cNvSpPr>
                  <p:nvPr/>
                </p:nvSpPr>
                <p:spPr bwMode="auto">
                  <a:xfrm>
                    <a:off x="4240" y="2115"/>
                    <a:ext cx="590" cy="590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0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3831" y="1798"/>
                    <a:ext cx="1407" cy="1224"/>
                  </a:xfrm>
                  <a:prstGeom prst="ellipse">
                    <a:avLst/>
                  </a:prstGeom>
                  <a:noFill/>
                  <a:ln w="25400" cap="rnd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1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4920" y="2841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2" name="Oval 120"/>
                  <p:cNvSpPr>
                    <a:spLocks noChangeArrowheads="1"/>
                  </p:cNvSpPr>
                  <p:nvPr/>
                </p:nvSpPr>
                <p:spPr bwMode="auto">
                  <a:xfrm>
                    <a:off x="4013" y="2795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3" name="Oval 121"/>
                  <p:cNvSpPr>
                    <a:spLocks noChangeArrowheads="1"/>
                  </p:cNvSpPr>
                  <p:nvPr/>
                </p:nvSpPr>
                <p:spPr bwMode="auto">
                  <a:xfrm>
                    <a:off x="3968" y="193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4" name="Oval 122"/>
                  <p:cNvSpPr>
                    <a:spLocks noChangeArrowheads="1"/>
                  </p:cNvSpPr>
                  <p:nvPr/>
                </p:nvSpPr>
                <p:spPr bwMode="auto">
                  <a:xfrm>
                    <a:off x="2738" y="2273"/>
                    <a:ext cx="136" cy="136"/>
                  </a:xfrm>
                  <a:prstGeom prst="ellipse">
                    <a:avLst/>
                  </a:prstGeom>
                  <a:solidFill>
                    <a:srgbClr val="FFFF99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5" name="Oval 123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3294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6" name="Oval 124"/>
                  <p:cNvSpPr>
                    <a:spLocks noChangeArrowheads="1"/>
                  </p:cNvSpPr>
                  <p:nvPr/>
                </p:nvSpPr>
                <p:spPr bwMode="auto">
                  <a:xfrm>
                    <a:off x="4468" y="1497"/>
                    <a:ext cx="181" cy="182"/>
                  </a:xfrm>
                  <a:prstGeom prst="ellipse">
                    <a:avLst/>
                  </a:prstGeom>
                  <a:noFill/>
                  <a:ln w="1905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7" name="Oval 125"/>
                  <p:cNvSpPr>
                    <a:spLocks noChangeArrowheads="1"/>
                  </p:cNvSpPr>
                  <p:nvPr/>
                </p:nvSpPr>
                <p:spPr bwMode="auto">
                  <a:xfrm>
                    <a:off x="1701" y="2042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8" name="Oval 126"/>
                  <p:cNvSpPr>
                    <a:spLocks noChangeArrowheads="1"/>
                  </p:cNvSpPr>
                  <p:nvPr/>
                </p:nvSpPr>
                <p:spPr bwMode="auto">
                  <a:xfrm>
                    <a:off x="4967" y="1951"/>
                    <a:ext cx="136" cy="136"/>
                  </a:xfrm>
                  <a:prstGeom prst="ellipse">
                    <a:avLst/>
                  </a:prstGeom>
                  <a:solidFill>
                    <a:schemeClr val="tx1"/>
                  </a:solidFill>
                  <a:ln w="12700">
                    <a:solidFill>
                      <a:schemeClr val="bg2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49" name="Oval 127"/>
                  <p:cNvSpPr>
                    <a:spLocks noChangeArrowheads="1"/>
                  </p:cNvSpPr>
                  <p:nvPr/>
                </p:nvSpPr>
                <p:spPr bwMode="auto">
                  <a:xfrm>
                    <a:off x="4286" y="1389"/>
                    <a:ext cx="544" cy="363"/>
                  </a:xfrm>
                  <a:prstGeom prst="ellipse">
                    <a:avLst/>
                  </a:prstGeom>
                  <a:noFill/>
                  <a:ln w="25400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cs-CZ" altLang="cs-CZ"/>
                  </a:p>
                </p:txBody>
              </p:sp>
              <p:sp>
                <p:nvSpPr>
                  <p:cNvPr id="21550" name="Text Box 1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" y="3475"/>
                    <a:ext cx="2041" cy="32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elektricky neutrální atom</a:t>
                    </a:r>
                  </a:p>
                </p:txBody>
              </p:sp>
              <p:sp>
                <p:nvSpPr>
                  <p:cNvPr id="21551" name="Text Box 1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608" y="2524"/>
                    <a:ext cx="816" cy="77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algn="ctr"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záporně </a:t>
                    </a:r>
                  </a:p>
                  <a:p>
                    <a:pPr algn="ctr" eaLnBrk="0" hangingPunct="0">
                      <a:lnSpc>
                        <a:spcPct val="50000"/>
                      </a:lnSpc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nabitý</a:t>
                    </a:r>
                  </a:p>
                  <a:p>
                    <a:pPr algn="ctr" eaLnBrk="0" hangingPunct="0">
                      <a:lnSpc>
                        <a:spcPct val="50000"/>
                      </a:lnSpc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elektron</a:t>
                    </a:r>
                  </a:p>
                </p:txBody>
              </p:sp>
              <p:sp>
                <p:nvSpPr>
                  <p:cNvPr id="21552" name="Text Box 1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41" y="3474"/>
                    <a:ext cx="1543" cy="32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 eaLnBrk="0" hangingPunct="0">
                      <a:spcBef>
                        <a:spcPct val="50000"/>
                      </a:spcBef>
                    </a:pPr>
                    <a:r>
                      <a:rPr lang="cs-CZ" altLang="cs-CZ" sz="1400" b="1">
                        <a:solidFill>
                          <a:srgbClr val="F2FB3F"/>
                        </a:solidFill>
                      </a:rPr>
                      <a:t>kladně nabitý iont</a:t>
                    </a:r>
                  </a:p>
                </p:txBody>
              </p:sp>
            </p:grpSp>
          </p:grpSp>
        </p:grpSp>
        <p:sp>
          <p:nvSpPr>
            <p:cNvPr id="21511" name="Text Box 131"/>
            <p:cNvSpPr txBox="1">
              <a:spLocks noChangeArrowheads="1"/>
            </p:cNvSpPr>
            <p:nvPr/>
          </p:nvSpPr>
          <p:spPr bwMode="auto">
            <a:xfrm>
              <a:off x="493256" y="4428852"/>
              <a:ext cx="2964597" cy="107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342900" indent="-342900" algn="ctr">
                <a:spcBef>
                  <a:spcPct val="50000"/>
                </a:spcBef>
              </a:pPr>
              <a:r>
                <a:rPr lang="cs-CZ" altLang="cs-CZ" sz="3200" b="1">
                  <a:solidFill>
                    <a:srgbClr val="FFFF00"/>
                  </a:solidFill>
                </a:rPr>
                <a:t>Vlastnosti záření</a:t>
              </a:r>
              <a:endParaRPr lang="cs-CZ" altLang="cs-CZ" sz="3200">
                <a:solidFill>
                  <a:srgbClr val="FFFFFF"/>
                </a:solidFill>
              </a:endParaRPr>
            </a:p>
          </p:txBody>
        </p:sp>
        <p:sp>
          <p:nvSpPr>
            <p:cNvPr id="21512" name="Text Box 132"/>
            <p:cNvSpPr txBox="1">
              <a:spLocks noChangeArrowheads="1"/>
            </p:cNvSpPr>
            <p:nvPr/>
          </p:nvSpPr>
          <p:spPr bwMode="auto">
            <a:xfrm>
              <a:off x="2730329" y="6471014"/>
              <a:ext cx="3950722" cy="2688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altLang="cs-CZ" sz="1200"/>
                <a:t>Státní úřad pro jadernou bezpečnost</a:t>
              </a:r>
            </a:p>
          </p:txBody>
        </p:sp>
      </p:grpSp>
      <p:sp>
        <p:nvSpPr>
          <p:cNvPr id="58" name="Freeform 53"/>
          <p:cNvSpPr>
            <a:spLocks/>
          </p:cNvSpPr>
          <p:nvPr/>
        </p:nvSpPr>
        <p:spPr bwMode="auto">
          <a:xfrm>
            <a:off x="1549033" y="168210"/>
            <a:ext cx="112210" cy="1771840"/>
          </a:xfrm>
          <a:custGeom>
            <a:avLst/>
            <a:gdLst>
              <a:gd name="T0" fmla="*/ 151 w 197"/>
              <a:gd name="T1" fmla="*/ 121 h 907"/>
              <a:gd name="T2" fmla="*/ 15 w 197"/>
              <a:gd name="T3" fmla="*/ 103 h 907"/>
              <a:gd name="T4" fmla="*/ 197 w 197"/>
              <a:gd name="T5" fmla="*/ 85 h 907"/>
              <a:gd name="T6" fmla="*/ 15 w 197"/>
              <a:gd name="T7" fmla="*/ 66 h 907"/>
              <a:gd name="T8" fmla="*/ 197 w 197"/>
              <a:gd name="T9" fmla="*/ 48 h 907"/>
              <a:gd name="T10" fmla="*/ 15 w 197"/>
              <a:gd name="T11" fmla="*/ 30 h 907"/>
              <a:gd name="T12" fmla="*/ 106 w 197"/>
              <a:gd name="T13" fmla="*/ 0 h 90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97"/>
              <a:gd name="T22" fmla="*/ 0 h 907"/>
              <a:gd name="T23" fmla="*/ 197 w 197"/>
              <a:gd name="T24" fmla="*/ 907 h 90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97" h="907">
                <a:moveTo>
                  <a:pt x="151" y="907"/>
                </a:moveTo>
                <a:cubicBezTo>
                  <a:pt x="79" y="861"/>
                  <a:pt x="7" y="816"/>
                  <a:pt x="15" y="771"/>
                </a:cubicBezTo>
                <a:cubicBezTo>
                  <a:pt x="23" y="726"/>
                  <a:pt x="197" y="680"/>
                  <a:pt x="197" y="635"/>
                </a:cubicBezTo>
                <a:cubicBezTo>
                  <a:pt x="197" y="590"/>
                  <a:pt x="15" y="544"/>
                  <a:pt x="15" y="499"/>
                </a:cubicBezTo>
                <a:cubicBezTo>
                  <a:pt x="15" y="454"/>
                  <a:pt x="197" y="408"/>
                  <a:pt x="197" y="363"/>
                </a:cubicBezTo>
                <a:cubicBezTo>
                  <a:pt x="197" y="318"/>
                  <a:pt x="30" y="287"/>
                  <a:pt x="15" y="227"/>
                </a:cubicBezTo>
                <a:cubicBezTo>
                  <a:pt x="0" y="167"/>
                  <a:pt x="53" y="83"/>
                  <a:pt x="106" y="0"/>
                </a:cubicBezTo>
              </a:path>
            </a:pathLst>
          </a:custGeom>
          <a:noFill/>
          <a:ln w="38100" cap="flat" cmpd="sng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triangle" w="lg" len="lg"/>
          </a:ln>
          <a:scene3d>
            <a:camera prst="orthographicFront">
              <a:rot lat="0" lon="0" rev="16200000"/>
            </a:camera>
            <a:lightRig rig="threePt" dir="t"/>
          </a:scene3d>
        </p:spPr>
        <p:txBody>
          <a:bodyPr>
            <a:spAutoFit/>
          </a:bodyPr>
          <a:lstStyle/>
          <a:p>
            <a:pPr>
              <a:defRPr/>
            </a:pPr>
            <a:endParaRPr lang="cs-CZ"/>
          </a:p>
        </p:txBody>
      </p:sp>
      <p:sp>
        <p:nvSpPr>
          <p:cNvPr id="49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35F485-8988-4A14-90A9-0529F15BEA07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>
                <a:solidFill>
                  <a:srgbClr val="FFFF00"/>
                </a:solidFill>
              </a:rPr>
              <a:t>Jak popisujeme zdroj ionizujícího záření ?</a:t>
            </a:r>
            <a:endParaRPr lang="cs-CZ" altLang="cs-CZ" sz="3200">
              <a:solidFill>
                <a:srgbClr val="FFFFFF"/>
              </a:solidFill>
            </a:endParaRPr>
          </a:p>
        </p:txBody>
      </p:sp>
      <p:sp>
        <p:nvSpPr>
          <p:cNvPr id="22530" name="Text Box 21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21507" name="Text Box 22"/>
          <p:cNvSpPr txBox="1">
            <a:spLocks noChangeArrowheads="1"/>
          </p:cNvSpPr>
          <p:nvPr/>
        </p:nvSpPr>
        <p:spPr bwMode="auto">
          <a:xfrm>
            <a:off x="395288" y="908050"/>
            <a:ext cx="8208962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8F8F8"/>
                </a:solidFill>
              </a:rPr>
              <a:t>Energie vycházející ze zdroje je důsledkem přeměn jader atomů. Látka, u které dochází k přeměnám jader, se nazývá </a:t>
            </a:r>
            <a:r>
              <a:rPr lang="cs-CZ" altLang="cs-CZ" sz="2000" b="1" dirty="0">
                <a:solidFill>
                  <a:srgbClr val="FFFF00"/>
                </a:solidFill>
              </a:rPr>
              <a:t>radioaktivní</a:t>
            </a:r>
            <a:r>
              <a:rPr lang="cs-CZ" altLang="cs-CZ" sz="2000" b="1" dirty="0">
                <a:solidFill>
                  <a:srgbClr val="F8F8F8"/>
                </a:solidFill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cs-CZ" altLang="cs-CZ" sz="2400" dirty="0">
                <a:solidFill>
                  <a:srgbClr val="FFFFFF"/>
                </a:solidFill>
              </a:rPr>
              <a:t>Mírou radioaktivity je </a:t>
            </a:r>
            <a:r>
              <a:rPr lang="cs-CZ" altLang="cs-CZ" sz="2400" b="1" dirty="0">
                <a:solidFill>
                  <a:srgbClr val="FFFF00"/>
                </a:solidFill>
              </a:rPr>
              <a:t>aktivita, </a:t>
            </a:r>
            <a:r>
              <a:rPr lang="cs-CZ" altLang="cs-CZ" sz="2400" dirty="0">
                <a:solidFill>
                  <a:srgbClr val="FFFFFF"/>
                </a:solidFill>
              </a:rPr>
              <a:t>je to </a:t>
            </a:r>
            <a:r>
              <a:rPr lang="cs-CZ" altLang="cs-CZ" sz="2400" dirty="0">
                <a:solidFill>
                  <a:srgbClr val="FFFF00"/>
                </a:solidFill>
              </a:rPr>
              <a:t>veličina vztažená ke zdroji</a:t>
            </a:r>
            <a:r>
              <a:rPr lang="cs-CZ" altLang="cs-CZ" sz="2400" dirty="0">
                <a:solidFill>
                  <a:srgbClr val="FFFFFF"/>
                </a:solidFill>
              </a:rPr>
              <a:t>, její jednotkou je </a:t>
            </a:r>
            <a:r>
              <a:rPr lang="cs-CZ" altLang="cs-CZ" sz="2400" b="1" dirty="0">
                <a:solidFill>
                  <a:srgbClr val="FFFF00"/>
                </a:solidFill>
              </a:rPr>
              <a:t>1 Bq</a:t>
            </a:r>
            <a:r>
              <a:rPr lang="cs-CZ" altLang="cs-CZ" sz="2400" dirty="0">
                <a:solidFill>
                  <a:srgbClr val="FFFFFF"/>
                </a:solidFill>
              </a:rPr>
              <a:t> (becquerel, čti „</a:t>
            </a:r>
            <a:r>
              <a:rPr lang="cs-CZ" altLang="cs-CZ" sz="2400" dirty="0" err="1">
                <a:solidFill>
                  <a:srgbClr val="FFFFFF"/>
                </a:solidFill>
              </a:rPr>
              <a:t>bekerel</a:t>
            </a:r>
            <a:r>
              <a:rPr lang="cs-CZ" altLang="cs-CZ" sz="2400" dirty="0">
                <a:solidFill>
                  <a:srgbClr val="FFFFFF"/>
                </a:solidFill>
              </a:rPr>
              <a:t>“).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Aktivitu 1 Bq má látka, u níž dojde průměrně k jedné přeměně jádra za 1 sekundu: </a:t>
            </a:r>
            <a:r>
              <a:rPr lang="cs-CZ" altLang="cs-CZ" sz="2000" b="1" dirty="0">
                <a:solidFill>
                  <a:srgbClr val="FFFF00"/>
                </a:solidFill>
              </a:rPr>
              <a:t>1 Bq představuje velmi malou aktivitu zdroje!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aktivita vztažená k hmotnosti = </a:t>
            </a:r>
            <a:r>
              <a:rPr lang="cs-CZ" altLang="cs-CZ" sz="2000" u="sng" dirty="0">
                <a:solidFill>
                  <a:srgbClr val="FFFFFF"/>
                </a:solidFill>
              </a:rPr>
              <a:t>hmotnostní aktivita</a:t>
            </a:r>
            <a:r>
              <a:rPr lang="cs-CZ" altLang="cs-CZ" sz="2000" dirty="0">
                <a:solidFill>
                  <a:srgbClr val="FFFFFF"/>
                </a:solidFill>
              </a:rPr>
              <a:t> (Bq/kg)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aktivita vztažená k ploše = </a:t>
            </a:r>
            <a:r>
              <a:rPr lang="cs-CZ" altLang="cs-CZ" sz="2000" u="sng" dirty="0">
                <a:solidFill>
                  <a:srgbClr val="FFFFFF"/>
                </a:solidFill>
              </a:rPr>
              <a:t>plošná aktivita</a:t>
            </a:r>
            <a:r>
              <a:rPr lang="cs-CZ" altLang="cs-CZ" sz="2000" dirty="0">
                <a:solidFill>
                  <a:srgbClr val="FFFFFF"/>
                </a:solidFill>
              </a:rPr>
              <a:t> (Bq/m</a:t>
            </a:r>
            <a:r>
              <a:rPr lang="cs-CZ" altLang="cs-CZ" sz="2000" baseline="30000" dirty="0">
                <a:solidFill>
                  <a:srgbClr val="FFFFFF"/>
                </a:solidFill>
              </a:rPr>
              <a:t>2</a:t>
            </a:r>
            <a:r>
              <a:rPr lang="cs-CZ" altLang="cs-CZ" sz="2000" dirty="0">
                <a:solidFill>
                  <a:srgbClr val="FFFFFF"/>
                </a:solidFill>
              </a:rPr>
              <a:t>)</a:t>
            </a:r>
          </a:p>
          <a:p>
            <a:pPr algn="just">
              <a:spcBef>
                <a:spcPct val="50000"/>
              </a:spcBef>
              <a:defRPr/>
            </a:pPr>
            <a:r>
              <a:rPr lang="cs-CZ" altLang="cs-CZ" sz="2000" dirty="0">
                <a:solidFill>
                  <a:srgbClr val="FFFF00"/>
                </a:solidFill>
              </a:rPr>
              <a:t>Příklady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v podloží jsou desítky až stovky Bq/kg přírodních radionuklidů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slabé zářiče (etalony) do 1 </a:t>
            </a:r>
            <a:r>
              <a:rPr lang="cs-CZ" altLang="cs-CZ" sz="2000" dirty="0" err="1">
                <a:solidFill>
                  <a:srgbClr val="FFFFFF"/>
                </a:solidFill>
              </a:rPr>
              <a:t>MBq</a:t>
            </a:r>
            <a:r>
              <a:rPr lang="cs-CZ" altLang="cs-CZ" sz="2000" dirty="0">
                <a:solidFill>
                  <a:srgbClr val="FFFFFF"/>
                </a:solidFill>
              </a:rPr>
              <a:t> (milióny Bq)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cs-CZ" altLang="cs-CZ" sz="2000" dirty="0">
                <a:solidFill>
                  <a:srgbClr val="FFFFFF"/>
                </a:solidFill>
              </a:rPr>
              <a:t>ozařovače ve zdravotnictví 100 </a:t>
            </a:r>
            <a:r>
              <a:rPr lang="cs-CZ" altLang="cs-CZ" sz="2000" dirty="0" err="1">
                <a:solidFill>
                  <a:srgbClr val="FFFFFF"/>
                </a:solidFill>
              </a:rPr>
              <a:t>GBq</a:t>
            </a:r>
            <a:r>
              <a:rPr lang="cs-CZ" altLang="cs-CZ" sz="2000" dirty="0">
                <a:solidFill>
                  <a:srgbClr val="FFFFFF"/>
                </a:solidFill>
              </a:rPr>
              <a:t> až 10 </a:t>
            </a:r>
            <a:r>
              <a:rPr lang="cs-CZ" altLang="cs-CZ" sz="2000" dirty="0" err="1">
                <a:solidFill>
                  <a:srgbClr val="FFFFFF"/>
                </a:solidFill>
              </a:rPr>
              <a:t>TBq</a:t>
            </a:r>
            <a:r>
              <a:rPr lang="cs-CZ" altLang="cs-CZ" sz="2000" dirty="0">
                <a:solidFill>
                  <a:srgbClr val="FFFFFF"/>
                </a:solidFill>
              </a:rPr>
              <a:t> (stovky miliard až desítky biliónů Bq)</a:t>
            </a:r>
          </a:p>
          <a:p>
            <a:pPr marL="342900" indent="-342900" algn="just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cs-CZ" altLang="cs-CZ" sz="2000" dirty="0">
              <a:solidFill>
                <a:srgbClr val="FFFFFF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4798E-C040-4262-8CD2-E76AD8E9B058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 Box 2"/>
          <p:cNvSpPr txBox="1">
            <a:spLocks noChangeArrowheads="1"/>
          </p:cNvSpPr>
          <p:nvPr/>
        </p:nvSpPr>
        <p:spPr bwMode="auto">
          <a:xfrm>
            <a:off x="323850" y="188913"/>
            <a:ext cx="842486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cs-CZ" altLang="cs-CZ" sz="3200" b="1" dirty="0">
                <a:solidFill>
                  <a:srgbClr val="FFFF00"/>
                </a:solidFill>
              </a:rPr>
              <a:t>Jak popisujeme zdroj ionizujícího </a:t>
            </a:r>
            <a:r>
              <a:rPr lang="cs-CZ" altLang="cs-CZ" sz="3200" b="1" dirty="0" smtClean="0">
                <a:solidFill>
                  <a:srgbClr val="FFFF00"/>
                </a:solidFill>
              </a:rPr>
              <a:t>záření?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3200" b="1" dirty="0" err="1" smtClean="0">
                <a:solidFill>
                  <a:srgbClr val="FFFF00"/>
                </a:solidFill>
              </a:rPr>
              <a:t>Zprošťovací</a:t>
            </a:r>
            <a:r>
              <a:rPr lang="cs-CZ" altLang="cs-CZ" sz="3200" b="1" dirty="0" smtClean="0">
                <a:solidFill>
                  <a:srgbClr val="FFFF00"/>
                </a:solidFill>
              </a:rPr>
              <a:t> úrovně (odvozeny od 10mikroSv/rok)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FFFF00"/>
                </a:solidFill>
              </a:rPr>
              <a:t>3H             1GBq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FFFF00"/>
                </a:solidFill>
              </a:rPr>
              <a:t>137Cs     10kBq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FFFF00"/>
                </a:solidFill>
              </a:rPr>
              <a:t>60Co      100kBq</a:t>
            </a:r>
          </a:p>
          <a:p>
            <a:pPr marL="342900" indent="-342900">
              <a:spcBef>
                <a:spcPct val="50000"/>
              </a:spcBef>
            </a:pPr>
            <a:r>
              <a:rPr lang="cs-CZ" altLang="cs-CZ" sz="3200" b="1" dirty="0" smtClean="0">
                <a:solidFill>
                  <a:srgbClr val="FFFF00"/>
                </a:solidFill>
              </a:rPr>
              <a:t>90Sr        10kBq</a:t>
            </a:r>
            <a:endParaRPr lang="cs-CZ" altLang="cs-CZ" sz="3200" b="1" dirty="0">
              <a:solidFill>
                <a:srgbClr val="FFFF00"/>
              </a:solidFill>
            </a:endParaRPr>
          </a:p>
          <a:p>
            <a:pPr marL="342900" indent="-342900">
              <a:spcBef>
                <a:spcPct val="50000"/>
              </a:spcBef>
            </a:pPr>
            <a:endParaRPr lang="cs-CZ" altLang="cs-CZ" sz="3200" dirty="0">
              <a:solidFill>
                <a:srgbClr val="FFFFFF"/>
              </a:solidFill>
            </a:endParaRPr>
          </a:p>
        </p:txBody>
      </p:sp>
      <p:sp>
        <p:nvSpPr>
          <p:cNvPr id="22530" name="Text Box 21"/>
          <p:cNvSpPr txBox="1">
            <a:spLocks noChangeArrowheads="1"/>
          </p:cNvSpPr>
          <p:nvPr/>
        </p:nvSpPr>
        <p:spPr bwMode="auto">
          <a:xfrm>
            <a:off x="2771775" y="6453188"/>
            <a:ext cx="40322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1200"/>
              <a:t>Státní úřad pro jadernou bezpečnost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4798E-C040-4262-8CD2-E76AD8E9B058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9960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Aktivita zdroje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21320D-C2F0-44A5-A4B0-24F73A0BC942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pic>
        <p:nvPicPr>
          <p:cNvPr id="4098" name="Picture 2" descr="Z:\Dokumenty\prezentace\2014\Aktivita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144000" cy="360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689795"/>
      </p:ext>
    </p:extLst>
  </p:cSld>
  <p:clrMapOvr>
    <a:masterClrMapping/>
  </p:clrMapOvr>
</p:sld>
</file>

<file path=ppt/theme/theme1.xml><?xml version="1.0" encoding="utf-8"?>
<a:theme xmlns:a="http://schemas.openxmlformats.org/drawingml/2006/main" name="Mizející mřížka">
  <a:themeElements>
    <a:clrScheme name="Mizející mřížka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Mizející mřížk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izející mřížka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zející mřížka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2754</TotalTime>
  <Words>1668</Words>
  <Application>Microsoft Office PowerPoint</Application>
  <PresentationFormat>Předvádění na obrazovce (4:3)</PresentationFormat>
  <Paragraphs>301</Paragraphs>
  <Slides>35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0</vt:i4>
      </vt:variant>
      <vt:variant>
        <vt:lpstr>Nadpisy snímků</vt:lpstr>
      </vt:variant>
      <vt:variant>
        <vt:i4>35</vt:i4>
      </vt:variant>
    </vt:vector>
  </HeadingPairs>
  <TitlesOfParts>
    <vt:vector size="40" baseType="lpstr">
      <vt:lpstr>Arial</vt:lpstr>
      <vt:lpstr>Symbol</vt:lpstr>
      <vt:lpstr>Times New Roman</vt:lpstr>
      <vt:lpstr>Wingdings</vt:lpstr>
      <vt:lpstr>Mizející mřížka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Aktivita zdroje </vt:lpstr>
      <vt:lpstr>Plošná aktivita</vt:lpstr>
      <vt:lpstr>Prezentace aplikace PowerPoint</vt:lpstr>
      <vt:lpstr>Dávka</vt:lpstr>
      <vt:lpstr>Dávkový příkon </vt:lpstr>
      <vt:lpstr>Vztah mezi dávkou a aktivitou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Léčba ozářených</vt:lpstr>
      <vt:lpstr>Prezentace aplikace PowerPoint</vt:lpstr>
      <vt:lpstr>Základní technická a organizační opatření</vt:lpstr>
      <vt:lpstr>Prezentace aplikace PowerPoint</vt:lpstr>
      <vt:lpstr>Prezentace aplikace PowerPoint</vt:lpstr>
      <vt:lpstr>Co je běžné?</vt:lpstr>
      <vt:lpstr>Co je regulované</vt:lpstr>
      <vt:lpstr>Co je ještě přijatelné při nehodách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SUJB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matzner</dc:creator>
  <cp:lastModifiedBy>Karla Petrová</cp:lastModifiedBy>
  <cp:revision>144</cp:revision>
  <cp:lastPrinted>2014-03-11T06:40:40Z</cp:lastPrinted>
  <dcterms:created xsi:type="dcterms:W3CDTF">2009-05-31T09:13:16Z</dcterms:created>
  <dcterms:modified xsi:type="dcterms:W3CDTF">2018-02-07T20:15:25Z</dcterms:modified>
</cp:coreProperties>
</file>