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9" r:id="rId2"/>
    <p:sldId id="278" r:id="rId3"/>
    <p:sldId id="289" r:id="rId4"/>
    <p:sldId id="291" r:id="rId5"/>
    <p:sldId id="256" r:id="rId6"/>
    <p:sldId id="286" r:id="rId7"/>
  </p:sldIdLst>
  <p:sldSz cx="9144000" cy="6858000" type="screen4x3"/>
  <p:notesSz cx="6807200" cy="99393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50" tIns="45775" rIns="91550" bIns="457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0FA9CD-94F2-4DEE-8DAD-1849DB07CC0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22326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67641-F3DC-42DA-A81D-33A9E98A2A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9712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1E7D2-1350-48B8-8046-0AA9BBB3DF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7810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D512B-0696-4F49-AA7B-DE32A7159E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8662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3E3D3-E968-46BA-8F94-5D68B33EFA6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30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6167-1427-42A3-9D21-96EF4092164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92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E9EC-2CA0-4087-A64B-C0C8B6235F2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37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7C352-950B-4D05-87B1-261A1FE94D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5669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5E250-4F95-470B-856F-02A8F4541B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2507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881B97-332B-4407-9255-C4EEDF18567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0531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9D24E-9CC8-4741-B312-7088CE17A6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78798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D615-02E2-459B-8009-602CE78B76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3154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9A37788-A841-42CA-B04F-79CDE1D16C3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11560" y="404664"/>
            <a:ext cx="7772400" cy="2547714"/>
          </a:xfrm>
        </p:spPr>
        <p:txBody>
          <a:bodyPr/>
          <a:lstStyle/>
          <a:p>
            <a:pPr eaLnBrk="1" hangingPunct="1"/>
            <a:r>
              <a:rPr lang="cs-CZ" altLang="cs-CZ" sz="2000" b="1" dirty="0" smtClean="0"/>
              <a:t>Činnost zvláštně důležitá z hlediska radiační ochrany (RO)</a:t>
            </a:r>
            <a:br>
              <a:rPr lang="cs-CZ" altLang="cs-CZ" sz="2000" b="1" dirty="0" smtClean="0"/>
            </a:br>
            <a:endParaRPr lang="cs-CZ" altLang="cs-CZ" sz="1600" dirty="0" smtClean="0"/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87624" y="2492896"/>
            <a:ext cx="6400800" cy="2400672"/>
          </a:xfrm>
        </p:spPr>
        <p:txBody>
          <a:bodyPr/>
          <a:lstStyle/>
          <a:p>
            <a:pPr eaLnBrk="1" hangingPunct="1"/>
            <a:r>
              <a:rPr lang="cs-CZ" altLang="cs-CZ" sz="1200" b="1" dirty="0" smtClean="0"/>
              <a:t>činnost </a:t>
            </a:r>
          </a:p>
          <a:p>
            <a:pPr eaLnBrk="1" hangingPunct="1"/>
            <a:endParaRPr lang="cs-CZ" altLang="cs-CZ" sz="1200" b="1" dirty="0" smtClean="0"/>
          </a:p>
          <a:p>
            <a:pPr eaLnBrk="1" hangingPunct="1"/>
            <a:r>
              <a:rPr lang="cs-CZ" altLang="cs-CZ" sz="1200" b="1" dirty="0" smtClean="0"/>
              <a:t>zajišťující plnění požadavků na RO</a:t>
            </a:r>
          </a:p>
          <a:p>
            <a:pPr eaLnBrk="1" hangingPunct="1"/>
            <a:endParaRPr lang="cs-CZ" altLang="cs-CZ" sz="1200" b="1" dirty="0" smtClean="0"/>
          </a:p>
          <a:p>
            <a:pPr eaLnBrk="1" hangingPunct="1"/>
            <a:r>
              <a:rPr lang="cs-CZ" altLang="cs-CZ" sz="1200" b="1" dirty="0" smtClean="0"/>
              <a:t>spočívající v provádění hodnocení vlastností ZIZ</a:t>
            </a:r>
          </a:p>
          <a:p>
            <a:pPr eaLnBrk="1" hangingPunct="1"/>
            <a:endParaRPr lang="cs-CZ" altLang="cs-CZ" sz="1200" b="1" dirty="0" smtClean="0"/>
          </a:p>
          <a:p>
            <a:pPr eaLnBrk="1" hangingPunct="1"/>
            <a:r>
              <a:rPr lang="cs-CZ" altLang="cs-CZ" sz="1200" b="1" dirty="0" smtClean="0"/>
              <a:t>řízení služeb významných z hlediska RO</a:t>
            </a:r>
          </a:p>
          <a:p>
            <a:pPr eaLnBrk="1" hangingPunct="1"/>
            <a:endParaRPr lang="cs-CZ" altLang="cs-CZ" sz="12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000" b="1" dirty="0" smtClean="0"/>
              <a:t>činnosti zvl. důležité z hlediska RO  </a:t>
            </a: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vykonávání soustavného dohledu </a:t>
            </a:r>
            <a:r>
              <a:rPr lang="cs-CZ" altLang="cs-CZ" sz="900" b="1" dirty="0" smtClean="0"/>
              <a:t>(jako dohlížející osoba,..)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hodnocení vlastností ZIZ = zkoušky ZIZ</a:t>
            </a: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 startAt="2"/>
            </a:pPr>
            <a:endParaRPr lang="cs-CZ" altLang="cs-CZ" sz="1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řízení vykonávání služeb významných</a:t>
            </a:r>
            <a:r>
              <a:rPr lang="cs-CZ" altLang="cs-CZ" sz="1000" dirty="0" smtClean="0"/>
              <a:t>, 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	</a:t>
            </a:r>
            <a:r>
              <a:rPr lang="cs-CZ" altLang="cs-CZ" sz="1000" b="1" dirty="0" smtClean="0"/>
              <a:t>osobní dozimetrie</a:t>
            </a:r>
            <a:r>
              <a:rPr lang="cs-CZ" altLang="cs-CZ" sz="1000" dirty="0" smtClean="0"/>
              <a:t>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>
                <a:solidFill>
                  <a:srgbClr val="FF0000"/>
                </a:solidFill>
              </a:rPr>
              <a:t>	</a:t>
            </a:r>
            <a:r>
              <a:rPr lang="cs-CZ" altLang="cs-CZ" sz="1000" b="1" dirty="0" smtClean="0"/>
              <a:t>stanovování osobních dávek na pracovišti s přírodními ZIZ a radonem </a:t>
            </a:r>
            <a:r>
              <a:rPr lang="cs-CZ" altLang="cs-CZ" sz="1000" dirty="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monitorování </a:t>
            </a:r>
            <a:r>
              <a:rPr lang="cs-CZ" altLang="cs-CZ" sz="1000" dirty="0" smtClean="0"/>
              <a:t>pracoviště III. nebo IV. kategorie, okolí úložiště, odkaliště, odvalu …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ozáření z přírodního ZIZ ve stavbě, stanovení RI pozemku, staveb. výrobcích, surovinách, ve vodě ….</a:t>
            </a:r>
            <a:r>
              <a:rPr lang="cs-CZ" altLang="cs-CZ" sz="1000" dirty="0" smtClean="0"/>
              <a:t>,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	</a:t>
            </a:r>
            <a:r>
              <a:rPr lang="cs-CZ" altLang="cs-CZ" sz="1000" b="1" dirty="0" smtClean="0"/>
              <a:t>měření</a:t>
            </a:r>
            <a:r>
              <a:rPr lang="cs-CZ" altLang="cs-CZ" sz="1000" dirty="0" smtClean="0"/>
              <a:t> </a:t>
            </a:r>
            <a:r>
              <a:rPr lang="cs-CZ" altLang="cs-CZ" sz="1000" b="1" dirty="0" smtClean="0"/>
              <a:t>a hodnocení </a:t>
            </a:r>
            <a:r>
              <a:rPr lang="cs-CZ" altLang="cs-CZ" sz="1000" dirty="0" smtClean="0"/>
              <a:t>obsahu </a:t>
            </a:r>
            <a:r>
              <a:rPr lang="cs-CZ" altLang="cs-CZ" sz="1000" b="1" dirty="0" smtClean="0"/>
              <a:t>radionuklidů v RL uvolňované z pracoviště   </a:t>
            </a: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000" dirty="0" smtClean="0"/>
              <a:t>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/>
              <a:t/>
            </a:r>
            <a:br>
              <a:rPr lang="cs-CZ" altLang="cs-CZ" sz="2400" b="1" dirty="0"/>
            </a:br>
            <a:r>
              <a:rPr lang="cs-CZ" altLang="cs-CZ" sz="2000" b="1" dirty="0" smtClean="0"/>
              <a:t>činnosti zvl. důležité z hlediska RO  </a:t>
            </a:r>
            <a:r>
              <a:rPr lang="cs-CZ" altLang="cs-CZ" sz="2000" dirty="0" smtClean="0"/>
              <a:t/>
            </a:r>
            <a:br>
              <a:rPr lang="cs-CZ" altLang="cs-CZ" sz="2000" dirty="0" smtClean="0"/>
            </a:br>
            <a:r>
              <a:rPr lang="cs-CZ" altLang="cs-CZ" sz="2400" b="1" dirty="0" smtClean="0"/>
              <a:t>  </a:t>
            </a:r>
            <a:br>
              <a:rPr lang="cs-CZ" altLang="cs-CZ" sz="2400" b="1" dirty="0" smtClean="0"/>
            </a:b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altLang="cs-CZ" sz="10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může vykonávat jen osoba se zvláštní odbornou způsobilostí (ZOZ)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lvl="1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ZOZ ověřuje zkušební komise:</a:t>
            </a:r>
            <a:r>
              <a:rPr lang="cs-CZ" sz="1000" b="1" dirty="0" smtClean="0"/>
              <a:t> </a:t>
            </a:r>
            <a:r>
              <a:rPr lang="cs-CZ" sz="1000" b="1" dirty="0"/>
              <a:t>písemná a ústní, praktická </a:t>
            </a:r>
            <a:r>
              <a:rPr lang="cs-CZ" sz="1000" b="1" dirty="0" smtClean="0"/>
              <a:t>- hodnocení </a:t>
            </a:r>
            <a:r>
              <a:rPr lang="cs-CZ" sz="1000" b="1" dirty="0"/>
              <a:t>vlastností v RT, </a:t>
            </a:r>
            <a:r>
              <a:rPr lang="cs-CZ" sz="1000" b="1" dirty="0" smtClean="0"/>
              <a:t>RDG</a:t>
            </a:r>
            <a:endParaRPr lang="cs-CZ" sz="10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b="1" dirty="0" smtClean="0"/>
              <a:t>vydává se doklad  ZOZ na </a:t>
            </a:r>
            <a:r>
              <a:rPr lang="cs-CZ" altLang="cs-CZ" sz="1400" b="1" dirty="0"/>
              <a:t>dobu neurčitou, </a:t>
            </a:r>
            <a:r>
              <a:rPr lang="cs-CZ" altLang="cs-CZ" sz="1100" dirty="0"/>
              <a:t>ale </a:t>
            </a:r>
            <a:r>
              <a:rPr lang="cs-CZ" altLang="cs-CZ" sz="1400" dirty="0"/>
              <a:t> </a:t>
            </a:r>
            <a:endParaRPr lang="cs-CZ" altLang="cs-CZ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cs-CZ" altLang="cs-CZ" sz="1400" dirty="0" smtClean="0"/>
              <a:t>držitel oprávnění ZOZ je </a:t>
            </a:r>
            <a:r>
              <a:rPr lang="cs-CZ" altLang="cs-CZ" sz="1400" dirty="0"/>
              <a:t>povinen účastnit se </a:t>
            </a:r>
            <a:r>
              <a:rPr lang="cs-CZ" altLang="cs-CZ" sz="1400" b="1" dirty="0" smtClean="0"/>
              <a:t>každých 5 let kurzu </a:t>
            </a:r>
            <a:endParaRPr lang="cs-CZ" altLang="cs-CZ" sz="1400" b="1" dirty="0"/>
          </a:p>
          <a:p>
            <a:pPr marL="609600" indent="-609600" eaLnBrk="1" hangingPunct="1">
              <a:lnSpc>
                <a:spcPct val="80000"/>
              </a:lnSpc>
              <a:buNone/>
            </a:pPr>
            <a:endParaRPr lang="cs-CZ" altLang="cs-CZ" sz="14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cs-CZ" altLang="cs-CZ" sz="1400" b="1" dirty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 smtClean="0"/>
          </a:p>
          <a:p>
            <a:pPr eaLnBrk="1" hangingPunct="1">
              <a:lnSpc>
                <a:spcPct val="80000"/>
              </a:lnSpc>
              <a:buFont typeface="Arial" charset="0"/>
              <a:buAutoNum type="alphaLcParenR"/>
            </a:pPr>
            <a:endParaRPr lang="cs-CZ" altLang="cs-CZ" sz="900" dirty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2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300" b="1" dirty="0" smtClean="0"/>
          </a:p>
        </p:txBody>
      </p:sp>
    </p:spTree>
    <p:extLst>
      <p:ext uri="{BB962C8B-B14F-4D97-AF65-F5344CB8AC3E}">
        <p14:creationId xmlns:p14="http://schemas.microsoft.com/office/powerpoint/2010/main" val="2233277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400" b="1" dirty="0" smtClean="0"/>
              <a:t>požadavky na vzdělání  </a:t>
            </a:r>
            <a:br>
              <a:rPr lang="cs-CZ" altLang="cs-CZ" sz="2400" b="1" dirty="0" smtClean="0"/>
            </a:br>
            <a:r>
              <a:rPr lang="cs-CZ" altLang="cs-CZ" sz="1800" dirty="0" smtClean="0"/>
              <a:t/>
            </a:r>
            <a:br>
              <a:rPr lang="cs-CZ" altLang="cs-CZ" sz="1800" dirty="0" smtClean="0"/>
            </a:br>
            <a:endParaRPr lang="cs-CZ" altLang="cs-CZ" sz="18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>
                <a:solidFill>
                  <a:srgbClr val="C00000"/>
                </a:solidFill>
              </a:rPr>
              <a:t>	</a:t>
            </a:r>
            <a:r>
              <a:rPr lang="cs-CZ" altLang="cs-CZ" sz="1400" dirty="0">
                <a:solidFill>
                  <a:srgbClr val="C00000"/>
                </a:solidFill>
              </a:rPr>
              <a:t> 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>
                <a:solidFill>
                  <a:srgbClr val="C00000"/>
                </a:solidFill>
              </a:rPr>
              <a:t>	 </a:t>
            </a:r>
            <a:r>
              <a:rPr lang="cs-CZ" altLang="cs-CZ" sz="1400" dirty="0" smtClean="0">
                <a:solidFill>
                  <a:srgbClr val="C00000"/>
                </a:solidFill>
              </a:rPr>
              <a:t> </a:t>
            </a:r>
            <a:r>
              <a:rPr lang="cs-CZ" altLang="cs-CZ" sz="1200" dirty="0" smtClean="0"/>
              <a:t>soustavný dohled jako DO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na pracovišti s VZIZ pro LO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na pracovišti  III. a IV. kategorie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při vyzařování z provozu pracoviště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 err="1" smtClean="0"/>
              <a:t>vš</a:t>
            </a:r>
            <a:r>
              <a:rPr lang="cs-CZ" altLang="cs-CZ" sz="1400" dirty="0" smtClean="0"/>
              <a:t> „jakákoliv“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lvl="1" eaLnBrk="1" hangingPunct="1">
              <a:lnSpc>
                <a:spcPct val="80000"/>
              </a:lnSpc>
              <a:buNone/>
            </a:pPr>
            <a:r>
              <a:rPr lang="cs-CZ" altLang="cs-CZ" sz="1200" dirty="0"/>
              <a:t>hodnocení vlastností ZIZ způsobem řízení  </a:t>
            </a:r>
            <a:r>
              <a:rPr lang="cs-CZ" altLang="cs-CZ" sz="1200" dirty="0" smtClean="0"/>
              <a:t>pro ZIZ </a:t>
            </a:r>
            <a:r>
              <a:rPr lang="cs-CZ" altLang="cs-CZ" sz="1200" dirty="0"/>
              <a:t>v RT, mamograf, CT, </a:t>
            </a:r>
            <a:r>
              <a:rPr lang="cs-CZ" altLang="cs-CZ" sz="1200" dirty="0" err="1"/>
              <a:t>rtg</a:t>
            </a:r>
            <a:r>
              <a:rPr lang="cs-CZ" altLang="cs-CZ" sz="1200" dirty="0"/>
              <a:t> s </a:t>
            </a:r>
            <a:r>
              <a:rPr lang="cs-CZ" altLang="cs-CZ" sz="1200" dirty="0" smtClean="0"/>
              <a:t>DSA</a:t>
            </a:r>
            <a:endParaRPr lang="cs-CZ" altLang="cs-CZ" sz="12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  </a:t>
            </a:r>
            <a:r>
              <a:rPr lang="cs-CZ" altLang="cs-CZ" sz="1400" dirty="0"/>
              <a:t>	</a:t>
            </a:r>
            <a:r>
              <a:rPr lang="cs-CZ" altLang="cs-CZ" sz="1400" dirty="0" smtClean="0"/>
              <a:t>  </a:t>
            </a:r>
            <a:r>
              <a:rPr lang="cs-CZ" altLang="cs-CZ" sz="1400" b="1" dirty="0" err="1" smtClean="0"/>
              <a:t>vš</a:t>
            </a:r>
            <a:r>
              <a:rPr lang="cs-CZ" altLang="cs-CZ" sz="1400" b="1" dirty="0" smtClean="0"/>
              <a:t> </a:t>
            </a:r>
            <a:r>
              <a:rPr lang="cs-CZ" altLang="cs-CZ" sz="1400" b="1" dirty="0"/>
              <a:t>ve studijním programu </a:t>
            </a:r>
            <a:r>
              <a:rPr lang="cs-CZ" altLang="cs-CZ" sz="1400" b="1" dirty="0" smtClean="0"/>
              <a:t>radiologický fyzik </a:t>
            </a:r>
            <a:r>
              <a:rPr lang="cs-CZ" altLang="cs-CZ" sz="1400" b="1" dirty="0"/>
              <a:t>(RF) nebo </a:t>
            </a:r>
            <a:r>
              <a:rPr lang="cs-CZ" altLang="cs-CZ" sz="1400" b="1" dirty="0" err="1" smtClean="0"/>
              <a:t>zp.k</a:t>
            </a:r>
            <a:r>
              <a:rPr lang="cs-CZ" altLang="cs-CZ" sz="1400" b="1" dirty="0" smtClean="0"/>
              <a:t> </a:t>
            </a:r>
            <a:r>
              <a:rPr lang="cs-CZ" altLang="cs-CZ" sz="1400" b="1" dirty="0"/>
              <a:t>výkonu povolání RF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  </a:t>
            </a:r>
            <a:r>
              <a:rPr lang="cs-CZ" altLang="cs-CZ" sz="1400" dirty="0"/>
              <a:t>	</a:t>
            </a:r>
            <a:r>
              <a:rPr lang="cs-CZ" altLang="cs-CZ" sz="1400" dirty="0" smtClean="0"/>
              <a:t> 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  </a:t>
            </a:r>
            <a:r>
              <a:rPr lang="cs-CZ" altLang="cs-CZ" sz="1200" dirty="0" smtClean="0"/>
              <a:t>řízení </a:t>
            </a:r>
            <a:r>
              <a:rPr lang="cs-CZ" altLang="cs-CZ" sz="1200" dirty="0"/>
              <a:t>vykonávání služeb významných, a to: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/>
              <a:t>	  „osobní dozimetrie umělé a přírodní“ a </a:t>
            </a:r>
            <a:endParaRPr lang="cs-CZ" altLang="cs-CZ" sz="12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/>
              <a:t>	 </a:t>
            </a:r>
            <a:r>
              <a:rPr lang="cs-CZ" altLang="cs-CZ" sz="1200" dirty="0" smtClean="0"/>
              <a:t> měření </a:t>
            </a:r>
            <a:r>
              <a:rPr lang="cs-CZ" altLang="cs-CZ" sz="1200" dirty="0"/>
              <a:t>obsahu RDN v </a:t>
            </a:r>
            <a:r>
              <a:rPr lang="cs-CZ" altLang="cs-CZ" sz="1200" dirty="0" smtClean="0"/>
              <a:t>RL uvolňované </a:t>
            </a:r>
            <a:r>
              <a:rPr lang="cs-CZ" altLang="cs-CZ" sz="1200" dirty="0"/>
              <a:t>z pracoviště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400" b="1" dirty="0" err="1" smtClean="0"/>
              <a:t>vš</a:t>
            </a:r>
            <a:r>
              <a:rPr lang="cs-CZ" altLang="cs-CZ" sz="1400" b="1" dirty="0" smtClean="0"/>
              <a:t> </a:t>
            </a:r>
            <a:r>
              <a:rPr lang="cs-CZ" altLang="cs-CZ" sz="1400" b="1" dirty="0"/>
              <a:t>„přírodní a technické vědy“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ostatní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200" dirty="0" smtClean="0"/>
              <a:t>měření radonu, vykonávání hodnocení vlastností ZIZ, DO na pracovišti </a:t>
            </a:r>
            <a:r>
              <a:rPr lang="cs-CZ" altLang="cs-CZ" sz="1200" dirty="0" err="1" smtClean="0"/>
              <a:t>neLO</a:t>
            </a:r>
            <a:r>
              <a:rPr lang="cs-CZ" altLang="cs-CZ" sz="1200" dirty="0" smtClean="0"/>
              <a:t>, PEDRO na LO,…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„jakékoliv“ </a:t>
            </a:r>
            <a:r>
              <a:rPr lang="cs-CZ" altLang="cs-CZ" sz="1400" b="1" dirty="0" smtClean="0"/>
              <a:t>střední vzdělání s maturitní zkouškou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00000"/>
                </a:solidFill>
              </a:rPr>
              <a:t>	</a:t>
            </a: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400" dirty="0" smtClean="0"/>
              <a:t>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6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70172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400" b="1" dirty="0" smtClean="0"/>
              <a:t>na praxi, na kurz </a:t>
            </a:r>
          </a:p>
        </p:txBody>
      </p:sp>
      <p:sp>
        <p:nvSpPr>
          <p:cNvPr id="7171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marL="990600" lvl="1" indent="-533400" eaLnBrk="1" hangingPunct="1">
              <a:lnSpc>
                <a:spcPct val="80000"/>
              </a:lnSpc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None/>
            </a:pPr>
            <a:r>
              <a:rPr lang="cs-CZ" altLang="cs-CZ" sz="1800" b="1" dirty="0">
                <a:solidFill>
                  <a:srgbClr val="C00000"/>
                </a:solidFill>
              </a:rPr>
              <a:t>praxe </a:t>
            </a:r>
            <a:r>
              <a:rPr lang="cs-CZ" altLang="cs-CZ" sz="1800" b="1" dirty="0" smtClean="0">
                <a:solidFill>
                  <a:srgbClr val="C00000"/>
                </a:solidFill>
              </a:rPr>
              <a:t>1rok, žádná</a:t>
            </a:r>
            <a:r>
              <a:rPr lang="cs-CZ" altLang="cs-CZ" sz="1800" b="1" dirty="0" smtClean="0"/>
              <a:t> </a:t>
            </a:r>
            <a:r>
              <a:rPr lang="cs-CZ" altLang="cs-CZ" sz="1200" dirty="0" smtClean="0"/>
              <a:t>(„měřidla“, </a:t>
            </a:r>
            <a:r>
              <a:rPr lang="cs-CZ" altLang="cs-CZ" sz="1200" dirty="0"/>
              <a:t>k povolení dle § 9/2/h/1,5,6 a 7 </a:t>
            </a:r>
            <a:r>
              <a:rPr lang="cs-CZ" altLang="cs-CZ" sz="1200" dirty="0" smtClean="0"/>
              <a:t>AZ = </a:t>
            </a:r>
            <a:r>
              <a:rPr lang="cs-CZ" altLang="cs-CZ" sz="1200" dirty="0"/>
              <a:t>přírodní)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u="sng" dirty="0" smtClean="0">
              <a:solidFill>
                <a:srgbClr val="C000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800" b="1" dirty="0" smtClean="0">
              <a:solidFill>
                <a:srgbClr val="CC3300"/>
              </a:solidFill>
            </a:endParaRP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rgbClr val="CC3300"/>
                </a:solidFill>
              </a:rPr>
              <a:t>kurz (povolený SÚJB) všichni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1200" i="1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1200" i="1" dirty="0" smtClean="0"/>
              <a:t>	</a:t>
            </a:r>
            <a:endParaRPr lang="cs-CZ" altLang="cs-CZ" sz="1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b="1" dirty="0"/>
              <a:t/>
            </a:r>
            <a:br>
              <a:rPr lang="cs-CZ" altLang="cs-CZ" sz="2800" b="1" dirty="0"/>
            </a:br>
            <a:r>
              <a:rPr lang="cs-CZ" altLang="cs-CZ" sz="2400" b="1" dirty="0" smtClean="0"/>
              <a:t>ZOZ </a:t>
            </a:r>
            <a:r>
              <a:rPr lang="cs-CZ" altLang="cs-CZ" sz="2400" dirty="0" smtClean="0"/>
              <a:t>specifika</a:t>
            </a:r>
            <a:r>
              <a:rPr lang="cs-CZ" altLang="cs-CZ" sz="2400" b="1" dirty="0" smtClean="0"/>
              <a:t> </a:t>
            </a:r>
            <a:endParaRPr lang="cs-CZ" altLang="cs-CZ" sz="20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altLang="cs-CZ" sz="2000" u="sng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1200" dirty="0" smtClean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/>
              <a:t>	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radiologický fyzik nemusí na kurz </a:t>
            </a:r>
            <a:endParaRPr lang="cs-CZ" altLang="cs-CZ" sz="20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„cizinec“ nemusí na ZOZ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1600" dirty="0" smtClean="0"/>
              <a:t>  SÚJB uzná „odbornou kvalifikaci“ z čl. státu </a:t>
            </a:r>
            <a:r>
              <a:rPr lang="cs-CZ" altLang="cs-CZ" sz="1600" dirty="0"/>
              <a:t>EU jako </a:t>
            </a:r>
            <a:r>
              <a:rPr lang="cs-CZ" altLang="cs-CZ" sz="1600" dirty="0" smtClean="0"/>
              <a:t>ZOZ</a:t>
            </a:r>
            <a:endParaRPr lang="cs-CZ" altLang="cs-CZ" sz="16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0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cs-CZ" altLang="cs-CZ" sz="2000" dirty="0" smtClean="0">
                <a:solidFill>
                  <a:srgbClr val="C00000"/>
                </a:solidFill>
              </a:rPr>
              <a:t>	</a:t>
            </a:r>
            <a:endParaRPr lang="cs-CZ" altLang="cs-CZ" sz="2000" dirty="0" smtClean="0">
              <a:solidFill>
                <a:srgbClr val="CC33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cs-CZ" altLang="cs-CZ" sz="2000" dirty="0" smtClean="0">
              <a:solidFill>
                <a:srgbClr val="CC3300"/>
              </a:solidFill>
            </a:endParaRPr>
          </a:p>
          <a:p>
            <a:pPr marL="609600" indent="-609600" eaLnBrk="1" hangingPunct="1">
              <a:lnSpc>
                <a:spcPct val="80000"/>
              </a:lnSpc>
              <a:defRPr/>
            </a:pPr>
            <a:endParaRPr lang="cs-CZ" altLang="cs-CZ" sz="2000" dirty="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  <a:defRPr/>
            </a:pPr>
            <a:r>
              <a:rPr lang="cs-CZ" altLang="cs-CZ" sz="2000" i="1" dirty="0" smtClean="0"/>
              <a:t>	</a:t>
            </a:r>
            <a:endParaRPr lang="cs-CZ" altLang="cs-CZ" sz="1800" i="1" dirty="0" smtClean="0"/>
          </a:p>
        </p:txBody>
      </p:sp>
    </p:spTree>
    <p:extLst>
      <p:ext uri="{BB962C8B-B14F-4D97-AF65-F5344CB8AC3E}">
        <p14:creationId xmlns:p14="http://schemas.microsoft.com/office/powerpoint/2010/main" val="93660123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2000</TotalTime>
  <Words>122</Words>
  <Application>Microsoft Office PowerPoint</Application>
  <PresentationFormat>Předvádění na obrazovce (4:3)</PresentationFormat>
  <Paragraphs>96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Výchozí návrh</vt:lpstr>
      <vt:lpstr>Činnost zvláštně důležitá z hlediska radiační ochrany (RO) </vt:lpstr>
      <vt:lpstr>     činnosti zvl. důležité z hlediska RO        </vt:lpstr>
      <vt:lpstr>       činnosti zvl. důležité z hlediska RO        </vt:lpstr>
      <vt:lpstr> požadavky na vzdělání    </vt:lpstr>
      <vt:lpstr>  na praxi, na kurz </vt:lpstr>
      <vt:lpstr>   ZOZ specifika </vt:lpstr>
    </vt:vector>
  </TitlesOfParts>
  <Company>SUJB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Hana Podškubková</dc:creator>
  <cp:lastModifiedBy>Hana Podškubková</cp:lastModifiedBy>
  <cp:revision>225</cp:revision>
  <cp:lastPrinted>2016-12-01T07:52:02Z</cp:lastPrinted>
  <dcterms:created xsi:type="dcterms:W3CDTF">2012-10-10T14:30:12Z</dcterms:created>
  <dcterms:modified xsi:type="dcterms:W3CDTF">2018-11-26T08:22:41Z</dcterms:modified>
</cp:coreProperties>
</file>