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7" r:id="rId1"/>
  </p:sldMasterIdLst>
  <p:notesMasterIdLst>
    <p:notesMasterId r:id="rId20"/>
  </p:notesMasterIdLst>
  <p:handoutMasterIdLst>
    <p:handoutMasterId r:id="rId21"/>
  </p:handoutMasterIdLst>
  <p:sldIdLst>
    <p:sldId id="256" r:id="rId2"/>
    <p:sldId id="370" r:id="rId3"/>
    <p:sldId id="385" r:id="rId4"/>
    <p:sldId id="386" r:id="rId5"/>
    <p:sldId id="289" r:id="rId6"/>
    <p:sldId id="367" r:id="rId7"/>
    <p:sldId id="295" r:id="rId8"/>
    <p:sldId id="300" r:id="rId9"/>
    <p:sldId id="345" r:id="rId10"/>
    <p:sldId id="381" r:id="rId11"/>
    <p:sldId id="347" r:id="rId12"/>
    <p:sldId id="382" r:id="rId13"/>
    <p:sldId id="282" r:id="rId14"/>
    <p:sldId id="362" r:id="rId15"/>
    <p:sldId id="344" r:id="rId16"/>
    <p:sldId id="383" r:id="rId17"/>
    <p:sldId id="384" r:id="rId18"/>
    <p:sldId id="339" r:id="rId19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91" d="100"/>
          <a:sy n="91" d="100"/>
        </p:scale>
        <p:origin x="-540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3825B8-BA08-455B-BC99-52CE067483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6384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9638"/>
            <a:ext cx="5445125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D761ECE-8736-4004-AAF4-9011B1AFCF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5598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C6A2-ADDE-4DB8-A127-38617CF87E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180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1061F-DF8B-4E62-AD28-E04D955671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963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66B41-5B3B-4066-95D4-26733BFC3A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336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cs-CZ" noProof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6A4B-8DD6-48BD-A8D2-41B4A9A97F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739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CF420-5CAC-40D1-8B74-850C4D4C4D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604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31AF5-DE59-4314-AC01-5834FB309F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337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90DC-ADA2-4E7F-9554-D82E3129D5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200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6857E-A6D9-4D49-B16F-8EBB13A8B2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476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E78B1-B9B6-439E-B4ED-70DC45A2DD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007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E668-EA30-4E9A-BE8B-0784EC9342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902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83D4-B8B3-4D6C-8B18-667417A7D7E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479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E7F8-33CB-472B-8A3E-86B7DB93A8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531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 altLang="cs-CZ"/>
              <a:t>konference ČGPS červen 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BE37655-E842-44E7-B580-1030C939D8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odskubkova@suj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052513"/>
            <a:ext cx="7772400" cy="4476750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Ozáření těhotných </a:t>
            </a:r>
            <a:r>
              <a:rPr lang="cs-CZ" altLang="cs-CZ" sz="2000" b="1" smtClean="0"/>
              <a:t/>
            </a:r>
            <a:br>
              <a:rPr lang="cs-CZ" altLang="cs-CZ" sz="2000" b="1" smtClean="0"/>
            </a:br>
            <a:r>
              <a:rPr lang="cs-CZ" altLang="cs-CZ" sz="2400" smtClean="0"/>
              <a:t/>
            </a:r>
            <a:br>
              <a:rPr lang="cs-CZ" altLang="cs-CZ" sz="2400" smtClean="0"/>
            </a:br>
            <a:endParaRPr lang="cs-CZ" altLang="cs-CZ" sz="4000" b="1" smtClean="0"/>
          </a:p>
        </p:txBody>
      </p:sp>
      <p:sp>
        <p:nvSpPr>
          <p:cNvPr id="2051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Hana Podškubková, OLO </a:t>
            </a:r>
            <a:endParaRPr lang="cs-CZ" altLang="cs-CZ" sz="1400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  <a:hlinkClick r:id="rId2"/>
              </a:rPr>
              <a:t>hana.podskubkova@sujb.cz</a:t>
            </a:r>
            <a:r>
              <a:rPr lang="cs-CZ" altLang="cs-CZ" sz="1400" dirty="0" smtClean="0">
                <a:latin typeface="Arial" charset="0"/>
              </a:rPr>
              <a:t> </a:t>
            </a:r>
            <a:endParaRPr lang="cs-CZ" altLang="cs-CZ" sz="14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b="1" smtClean="0"/>
              <a:t/>
            </a:r>
            <a:br>
              <a:rPr lang="cs-CZ" altLang="cs-CZ" sz="2000" b="1" smtClean="0"/>
            </a:br>
            <a:r>
              <a:rPr lang="cs-CZ" altLang="cs-CZ" sz="2000" b="1" smtClean="0"/>
              <a:t/>
            </a:r>
            <a:br>
              <a:rPr lang="cs-CZ" altLang="cs-CZ" sz="2000" b="1" smtClean="0"/>
            </a:br>
            <a:r>
              <a:rPr lang="cs-CZ" altLang="cs-CZ" sz="2000" b="1" smtClean="0"/>
              <a:t>účinky IZ na zárodek/plod  - </a:t>
            </a:r>
            <a:r>
              <a:rPr lang="cs-CZ" altLang="cs-CZ" sz="2000" smtClean="0"/>
              <a:t>karcenogeneze</a:t>
            </a:r>
            <a:r>
              <a:rPr lang="cs-CZ" altLang="cs-CZ" sz="2000" b="1" smtClean="0"/>
              <a:t> </a:t>
            </a:r>
            <a:endParaRPr lang="cs-CZ" altLang="cs-CZ" sz="2000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8863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cs-CZ" altLang="cs-CZ" sz="1600" dirty="0" smtClean="0"/>
          </a:p>
          <a:p>
            <a:pPr marL="0" indent="0">
              <a:buFont typeface="Arial" charset="0"/>
              <a:buNone/>
            </a:pPr>
            <a:endParaRPr lang="cs-CZ" altLang="cs-CZ" sz="1600" dirty="0" smtClean="0"/>
          </a:p>
          <a:p>
            <a:pPr marL="0" indent="0">
              <a:buFont typeface="Arial" charset="0"/>
              <a:buNone/>
            </a:pPr>
            <a:r>
              <a:rPr lang="cs-CZ" altLang="cs-CZ" sz="1600" dirty="0" smtClean="0"/>
              <a:t>hlavně </a:t>
            </a:r>
            <a:r>
              <a:rPr lang="cs-CZ" altLang="cs-CZ" sz="1600" dirty="0" smtClean="0"/>
              <a:t>leukémie </a:t>
            </a:r>
          </a:p>
          <a:p>
            <a:pPr marL="0" indent="0">
              <a:buFont typeface="Arial" charset="0"/>
              <a:buNone/>
            </a:pPr>
            <a:endParaRPr lang="cs-CZ" altLang="cs-CZ" sz="1600" dirty="0" smtClean="0"/>
          </a:p>
          <a:p>
            <a:pPr marL="0" indent="0">
              <a:buFont typeface="Arial" charset="0"/>
              <a:buNone/>
            </a:pPr>
            <a:r>
              <a:rPr lang="cs-CZ" altLang="cs-CZ" sz="1600" dirty="0" smtClean="0"/>
              <a:t>málo </a:t>
            </a:r>
            <a:r>
              <a:rPr lang="cs-CZ" altLang="cs-CZ" sz="1600" dirty="0" smtClean="0"/>
              <a:t>epidemiologických studií zaměřených na „dětské nádory“ z IZ </a:t>
            </a:r>
            <a:r>
              <a:rPr lang="cs-CZ" altLang="cs-CZ" sz="1600" dirty="0" smtClean="0"/>
              <a:t>a studií</a:t>
            </a:r>
            <a:r>
              <a:rPr lang="cs-CZ" altLang="cs-CZ" sz="1600" dirty="0" smtClean="0"/>
              <a:t>, které by pracovaly s dostatečným množstvím osob ozářených nízkými dávkami tak, aby bylo dosaženo statistické významnosti  </a:t>
            </a:r>
          </a:p>
          <a:p>
            <a:pPr marL="0" indent="0">
              <a:buFont typeface="Arial" charset="0"/>
              <a:buNone/>
            </a:pPr>
            <a:endParaRPr lang="cs-CZ" altLang="cs-CZ" sz="1600" dirty="0" smtClean="0"/>
          </a:p>
          <a:p>
            <a:pPr marL="0" indent="0" eaLnBrk="1" hangingPunct="1">
              <a:buFont typeface="Arial" charset="0"/>
              <a:buNone/>
            </a:pPr>
            <a:r>
              <a:rPr lang="cs-CZ" altLang="cs-CZ" sz="1600" dirty="0" smtClean="0"/>
              <a:t>stále </a:t>
            </a:r>
            <a:r>
              <a:rPr lang="cs-CZ" altLang="cs-CZ" sz="1600" dirty="0" smtClean="0"/>
              <a:t>jako zdroj informací jen </a:t>
            </a:r>
            <a:r>
              <a:rPr lang="en-US" altLang="cs-CZ" sz="1600" dirty="0" err="1" smtClean="0"/>
              <a:t>studi</a:t>
            </a:r>
            <a:r>
              <a:rPr lang="cs-CZ" altLang="cs-CZ" sz="1600" dirty="0" smtClean="0"/>
              <a:t>e</a:t>
            </a:r>
            <a:r>
              <a:rPr lang="en-US" altLang="cs-CZ" sz="1600" dirty="0" smtClean="0"/>
              <a:t> Hiro</a:t>
            </a:r>
            <a:r>
              <a:rPr lang="cs-CZ" altLang="cs-CZ" sz="1600" dirty="0" smtClean="0"/>
              <a:t>š</a:t>
            </a:r>
            <a:r>
              <a:rPr lang="en-US" altLang="cs-CZ" sz="1600" dirty="0" err="1" smtClean="0"/>
              <a:t>ima</a:t>
            </a:r>
            <a:r>
              <a:rPr lang="cs-CZ" altLang="cs-CZ" sz="1600" dirty="0" smtClean="0"/>
              <a:t> </a:t>
            </a:r>
            <a:r>
              <a:rPr lang="en-US" altLang="cs-CZ" sz="1600" dirty="0" smtClean="0"/>
              <a:t>&amp; </a:t>
            </a:r>
            <a:r>
              <a:rPr lang="cs-CZ" altLang="cs-CZ" sz="1600" dirty="0" smtClean="0"/>
              <a:t>Nagasaki 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 </a:t>
            </a:r>
            <a:endParaRPr lang="cs-CZ" altLang="cs-CZ" sz="1600" dirty="0" smtClean="0"/>
          </a:p>
          <a:p>
            <a:pPr marL="0" indent="0" eaLnBrk="1" hangingPunct="1">
              <a:buNone/>
            </a:pPr>
            <a:endParaRPr lang="cs-CZ" altLang="cs-CZ" sz="1600" dirty="0" smtClean="0"/>
          </a:p>
          <a:p>
            <a:pPr marL="0" indent="0" eaLnBrk="1" hangingPunct="1">
              <a:buNone/>
            </a:pPr>
            <a:r>
              <a:rPr lang="cs-CZ" altLang="cs-CZ" sz="1600" dirty="0" smtClean="0"/>
              <a:t>spontánní výskyt leukémie u dětí (2- 3 promile) </a:t>
            </a:r>
          </a:p>
          <a:p>
            <a:pPr marL="0" indent="0">
              <a:buFont typeface="Arial" charset="0"/>
              <a:buNone/>
            </a:pPr>
            <a:endParaRPr lang="cs-CZ" altLang="cs-CZ" sz="1600" u="sng" dirty="0" smtClean="0"/>
          </a:p>
          <a:p>
            <a:pPr marL="0" indent="0" eaLnBrk="1" hangingPunct="1">
              <a:buFontTx/>
              <a:buNone/>
            </a:pPr>
            <a:endParaRPr lang="cs-CZ" altLang="cs-CZ" sz="1600" dirty="0" smtClean="0"/>
          </a:p>
          <a:p>
            <a:pPr marL="0" indent="0">
              <a:buFont typeface="Arial" charset="0"/>
              <a:buNone/>
            </a:pPr>
            <a:endParaRPr lang="cs-CZ" altLang="cs-CZ" sz="1600" dirty="0" smtClean="0"/>
          </a:p>
          <a:p>
            <a:pPr marL="0" indent="0">
              <a:buFont typeface="Arial" charset="0"/>
              <a:buNone/>
            </a:pPr>
            <a:endParaRPr lang="cs-CZ" altLang="cs-CZ" sz="1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4176713"/>
          </a:xfrm>
        </p:spPr>
        <p:txBody>
          <a:bodyPr/>
          <a:lstStyle/>
          <a:p>
            <a:pPr algn="l" eaLnBrk="1" hangingPunct="1"/>
            <a:r>
              <a:rPr lang="cs-CZ" altLang="cs-CZ" sz="2800" b="1" dirty="0" smtClean="0"/>
              <a:t>citlivost k IZ</a:t>
            </a:r>
            <a:r>
              <a:rPr lang="cs-CZ" altLang="cs-CZ" sz="3100" b="1" dirty="0" smtClean="0"/>
              <a:t/>
            </a:r>
            <a:br>
              <a:rPr lang="cs-CZ" altLang="cs-CZ" sz="3100" b="1" dirty="0" smtClean="0"/>
            </a:br>
            <a:r>
              <a:rPr lang="cs-CZ" altLang="cs-CZ" sz="4000" b="1" dirty="0" smtClean="0"/>
              <a:t/>
            </a:r>
            <a:br>
              <a:rPr lang="cs-CZ" altLang="cs-CZ" sz="4000" b="1" dirty="0" smtClean="0"/>
            </a:br>
            <a:r>
              <a:rPr lang="cs-CZ" altLang="cs-CZ" sz="2000" b="1" dirty="0" smtClean="0"/>
              <a:t>před implantací </a:t>
            </a:r>
            <a:r>
              <a:rPr lang="cs-CZ" altLang="cs-CZ" sz="2000" dirty="0" smtClean="0"/>
              <a:t>(0. – 3. týden po oplození ): vysoké přirozené ztráty,</a:t>
            </a:r>
            <a:br>
              <a:rPr lang="cs-CZ" altLang="cs-CZ" sz="2000" dirty="0" smtClean="0"/>
            </a:br>
            <a:r>
              <a:rPr lang="cs-CZ" altLang="cs-CZ" sz="2000" dirty="0" smtClean="0"/>
              <a:t>„vše nebo nic“ </a:t>
            </a:r>
            <a:br>
              <a:rPr lang="cs-CZ" altLang="cs-CZ" sz="2000" dirty="0" smtClean="0"/>
            </a:b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b="1" dirty="0" smtClean="0"/>
              <a:t>během organogeneze</a:t>
            </a:r>
            <a:r>
              <a:rPr lang="cs-CZ" altLang="cs-CZ" sz="2000" dirty="0" smtClean="0"/>
              <a:t> (4. – 9. týden): období největší citlivosti</a:t>
            </a:r>
            <a:br>
              <a:rPr lang="cs-CZ" altLang="cs-CZ" sz="2000" dirty="0" smtClean="0"/>
            </a:br>
            <a:r>
              <a:rPr lang="cs-CZ" altLang="cs-CZ" sz="2000" dirty="0" smtClean="0"/>
              <a:t>každý orgánový systém má kritickou periodu citlivosti – malformace – rozštěpy </a:t>
            </a:r>
            <a:br>
              <a:rPr lang="cs-CZ" altLang="cs-CZ" sz="2000" dirty="0" smtClean="0"/>
            </a:br>
            <a:r>
              <a:rPr lang="cs-CZ" altLang="cs-CZ" sz="1400" dirty="0" smtClean="0"/>
              <a:t>spontánní </a:t>
            </a:r>
            <a:r>
              <a:rPr lang="cs-CZ" altLang="cs-CZ" sz="1400" dirty="0"/>
              <a:t>výskyt malformací až u 3% těhotenství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b="1" dirty="0" smtClean="0"/>
              <a:t>během zrání plodu </a:t>
            </a:r>
            <a:r>
              <a:rPr lang="cs-CZ" altLang="cs-CZ" sz="2000" dirty="0" smtClean="0"/>
              <a:t>(10. – porod): klesající citlivost - funkční dotváření orgánů, snížení IQ</a:t>
            </a:r>
            <a:br>
              <a:rPr lang="cs-CZ" altLang="cs-CZ" sz="2000" dirty="0" smtClean="0"/>
            </a:br>
            <a:endParaRPr lang="cs-CZ" altLang="cs-CZ" sz="2000" dirty="0" smtClean="0"/>
          </a:p>
        </p:txBody>
      </p:sp>
      <p:sp>
        <p:nvSpPr>
          <p:cNvPr id="12291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smtClean="0">
              <a:latin typeface="Arial" charset="0"/>
            </a:endParaRPr>
          </a:p>
        </p:txBody>
      </p:sp>
      <p:sp>
        <p:nvSpPr>
          <p:cNvPr id="12292" name="Podnadpis 2"/>
          <p:cNvSpPr>
            <a:spLocks noGrp="1"/>
          </p:cNvSpPr>
          <p:nvPr/>
        </p:nvSpPr>
        <p:spPr bwMode="auto">
          <a:xfrm>
            <a:off x="1371600" y="25527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cs-CZ" altLang="cs-CZ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2293" name="Podnadpis 2"/>
          <p:cNvSpPr>
            <a:spLocks noGrp="1"/>
          </p:cNvSpPr>
          <p:nvPr/>
        </p:nvSpPr>
        <p:spPr bwMode="auto">
          <a:xfrm>
            <a:off x="1524000" y="27051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cs-CZ" altLang="cs-CZ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2294" name="Podnadpis 2"/>
          <p:cNvSpPr>
            <a:spLocks noGrp="1"/>
          </p:cNvSpPr>
          <p:nvPr/>
        </p:nvSpPr>
        <p:spPr bwMode="auto">
          <a:xfrm>
            <a:off x="1676400" y="28575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cs-CZ" altLang="cs-CZ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2295" name="TextovéPole 6"/>
          <p:cNvSpPr txBox="1">
            <a:spLocks noChangeArrowheads="1"/>
          </p:cNvSpPr>
          <p:nvPr/>
        </p:nvSpPr>
        <p:spPr bwMode="auto">
          <a:xfrm>
            <a:off x="611188" y="5373688"/>
            <a:ext cx="7848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1800" b="1" smtClean="0"/>
              <a:t/>
            </a:r>
            <a:br>
              <a:rPr lang="cs-CZ" altLang="cs-CZ" sz="1800" b="1" smtClean="0"/>
            </a:br>
            <a:r>
              <a:rPr lang="cs-CZ" altLang="cs-CZ" sz="1800" b="1" smtClean="0"/>
              <a:t/>
            </a:r>
            <a:br>
              <a:rPr lang="cs-CZ" altLang="cs-CZ" sz="1800" b="1" smtClean="0"/>
            </a:br>
            <a:r>
              <a:rPr lang="cs-CZ" altLang="cs-CZ" sz="1800" b="1" smtClean="0"/>
              <a:t>Hodnoty efektivních dávek pro vybraná RTG vyšetření </a:t>
            </a:r>
            <a:br>
              <a:rPr lang="cs-CZ" altLang="cs-CZ" sz="1800" b="1" smtClean="0"/>
            </a:br>
            <a:r>
              <a:rPr lang="cs-CZ" altLang="cs-CZ" sz="1200" smtClean="0"/>
              <a:t>výsledky národní dávkové studie SÚRO, v. v. i. (2012 – 2014)</a:t>
            </a:r>
            <a:br>
              <a:rPr lang="cs-CZ" altLang="cs-CZ" sz="1200" smtClean="0"/>
            </a:br>
            <a:endParaRPr lang="cs-CZ" altLang="cs-CZ" sz="1200" smtClean="0"/>
          </a:p>
        </p:txBody>
      </p:sp>
      <p:graphicFrame>
        <p:nvGraphicFramePr>
          <p:cNvPr id="5" name="Zástupný symbol pro tabulku 4"/>
          <p:cNvGraphicFramePr>
            <a:graphicFrameLocks noGrp="1"/>
          </p:cNvGraphicFramePr>
          <p:nvPr>
            <p:ph type="tbl" idx="1"/>
          </p:nvPr>
        </p:nvGraphicFramePr>
        <p:xfrm>
          <a:off x="2051050" y="1700213"/>
          <a:ext cx="5694363" cy="4359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5856"/>
                <a:gridCol w="425596"/>
                <a:gridCol w="1732911"/>
              </a:tblGrid>
              <a:tr h="1676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Typická RTG vyšetření 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Typická efektivní dávka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ctr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Skiagrafie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Plíce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0,03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Krční páteř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0,04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Hrudní páteř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0,33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Bederní páteř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0,78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Břicho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0,35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Pánev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0,28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Mamografie </a:t>
                      </a:r>
                      <a:r>
                        <a:rPr lang="cs-CZ" sz="800" dirty="0" err="1">
                          <a:effectLst/>
                        </a:rPr>
                        <a:t>screening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0,31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Mamografie ostatní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0,16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Skiagrafie/skiaskopie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Žaludek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2,5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Tlusté střevo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4,1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Pasáž GIT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2,3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Vylučovací </a:t>
                      </a:r>
                      <a:r>
                        <a:rPr lang="cs-CZ" sz="800" dirty="0" smtClean="0">
                          <a:effectLst/>
                        </a:rPr>
                        <a:t>urografie (IVU)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1,6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 err="1">
                          <a:effectLst/>
                        </a:rPr>
                        <a:t>Koronarografie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8,2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Výpočetní tomografie (CT) 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Hlava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1,6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Krk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2,0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Hrudník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5,9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Páteř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6,6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Břicho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10,0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Pánev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7,4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Trup (hrudník, břicho, pánev)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17,2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Intervenční výkony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</a:tr>
              <a:tr h="167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Perkutánní koronární intervence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14,9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 anchor="ctr"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b="1" dirty="0" smtClean="0"/>
              <a:t/>
            </a:r>
            <a:br>
              <a:rPr lang="cs-CZ" altLang="cs-CZ" sz="4000" b="1" dirty="0" smtClean="0"/>
            </a:br>
            <a:r>
              <a:rPr lang="cs-CZ" altLang="cs-CZ" sz="4000" b="1" dirty="0" smtClean="0"/>
              <a:t/>
            </a:r>
            <a:br>
              <a:rPr lang="cs-CZ" altLang="cs-CZ" sz="4000" b="1" dirty="0" smtClean="0"/>
            </a:br>
            <a:r>
              <a:rPr lang="cs-CZ" altLang="cs-CZ" sz="2800" b="1" dirty="0" smtClean="0"/>
              <a:t>dávka neriziková    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zuby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končetiny  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altLang="cs-CZ" sz="2000" b="1" dirty="0" smtClean="0"/>
              <a:t>srdce a plíce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páteř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hlava - VND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CT plic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dg výkony v NM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90000"/>
              </a:lnSpc>
            </a:pPr>
            <a:endParaRPr lang="cs-CZ" altLang="cs-CZ" sz="2000" b="1" dirty="0" smtClean="0"/>
          </a:p>
          <a:p>
            <a:pPr eaLnBrk="1" hangingPunct="1">
              <a:lnSpc>
                <a:spcPct val="90000"/>
              </a:lnSpc>
            </a:pPr>
            <a:endParaRPr lang="cs-CZ" altLang="cs-CZ" sz="2000" b="1" dirty="0" smtClean="0"/>
          </a:p>
        </p:txBody>
      </p:sp>
      <p:sp>
        <p:nvSpPr>
          <p:cNvPr id="17412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b="1" dirty="0" smtClean="0"/>
              <a:t/>
            </a:r>
            <a:br>
              <a:rPr lang="cs-CZ" altLang="cs-CZ" sz="4000" b="1" dirty="0" smtClean="0"/>
            </a:br>
            <a:r>
              <a:rPr lang="cs-CZ" altLang="cs-CZ" sz="4000" b="1" dirty="0" smtClean="0"/>
              <a:t/>
            </a:r>
            <a:br>
              <a:rPr lang="cs-CZ" altLang="cs-CZ" sz="4000" b="1" dirty="0" smtClean="0"/>
            </a:br>
            <a:r>
              <a:rPr lang="cs-CZ" altLang="cs-CZ" sz="2800" b="1" dirty="0" smtClean="0"/>
              <a:t>dávka „nezanedbatelná“  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vícefázová CT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pánve, oblasti břicha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intervenční </a:t>
            </a:r>
            <a:r>
              <a:rPr lang="cs-CZ" altLang="cs-CZ" sz="2000" b="1" dirty="0" err="1" smtClean="0"/>
              <a:t>kardiovýkony</a:t>
            </a:r>
            <a:r>
              <a:rPr lang="cs-CZ" altLang="cs-CZ" sz="2000" b="1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CT skiaskopie  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b="1" dirty="0" smtClean="0"/>
          </a:p>
          <a:p>
            <a:pPr eaLnBrk="1" hangingPunct="1">
              <a:lnSpc>
                <a:spcPct val="90000"/>
              </a:lnSpc>
            </a:pPr>
            <a:endParaRPr lang="cs-CZ" altLang="cs-CZ" sz="2000" b="1" dirty="0" smtClean="0"/>
          </a:p>
        </p:txBody>
      </p:sp>
      <p:sp>
        <p:nvSpPr>
          <p:cNvPr id="18436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dirty="0" smtClean="0"/>
              <a:t>zhodnocení rizika z dg RTG a NM vyšetření 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539750" y="2060575"/>
            <a:ext cx="8229600" cy="3417888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cs-CZ" altLang="cs-CZ" sz="2000" dirty="0" smtClean="0">
                <a:solidFill>
                  <a:srgbClr val="FF0000"/>
                </a:solidFill>
              </a:rPr>
              <a:t>dávky v děloze zpravidla nižší než 100 </a:t>
            </a:r>
            <a:r>
              <a:rPr lang="cs-CZ" altLang="cs-CZ" sz="2000" dirty="0" err="1" smtClean="0">
                <a:solidFill>
                  <a:srgbClr val="FF0000"/>
                </a:solidFill>
              </a:rPr>
              <a:t>mSv</a:t>
            </a:r>
            <a:r>
              <a:rPr lang="cs-CZ" altLang="cs-CZ" sz="2000" dirty="0" smtClean="0">
                <a:solidFill>
                  <a:srgbClr val="FF0000"/>
                </a:solidFill>
              </a:rPr>
              <a:t>   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altLang="cs-CZ" sz="2000" dirty="0" smtClean="0"/>
              <a:t>podprahová dávka pro tkáňové reakce = </a:t>
            </a:r>
            <a:r>
              <a:rPr lang="cs-CZ" altLang="cs-CZ" sz="2000" dirty="0" smtClean="0">
                <a:solidFill>
                  <a:srgbClr val="FF0000"/>
                </a:solidFill>
              </a:rPr>
              <a:t>„slabý“ teratogen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cs-CZ" altLang="cs-CZ" sz="2000" dirty="0" smtClean="0">
                <a:solidFill>
                  <a:srgbClr val="FF0000"/>
                </a:solidFill>
              </a:rPr>
              <a:t>i „slabý“ karcinogen </a:t>
            </a:r>
            <a:endParaRPr lang="cs-CZ" altLang="cs-CZ" sz="20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20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 smtClean="0"/>
              <a:t>k ozáření </a:t>
            </a:r>
            <a:r>
              <a:rPr lang="cs-CZ" altLang="cs-CZ" sz="2000" dirty="0"/>
              <a:t>v těhotenství přistupovat „rozumně“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 smtClean="0"/>
              <a:t>pozitivní </a:t>
            </a:r>
            <a:r>
              <a:rPr lang="cs-CZ" altLang="cs-CZ" sz="2000" dirty="0"/>
              <a:t>přístup, </a:t>
            </a:r>
            <a:r>
              <a:rPr lang="cs-CZ" altLang="cs-CZ" sz="2000" dirty="0" smtClean="0"/>
              <a:t>zklidnění, porovnat s </a:t>
            </a:r>
            <a:r>
              <a:rPr lang="cs-CZ" altLang="cs-CZ" sz="2000" dirty="0"/>
              <a:t>jinými </a:t>
            </a:r>
            <a:r>
              <a:rPr lang="cs-CZ" altLang="cs-CZ" sz="2000" dirty="0" smtClean="0"/>
              <a:t>riziky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SzPct val="70000"/>
              <a:buFont typeface="Arial" charset="0"/>
              <a:buNone/>
              <a:defRPr/>
            </a:pPr>
            <a:endParaRPr lang="cs-CZ" altLang="cs-CZ" sz="20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SzPct val="70000"/>
              <a:buFont typeface="Arial" charset="0"/>
              <a:buNone/>
              <a:defRPr/>
            </a:pPr>
            <a:r>
              <a:rPr lang="cs-CZ" altLang="cs-CZ" sz="2000" dirty="0" smtClean="0">
                <a:solidFill>
                  <a:srgbClr val="FF0000"/>
                </a:solidFill>
              </a:rPr>
              <a:t>nepřisuzovat IZ vyšší </a:t>
            </a:r>
            <a:r>
              <a:rPr lang="cs-CZ" altLang="cs-CZ" sz="2000" dirty="0">
                <a:solidFill>
                  <a:srgbClr val="FF0000"/>
                </a:solidFill>
              </a:rPr>
              <a:t>riziko než si „zaslouží“ 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Font typeface="Arial" pitchFamily="34" charset="0"/>
              <a:buNone/>
              <a:defRPr/>
            </a:pPr>
            <a:endParaRPr lang="cs-CZ" altLang="cs-CZ" sz="20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Font typeface="Arial" pitchFamily="34" charset="0"/>
              <a:buNone/>
              <a:defRPr/>
            </a:pPr>
            <a:endParaRPr lang="cs-CZ" altLang="cs-CZ" sz="2000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2400" dirty="0"/>
          </a:p>
          <a:p>
            <a:pPr marL="0" indent="0" eaLnBrk="1" hangingPunct="1">
              <a:buFontTx/>
              <a:buNone/>
              <a:defRPr/>
            </a:pPr>
            <a:endParaRPr lang="cs-CZ" altLang="cs-CZ" sz="2400" b="1" dirty="0" smtClean="0"/>
          </a:p>
        </p:txBody>
      </p:sp>
      <p:sp>
        <p:nvSpPr>
          <p:cNvPr id="19460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800" b="1" smtClean="0"/>
              <a:t>podmínky profesního ozáření těhotných, kojících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endParaRPr lang="cs-CZ" sz="1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cs-CZ" sz="1800" dirty="0" smtClean="0"/>
              <a:t>§ 64/3,4 AZ: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cs-CZ" sz="1800" dirty="0" smtClean="0"/>
              <a:t>Držitel </a:t>
            </a:r>
            <a:r>
              <a:rPr lang="cs-CZ" sz="1800" dirty="0"/>
              <a:t>povolení </a:t>
            </a:r>
            <a:r>
              <a:rPr lang="cs-CZ" sz="1800" dirty="0" smtClean="0"/>
              <a:t>na </a:t>
            </a:r>
            <a:r>
              <a:rPr lang="cs-CZ" sz="1800" dirty="0"/>
              <a:t>jehož pracovišti </a:t>
            </a:r>
            <a:r>
              <a:rPr lang="cs-CZ" sz="1800" dirty="0" smtClean="0">
                <a:solidFill>
                  <a:srgbClr val="FF0000"/>
                </a:solidFill>
              </a:rPr>
              <a:t>pracuje těhotná žena</a:t>
            </a:r>
            <a:r>
              <a:rPr lang="cs-CZ" sz="1800" dirty="0"/>
              <a:t>, je povinen neprodleně poté, co žena těhotenství oznámí, upravit podmínky její práce k </a:t>
            </a:r>
            <a:r>
              <a:rPr lang="cs-CZ" sz="1800" dirty="0">
                <a:solidFill>
                  <a:srgbClr val="FF0000"/>
                </a:solidFill>
              </a:rPr>
              <a:t>omezení ozáření plodu tak, aby </a:t>
            </a:r>
            <a:r>
              <a:rPr lang="cs-CZ" sz="1800" dirty="0" smtClean="0"/>
              <a:t>součet efektivních </a:t>
            </a:r>
            <a:r>
              <a:rPr lang="cs-CZ" sz="1800" dirty="0"/>
              <a:t>dávek ze zevního ozáření a úvazků efektivních dávek z vnitřního ozáření plodu alespoň po zbývající dobu těhotenství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cs-CZ" sz="1800" dirty="0">
                <a:solidFill>
                  <a:srgbClr val="FF0000"/>
                </a:solidFill>
              </a:rPr>
              <a:t>nepřekročil 1 </a:t>
            </a:r>
            <a:r>
              <a:rPr lang="cs-CZ" sz="1800" dirty="0" err="1" smtClean="0">
                <a:solidFill>
                  <a:srgbClr val="FF0000"/>
                </a:solidFill>
              </a:rPr>
              <a:t>mSv</a:t>
            </a:r>
            <a:endParaRPr lang="cs-CZ" sz="1800" dirty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cs-CZ" sz="1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cs-CZ" sz="1800" dirty="0" smtClean="0"/>
              <a:t>Držitel </a:t>
            </a:r>
            <a:r>
              <a:rPr lang="cs-CZ" sz="1800" dirty="0"/>
              <a:t>povolení </a:t>
            </a:r>
            <a:r>
              <a:rPr lang="cs-CZ" sz="1800" dirty="0" smtClean="0"/>
              <a:t>na </a:t>
            </a:r>
            <a:r>
              <a:rPr lang="cs-CZ" sz="1800" dirty="0"/>
              <a:t>jehož pracovišti </a:t>
            </a:r>
            <a:r>
              <a:rPr lang="cs-CZ" sz="1800" dirty="0" smtClean="0">
                <a:solidFill>
                  <a:srgbClr val="FF0000"/>
                </a:solidFill>
              </a:rPr>
              <a:t>pracuje </a:t>
            </a:r>
            <a:r>
              <a:rPr lang="cs-CZ" sz="1800" dirty="0">
                <a:solidFill>
                  <a:srgbClr val="FF0000"/>
                </a:solidFill>
              </a:rPr>
              <a:t>kojící </a:t>
            </a:r>
            <a:r>
              <a:rPr lang="cs-CZ" sz="1800" dirty="0" smtClean="0">
                <a:solidFill>
                  <a:srgbClr val="FF0000"/>
                </a:solidFill>
              </a:rPr>
              <a:t>žena</a:t>
            </a:r>
            <a:r>
              <a:rPr lang="cs-CZ" sz="1800" dirty="0" smtClean="0"/>
              <a:t>, je </a:t>
            </a:r>
            <a:r>
              <a:rPr lang="cs-CZ" sz="1800" dirty="0"/>
              <a:t>povinen neprodleně poté, co žena oznámí, že kojí dítě, upravit podmínky její práce k omezení ozáření kojence </a:t>
            </a:r>
            <a:r>
              <a:rPr lang="cs-CZ" sz="1800" dirty="0" smtClean="0"/>
              <a:t>příjmem radionuklidu </a:t>
            </a:r>
            <a:r>
              <a:rPr lang="cs-CZ" sz="1800" dirty="0"/>
              <a:t>z kontaminovaného mateřského mléka a </a:t>
            </a:r>
            <a:r>
              <a:rPr lang="cs-CZ" sz="1800" dirty="0">
                <a:solidFill>
                  <a:srgbClr val="FF0000"/>
                </a:solidFill>
              </a:rPr>
              <a:t>přeřadit ji z práce v </a:t>
            </a:r>
            <a:r>
              <a:rPr lang="cs-CZ" sz="1800" dirty="0" smtClean="0">
                <a:solidFill>
                  <a:srgbClr val="FF0000"/>
                </a:solidFill>
              </a:rPr>
              <a:t>KP pracoviště </a:t>
            </a:r>
            <a:r>
              <a:rPr lang="cs-CZ" sz="1800" dirty="0">
                <a:solidFill>
                  <a:srgbClr val="FF0000"/>
                </a:solidFill>
              </a:rPr>
              <a:t>s </a:t>
            </a:r>
            <a:r>
              <a:rPr lang="cs-CZ" sz="1800" dirty="0" smtClean="0">
                <a:solidFill>
                  <a:srgbClr val="FF0000"/>
                </a:solidFill>
              </a:rPr>
              <a:t>otevřeným radionuklidovým zdrojem</a:t>
            </a:r>
          </a:p>
          <a:p>
            <a:pPr marL="0" indent="0">
              <a:buFont typeface="Arial" pitchFamily="34" charset="0"/>
              <a:buNone/>
              <a:defRPr/>
            </a:pPr>
            <a:endParaRPr lang="cs-CZ" sz="1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cs-CZ" sz="1800" dirty="0" smtClean="0"/>
              <a:t>obdobně uvedeno ve vyhlášce č. 180/2015Sb., </a:t>
            </a:r>
            <a:r>
              <a:rPr lang="cs-CZ" sz="1400" dirty="0" smtClean="0"/>
              <a:t>práce zakázané těhotným, mladistvým,… </a:t>
            </a:r>
            <a:endParaRPr lang="cs-CZ" sz="1400" dirty="0"/>
          </a:p>
          <a:p>
            <a:pPr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400" b="1" smtClean="0"/>
              <a:t>podmínky vstupu těhotných do kontrolovaného pásma (KP)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25962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endParaRPr lang="cs-CZ" sz="1800" dirty="0" smtClean="0"/>
          </a:p>
          <a:p>
            <a:pPr marL="0" indent="0">
              <a:buFont typeface="Arial" pitchFamily="34" charset="0"/>
              <a:buNone/>
              <a:defRPr/>
            </a:pPr>
            <a:endParaRPr lang="cs-CZ" sz="1800" dirty="0" smtClean="0"/>
          </a:p>
          <a:p>
            <a:pPr marL="0" indent="0">
              <a:buFont typeface="Arial" pitchFamily="34" charset="0"/>
              <a:buNone/>
              <a:defRPr/>
            </a:pPr>
            <a:endParaRPr lang="cs-CZ" sz="1800" dirty="0"/>
          </a:p>
          <a:p>
            <a:pPr marL="0" indent="0">
              <a:buFont typeface="Arial" pitchFamily="34" charset="0"/>
              <a:buNone/>
              <a:defRPr/>
            </a:pPr>
            <a:r>
              <a:rPr lang="cs-CZ" sz="1800" dirty="0" smtClean="0"/>
              <a:t>Dle § 46/6 V 422:</a:t>
            </a:r>
          </a:p>
          <a:p>
            <a:pPr marL="0" indent="0">
              <a:buFont typeface="Arial" pitchFamily="34" charset="0"/>
              <a:buNone/>
              <a:defRPr/>
            </a:pPr>
            <a:endParaRPr lang="cs-CZ" sz="1800" dirty="0"/>
          </a:p>
          <a:p>
            <a:pPr marL="0" indent="0">
              <a:buFont typeface="Arial" pitchFamily="34" charset="0"/>
              <a:buNone/>
              <a:defRPr/>
            </a:pPr>
            <a:r>
              <a:rPr lang="cs-CZ" sz="1800" dirty="0" smtClean="0"/>
              <a:t>„Těhotná </a:t>
            </a:r>
            <a:r>
              <a:rPr lang="cs-CZ" sz="1800" dirty="0"/>
              <a:t>žena může do kontrolovaného </a:t>
            </a:r>
            <a:r>
              <a:rPr lang="cs-CZ" sz="1800" dirty="0" smtClean="0"/>
              <a:t>pásma vstupovat</a:t>
            </a:r>
            <a:r>
              <a:rPr lang="cs-CZ" sz="1800" dirty="0"/>
              <a:t>, pokud se v </a:t>
            </a:r>
            <a:r>
              <a:rPr lang="cs-CZ" sz="1800" dirty="0" smtClean="0"/>
              <a:t>KP má podrobit </a:t>
            </a:r>
            <a:r>
              <a:rPr lang="cs-CZ" sz="1800" dirty="0"/>
              <a:t>lékařskému ozáření nebo </a:t>
            </a:r>
            <a:r>
              <a:rPr lang="cs-CZ" sz="1800" dirty="0" smtClean="0"/>
              <a:t>nelékařskému ozáření </a:t>
            </a:r>
            <a:r>
              <a:rPr lang="cs-CZ" sz="1800" dirty="0"/>
              <a:t>nebo v </a:t>
            </a:r>
            <a:r>
              <a:rPr lang="cs-CZ" sz="1800" dirty="0" smtClean="0"/>
              <a:t>KP pracuje.„</a:t>
            </a:r>
            <a:endParaRPr lang="cs-CZ" dirty="0"/>
          </a:p>
          <a:p>
            <a:pPr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800" b="1" smtClean="0"/>
              <a:t>otázky k tématu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smtClean="0"/>
              <a:t>může těhotná pacientka podstoupit LO?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altLang="cs-CZ" sz="2000" b="1" smtClean="0"/>
              <a:t>může těhotná lékařka pracovat na pracovišti radioterapie?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altLang="cs-CZ" sz="2000" b="1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altLang="cs-CZ" sz="2000" b="1" smtClean="0"/>
              <a:t>u jakých RTG vyšetření je dávka je neriziková?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smtClean="0"/>
              <a:t>může těhotná vstupovat do KP?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smtClean="0"/>
          </a:p>
          <a:p>
            <a:pPr eaLnBrk="1" hangingPunct="1"/>
            <a:endParaRPr lang="cs-CZ" altLang="cs-CZ" smtClean="0"/>
          </a:p>
        </p:txBody>
      </p:sp>
      <p:sp>
        <p:nvSpPr>
          <p:cNvPr id="22532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800" b="1" smtClean="0"/>
              <a:t>obsah přednášky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r>
              <a:rPr lang="cs-CZ" altLang="cs-CZ" sz="2000" dirty="0" smtClean="0"/>
              <a:t>legislativní podmínky ozáření těhotných  </a:t>
            </a:r>
          </a:p>
          <a:p>
            <a:pPr>
              <a:buFont typeface="Arial" pitchFamily="34" charset="0"/>
              <a:buChar char="•"/>
              <a:defRPr/>
            </a:pPr>
            <a:endParaRPr lang="cs-CZ" altLang="cs-CZ" sz="2400" dirty="0"/>
          </a:p>
          <a:p>
            <a:pPr marL="0" indent="0">
              <a:buFont typeface="Arial" pitchFamily="34" charset="0"/>
              <a:buNone/>
              <a:defRPr/>
            </a:pPr>
            <a:r>
              <a:rPr lang="cs-CZ" altLang="cs-CZ" sz="2000" dirty="0" smtClean="0"/>
              <a:t>těhotná</a:t>
            </a:r>
          </a:p>
          <a:p>
            <a:pPr marL="0" indent="0">
              <a:buFont typeface="Arial" pitchFamily="34" charset="0"/>
              <a:buNone/>
              <a:defRPr/>
            </a:pPr>
            <a:endParaRPr lang="cs-CZ" altLang="cs-CZ" sz="2000" dirty="0" smtClean="0"/>
          </a:p>
          <a:p>
            <a:pPr marL="457200" indent="-457200">
              <a:buFont typeface="Arial" pitchFamily="34" charset="0"/>
              <a:buAutoNum type="arabicPeriod"/>
              <a:defRPr/>
            </a:pPr>
            <a:r>
              <a:rPr lang="cs-CZ" altLang="cs-CZ" sz="2000" dirty="0" smtClean="0"/>
              <a:t>pacientka </a:t>
            </a:r>
            <a:r>
              <a:rPr lang="cs-CZ" altLang="cs-CZ" sz="2000" dirty="0"/>
              <a:t>= lékařské ozáření </a:t>
            </a:r>
          </a:p>
          <a:p>
            <a:pPr marL="457200" indent="-457200">
              <a:buFont typeface="Arial" pitchFamily="34" charset="0"/>
              <a:buAutoNum type="arabicPeriod"/>
              <a:defRPr/>
            </a:pPr>
            <a:r>
              <a:rPr lang="cs-CZ" altLang="cs-CZ" sz="2000" dirty="0"/>
              <a:t>radiační pracovník - </a:t>
            </a:r>
            <a:r>
              <a:rPr lang="cs-CZ" altLang="cs-CZ" sz="2000" dirty="0" smtClean="0"/>
              <a:t>ozařována </a:t>
            </a:r>
            <a:r>
              <a:rPr lang="cs-CZ" altLang="cs-CZ" sz="2000" dirty="0"/>
              <a:t>v souvislosti s výkonem práce = profesní ozáření </a:t>
            </a:r>
          </a:p>
          <a:p>
            <a:pPr>
              <a:buFont typeface="Arial" pitchFamily="34" charset="0"/>
              <a:buChar char="•"/>
              <a:defRPr/>
            </a:pPr>
            <a:endParaRPr lang="cs-CZ" altLang="cs-CZ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2800" b="1" dirty="0" smtClean="0"/>
              <a:t>Vybavení pracoviště </a:t>
            </a:r>
            <a:r>
              <a:rPr lang="cs-CZ" altLang="cs-CZ" sz="1600" b="1" dirty="0" smtClean="0"/>
              <a:t>pro </a:t>
            </a:r>
            <a:r>
              <a:rPr lang="cs-CZ" altLang="cs-CZ" sz="1600" b="1" dirty="0" err="1" smtClean="0"/>
              <a:t>rtg</a:t>
            </a:r>
            <a:r>
              <a:rPr lang="cs-CZ" altLang="cs-CZ" sz="1600" b="1" dirty="0" smtClean="0"/>
              <a:t> diagnostiku a radioterapii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sz="2000" dirty="0" smtClean="0"/>
              <a:t>dle V 422/2016:</a:t>
            </a:r>
          </a:p>
          <a:p>
            <a:pPr marL="0" indent="0">
              <a:buFont typeface="Arial" charset="0"/>
              <a:buNone/>
            </a:pPr>
            <a:endParaRPr lang="cs-CZ" altLang="cs-CZ" sz="2800" dirty="0" smtClean="0"/>
          </a:p>
          <a:p>
            <a:pPr marL="0" indent="0">
              <a:buFont typeface="Arial" charset="0"/>
              <a:buNone/>
            </a:pPr>
            <a:r>
              <a:rPr lang="cs-CZ" altLang="cs-CZ" sz="2400" dirty="0" smtClean="0"/>
              <a:t>„musí mít vyvěšeno na viditelném místě sdělení o nezbytnosti oznámit těhotenství pracovníkům poskytovatele zdravotních služeb před pro vedením LO“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:\agenda\HP\CZECH-pregnancy-web15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4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675688" cy="14398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b="1" dirty="0" smtClean="0"/>
              <a:t>   </a:t>
            </a:r>
            <a:br>
              <a:rPr lang="cs-CZ" altLang="cs-CZ" sz="3600" b="1" dirty="0" smtClean="0"/>
            </a:b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2400" b="1" dirty="0" smtClean="0"/>
              <a:t>pravidla plánovaného lékařského ozáření  těhotných </a:t>
            </a:r>
            <a:br>
              <a:rPr lang="cs-CZ" altLang="cs-CZ" sz="2400" b="1" dirty="0" smtClean="0"/>
            </a:br>
            <a:endParaRPr lang="cs-CZ" altLang="cs-CZ" sz="1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3989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	</a:t>
            </a:r>
            <a:r>
              <a:rPr lang="cs-CZ" altLang="cs-CZ" sz="1800" dirty="0" smtClean="0"/>
              <a:t>vyhláška č. 410/2012 Sb</a:t>
            </a:r>
            <a:r>
              <a:rPr lang="cs-CZ" altLang="cs-CZ" sz="1800" dirty="0" smtClean="0"/>
              <a:t>., o </a:t>
            </a:r>
            <a:r>
              <a:rPr lang="cs-CZ" altLang="cs-CZ" sz="1800" dirty="0" smtClean="0"/>
              <a:t>pravidlech LO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b="1" dirty="0" smtClean="0"/>
              <a:t>	</a:t>
            </a:r>
            <a:r>
              <a:rPr lang="cs-CZ" altLang="cs-CZ" sz="2000" b="1" dirty="0" smtClean="0"/>
              <a:t>v neodkladných případech </a:t>
            </a:r>
            <a:r>
              <a:rPr lang="cs-CZ" altLang="cs-CZ" sz="2000" dirty="0" smtClean="0"/>
              <a:t>embolie, </a:t>
            </a:r>
            <a:r>
              <a:rPr lang="cs-CZ" altLang="cs-CZ" sz="2000" dirty="0" err="1" smtClean="0"/>
              <a:t>polytrauma</a:t>
            </a:r>
            <a:r>
              <a:rPr lang="cs-CZ" altLang="cs-CZ" sz="2000" dirty="0" smtClean="0"/>
              <a:t>, bezvědomí,..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	</a:t>
            </a:r>
            <a:r>
              <a:rPr lang="cs-CZ" altLang="cs-CZ" sz="2000" b="1" dirty="0" smtClean="0"/>
              <a:t>z důvodu indikace pro potřeby porodu</a:t>
            </a:r>
            <a:r>
              <a:rPr lang="cs-CZ" altLang="cs-CZ" sz="2000" dirty="0" smtClean="0"/>
              <a:t>	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altLang="cs-CZ" sz="2000" dirty="0" smtClean="0"/>
              <a:t>	ale i 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„nízkoriziková“ vyšetření lze provést, nemusí se odkládat 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altLang="cs-CZ" sz="2000" dirty="0" smtClean="0"/>
              <a:t>	podrobně je postup popsán je ve Věstnících MZ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altLang="cs-CZ" sz="2000" dirty="0" smtClean="0"/>
              <a:t>	Indikační kritéria, Národní radiologické  standardy </a:t>
            </a:r>
            <a:endParaRPr lang="cs-CZ" altLang="cs-CZ" sz="2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	</a:t>
            </a:r>
            <a:endParaRPr lang="cs-CZ" altLang="cs-CZ" sz="2800" b="1" dirty="0" smtClean="0"/>
          </a:p>
        </p:txBody>
      </p:sp>
      <p:sp>
        <p:nvSpPr>
          <p:cNvPr id="6148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O</a:t>
            </a:r>
            <a:r>
              <a:rPr lang="cs-CZ" altLang="cs-CZ" sz="3100" b="1" dirty="0" smtClean="0"/>
              <a:t>záření těhotných </a:t>
            </a:r>
            <a:r>
              <a:rPr lang="cs-CZ" altLang="cs-CZ" sz="2400" b="1" dirty="0"/>
              <a:t/>
            </a:r>
            <a:br>
              <a:rPr lang="cs-CZ" altLang="cs-CZ" sz="2400" b="1" dirty="0"/>
            </a:br>
            <a:endParaRPr lang="cs-CZ" altLang="cs-CZ" sz="2400" b="1" dirty="0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37036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SzPct val="70000"/>
              <a:buFont typeface="Arial" charset="0"/>
              <a:buNone/>
            </a:pP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SzPct val="70000"/>
              <a:buFont typeface="Arial" charset="0"/>
              <a:buNone/>
            </a:pPr>
            <a:endParaRPr lang="cs-CZ" altLang="cs-CZ" sz="2000" b="1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SzPct val="70000"/>
              <a:buFont typeface="Arial" charset="0"/>
              <a:buNone/>
            </a:pPr>
            <a:r>
              <a:rPr lang="cs-CZ" altLang="cs-CZ" sz="2000" b="1" dirty="0" smtClean="0"/>
              <a:t>pacientka </a:t>
            </a:r>
            <a:r>
              <a:rPr lang="cs-CZ" altLang="cs-CZ" sz="2000" dirty="0" smtClean="0"/>
              <a:t> riziko i přínos z ozáření 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SzPct val="70000"/>
              <a:buFontTx/>
              <a:buNone/>
            </a:pPr>
            <a:r>
              <a:rPr lang="cs-CZ" altLang="cs-CZ" sz="2000" b="1" dirty="0" smtClean="0"/>
              <a:t>zárodek/plod </a:t>
            </a:r>
            <a:r>
              <a:rPr lang="cs-CZ" altLang="cs-CZ" sz="2000" dirty="0" smtClean="0"/>
              <a:t>ozáření vnímáno jen jako riziko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SzPct val="70000"/>
              <a:buFontTx/>
              <a:buNone/>
            </a:pPr>
            <a:endParaRPr lang="cs-CZ" altLang="cs-CZ" sz="2000" b="1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SzPct val="70000"/>
              <a:buFont typeface="Arial" charset="0"/>
              <a:buNone/>
            </a:pPr>
            <a:r>
              <a:rPr lang="cs-CZ" altLang="cs-CZ" sz="2000" dirty="0" smtClean="0"/>
              <a:t>jak ochránit oba: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SzPct val="70000"/>
              <a:buFont typeface="Arial" charset="0"/>
              <a:buNone/>
            </a:pP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SzPct val="70000"/>
              <a:buFont typeface="Arial" charset="0"/>
              <a:buNone/>
            </a:pPr>
            <a:r>
              <a:rPr lang="cs-CZ" altLang="cs-CZ" sz="2000" dirty="0" smtClean="0"/>
              <a:t>správně vyhodnotit riziko ozáření „in </a:t>
            </a:r>
            <a:r>
              <a:rPr lang="cs-CZ" altLang="cs-CZ" sz="2000" dirty="0" err="1" smtClean="0"/>
              <a:t>utero</a:t>
            </a:r>
            <a:r>
              <a:rPr lang="cs-CZ" altLang="cs-CZ" sz="2000" dirty="0" smtClean="0"/>
              <a:t>“</a:t>
            </a:r>
          </a:p>
        </p:txBody>
      </p:sp>
      <p:sp>
        <p:nvSpPr>
          <p:cNvPr id="7172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9144000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b="1" dirty="0" smtClean="0"/>
              <a:t/>
            </a:r>
            <a:br>
              <a:rPr lang="cs-CZ" altLang="cs-CZ" sz="4000" b="1" dirty="0" smtClean="0"/>
            </a:br>
            <a:r>
              <a:rPr lang="cs-CZ" altLang="cs-CZ" sz="4000" b="1" dirty="0" smtClean="0"/>
              <a:t/>
            </a:r>
            <a:br>
              <a:rPr lang="cs-CZ" altLang="cs-CZ" sz="4000" b="1" dirty="0" smtClean="0"/>
            </a:br>
            <a:r>
              <a:rPr lang="cs-CZ" altLang="cs-CZ" sz="2800" b="1" dirty="0" smtClean="0"/>
              <a:t>před plánovaným ozářením </a:t>
            </a:r>
            <a:endParaRPr lang="cs-CZ" altLang="cs-CZ" sz="2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19288"/>
            <a:ext cx="7775575" cy="4065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9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dirty="0" smtClean="0"/>
              <a:t>	</a:t>
            </a:r>
            <a:r>
              <a:rPr lang="cs-CZ" altLang="cs-CZ" sz="1800" dirty="0" smtClean="0"/>
              <a:t>postup obdobný jako u jiných situací v těhotenství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1800" dirty="0" smtClean="0"/>
              <a:t>	odložíme: pokud neprovedení neohrozí matku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	provedeme: pokud riziko neprovedení je větší než riziko z ozáření (v RT)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	odpovědnost indikujícího lékaře i aplikujícího odborníka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	musí znát rizika konkrétního LO konkrétní pacientky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určení dávky na dělohu provede radiologický fyzik pracoviště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	</a:t>
            </a:r>
          </a:p>
        </p:txBody>
      </p:sp>
      <p:sp>
        <p:nvSpPr>
          <p:cNvPr id="8196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9144000" cy="12954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zhodnocení rizika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600" dirty="0" smtClean="0"/>
              <a:t>				</a:t>
            </a:r>
            <a:endParaRPr lang="cs-CZ" altLang="cs-CZ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	</a:t>
            </a:r>
            <a:r>
              <a:rPr lang="cs-CZ" altLang="cs-CZ" sz="2000" dirty="0" smtClean="0"/>
              <a:t>vnímavost vyvíjejícího se zárodku/plodu k IZ závisí na: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600" b="1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600" b="1" dirty="0" smtClean="0"/>
              <a:t>	</a:t>
            </a:r>
            <a:r>
              <a:rPr lang="cs-CZ" altLang="cs-CZ" sz="2400" b="1" dirty="0" smtClean="0"/>
              <a:t>velikosti dávky v děloze  (fetální dávce)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smtClean="0"/>
              <a:t>	stadiu nitroděložního vývoje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	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altLang="cs-CZ" sz="28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600" dirty="0" smtClean="0"/>
              <a:t>	</a:t>
            </a:r>
            <a:r>
              <a:rPr lang="cs-CZ" altLang="cs-CZ" dirty="0" smtClean="0"/>
              <a:t>	</a:t>
            </a:r>
            <a:endParaRPr lang="cs-CZ" altLang="cs-CZ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3600" b="1" dirty="0" smtClean="0"/>
          </a:p>
        </p:txBody>
      </p:sp>
      <p:sp>
        <p:nvSpPr>
          <p:cNvPr id="11268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účinky IZ na zárodek/plod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tkáňové reakce – teratogenní úč.</a:t>
            </a:r>
            <a:endParaRPr lang="cs-CZ" sz="16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1600" dirty="0" smtClean="0"/>
              <a:t>smrt/deplece buněk, poruchy vývoje orgánů (malformace), mentální retardace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1600" dirty="0" smtClean="0"/>
              <a:t>prahová dávka 100 </a:t>
            </a:r>
            <a:r>
              <a:rPr lang="cs-CZ" sz="1600" dirty="0" err="1" smtClean="0"/>
              <a:t>mSv</a:t>
            </a:r>
            <a:r>
              <a:rPr lang="cs-CZ" sz="1600" dirty="0" smtClean="0"/>
              <a:t> - </a:t>
            </a:r>
            <a:r>
              <a:rPr lang="cs-CZ" sz="1600" dirty="0" smtClean="0"/>
              <a:t>200 </a:t>
            </a:r>
            <a:r>
              <a:rPr lang="cs-CZ" sz="1600" dirty="0" err="1" smtClean="0"/>
              <a:t>mSv</a:t>
            </a:r>
            <a:r>
              <a:rPr lang="cs-CZ" sz="1600" dirty="0" smtClean="0"/>
              <a:t> - </a:t>
            </a:r>
            <a:r>
              <a:rPr lang="cs-CZ" sz="1600" dirty="0" smtClean="0"/>
              <a:t>500 </a:t>
            </a:r>
            <a:r>
              <a:rPr lang="cs-CZ" sz="1600" dirty="0" err="1" smtClean="0"/>
              <a:t>mSv</a:t>
            </a:r>
            <a:r>
              <a:rPr lang="cs-CZ" sz="1600" dirty="0" smtClean="0"/>
              <a:t> </a:t>
            </a:r>
            <a:r>
              <a:rPr lang="cs-CZ" sz="1600" dirty="0" smtClean="0"/>
              <a:t> dle stadia gravidity </a:t>
            </a:r>
            <a:endParaRPr lang="cs-CZ" sz="16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1600" dirty="0" smtClean="0">
                <a:solidFill>
                  <a:srgbClr val="FF0000"/>
                </a:solidFill>
              </a:rPr>
              <a:t>takové </a:t>
            </a:r>
            <a:r>
              <a:rPr lang="cs-CZ" sz="1600" dirty="0" smtClean="0">
                <a:solidFill>
                  <a:srgbClr val="FF0000"/>
                </a:solidFill>
              </a:rPr>
              <a:t>hodnoty není pravděpodobné dosáhnout u diagnostických RTG, NM vyšetření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stochastické účinky (</a:t>
            </a:r>
            <a:r>
              <a:rPr lang="cs-CZ" sz="2400" dirty="0" err="1" smtClean="0"/>
              <a:t>karcenogeneze</a:t>
            </a:r>
            <a:r>
              <a:rPr lang="cs-CZ" sz="2400" dirty="0" smtClean="0"/>
              <a:t>)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dirty="0" smtClean="0"/>
              <a:t>bezprahové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8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16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1600" dirty="0" smtClean="0"/>
          </a:p>
        </p:txBody>
      </p:sp>
      <p:sp>
        <p:nvSpPr>
          <p:cNvPr id="9220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3664</TotalTime>
  <Words>514</Words>
  <Application>Microsoft Office PowerPoint</Application>
  <PresentationFormat>Předvádění na obrazovce (4:3)</PresentationFormat>
  <Paragraphs>219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Ozáření těhotných   </vt:lpstr>
      <vt:lpstr>   obsah přednášky</vt:lpstr>
      <vt:lpstr>  Vybavení pracoviště pro rtg diagnostiku a radioterapii</vt:lpstr>
      <vt:lpstr>Prezentace aplikace PowerPoint</vt:lpstr>
      <vt:lpstr>     pravidla plánovaného lékařského ozáření  těhotných  </vt:lpstr>
      <vt:lpstr>       Ozáření těhotných  </vt:lpstr>
      <vt:lpstr>  před plánovaným ozářením </vt:lpstr>
      <vt:lpstr>zhodnocení rizika </vt:lpstr>
      <vt:lpstr>  účinky IZ na zárodek/plod </vt:lpstr>
      <vt:lpstr>  účinky IZ na zárodek/plod  - karcenogeneze </vt:lpstr>
      <vt:lpstr>citlivost k IZ  před implantací (0. – 3. týden po oplození ): vysoké přirozené ztráty, „vše nebo nic“   během organogeneze (4. – 9. týden): období největší citlivosti každý orgánový systém má kritickou periodu citlivosti – malformace – rozštěpy  spontánní výskyt malformací až u 3% těhotenství  během zrání plodu (10. – porod): klesající citlivost - funkční dotváření orgánů, snížení IQ </vt:lpstr>
      <vt:lpstr>  Hodnoty efektivních dávek pro vybraná RTG vyšetření  výsledky národní dávkové studie SÚRO, v. v. i. (2012 – 2014) </vt:lpstr>
      <vt:lpstr>  dávka neriziková     </vt:lpstr>
      <vt:lpstr>  dávka „nezanedbatelná“    </vt:lpstr>
      <vt:lpstr>     zhodnocení rizika z dg RTG a NM vyšetření </vt:lpstr>
      <vt:lpstr>  podmínky profesního ozáření těhotných, kojících </vt:lpstr>
      <vt:lpstr>  podmínky vstupu těhotných do kontrolovaného pásma (KP) </vt:lpstr>
      <vt:lpstr>   otázky k tématu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Odhad dávky na dělohu</dc:title>
  <dc:creator>.</dc:creator>
  <cp:lastModifiedBy>Hana Podškubková</cp:lastModifiedBy>
  <cp:revision>362</cp:revision>
  <cp:lastPrinted>2016-06-09T09:51:22Z</cp:lastPrinted>
  <dcterms:created xsi:type="dcterms:W3CDTF">2001-09-18T08:48:12Z</dcterms:created>
  <dcterms:modified xsi:type="dcterms:W3CDTF">2018-11-28T08:06:30Z</dcterms:modified>
</cp:coreProperties>
</file>