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9" r:id="rId3"/>
    <p:sldId id="277" r:id="rId4"/>
    <p:sldId id="280" r:id="rId5"/>
    <p:sldId id="279" r:id="rId6"/>
    <p:sldId id="313" r:id="rId7"/>
    <p:sldId id="314" r:id="rId8"/>
    <p:sldId id="298" r:id="rId9"/>
    <p:sldId id="283" r:id="rId10"/>
    <p:sldId id="294" r:id="rId11"/>
    <p:sldId id="289" r:id="rId12"/>
    <p:sldId id="287" r:id="rId13"/>
    <p:sldId id="315" r:id="rId14"/>
    <p:sldId id="291" r:id="rId15"/>
  </p:sldIdLst>
  <p:sldSz cx="9144000" cy="6858000" type="screen4x3"/>
  <p:notesSz cx="6807200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46E"/>
    <a:srgbClr val="6E8FAD"/>
    <a:srgbClr val="006600"/>
    <a:srgbClr val="327A35"/>
    <a:srgbClr val="2F7740"/>
    <a:srgbClr val="5F8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9" autoAdjust="0"/>
    <p:restoredTop sz="94668" autoAdjust="0"/>
  </p:normalViewPr>
  <p:slideViewPr>
    <p:cSldViewPr snapToGrid="0">
      <p:cViewPr>
        <p:scale>
          <a:sx n="69" d="100"/>
          <a:sy n="69" d="100"/>
        </p:scale>
        <p:origin x="-179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621A52-4BE1-4809-8848-5292FD5D9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158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A86ADC-BDFF-435E-B457-BDCFE6630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61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1488-173C-4989-AD57-A9879D46CB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005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53023-A1D6-4E57-81E1-89940355BA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07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6863" y="958850"/>
            <a:ext cx="2070100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61075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00C8-79BA-4940-B9AB-1825A67117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80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A969-FC53-4B2D-A871-CCF44C826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02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6DD7-4143-4B92-AE8C-28129DB27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23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E16B-732E-478D-80ED-324CE68190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89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C4ABC-B4BF-4210-80B5-1A370A6DC4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635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8E19-D975-4AB5-9380-3C3EC8A90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153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861A-EA68-434D-955E-C5C328A618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089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EE3D-CF56-4808-BD4F-D20BA54BD6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205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54CC-DC9D-4B6B-A1E5-6A315CA316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418A-619D-47BA-A5B5-96C8B39D1F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065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886E-8F85-43D5-88E7-B0ACA608F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99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FBFA-2529-4B4C-AD46-B05EB5CD6B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207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62F7-486E-4B68-829A-3D8468A75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966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03B6A-8B6A-42F8-BDFF-23170E78E9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30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8" y="1847850"/>
            <a:ext cx="4065587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847850"/>
            <a:ext cx="406558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7C34-F493-4842-8A22-1E7F93AA0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052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A7FC-1960-4DA5-BA9F-786E590F23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610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010D-BCE0-4D9C-830E-0A8CBDF13B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31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2D5B-BF6E-4536-A0DC-5107989956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118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AE53-293F-46DA-B4B2-F04701B5DF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1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B0B8C-F83E-4B89-800A-46BC3C36A6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747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8" y="966788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7650" y="6564313"/>
            <a:ext cx="94615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268B58-CDCC-4BFC-BE7A-67B59AA01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271588" y="10429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449388" y="1258888"/>
            <a:ext cx="7694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958850"/>
            <a:ext cx="756126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847850"/>
            <a:ext cx="8283575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4" name="Picture 27" descr="horní lišta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84844-AEA7-496C-B086-A021F5F10C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5800" y="1409989"/>
            <a:ext cx="7772400" cy="1470025"/>
          </a:xfrm>
        </p:spPr>
        <p:txBody>
          <a:bodyPr/>
          <a:lstStyle/>
          <a:p>
            <a:r>
              <a:rPr lang="cs-CZ" altLang="cs-CZ" sz="2800" smtClean="0"/>
              <a:t>Úloha SÚJB </a:t>
            </a:r>
            <a:r>
              <a:rPr lang="cs-CZ" altLang="cs-CZ" sz="2800" dirty="0" smtClean="0"/>
              <a:t>při uznávání nemoci z povolání </a:t>
            </a:r>
            <a:r>
              <a:rPr lang="cs-CZ" altLang="cs-CZ" sz="2000" dirty="0" smtClean="0"/>
              <a:t>způsobené ionizujícím zářením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NzP</a:t>
            </a:r>
            <a:r>
              <a:rPr lang="cs-CZ" altLang="cs-CZ" sz="2800" dirty="0" smtClean="0"/>
              <a:t>)</a:t>
            </a:r>
            <a:endParaRPr lang="en-GB" altLang="cs-CZ" sz="2800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371600" y="3816927"/>
            <a:ext cx="6400800" cy="1143000"/>
          </a:xfrm>
        </p:spPr>
        <p:txBody>
          <a:bodyPr/>
          <a:lstStyle/>
          <a:p>
            <a:r>
              <a:rPr lang="cs-CZ" altLang="cs-CZ" sz="2000" dirty="0" smtClean="0">
                <a:latin typeface="+mj-lt"/>
                <a:ea typeface="+mj-ea"/>
                <a:cs typeface="+mj-cs"/>
              </a:rPr>
              <a:t>seminář SÚJB 26.11. 2018</a:t>
            </a:r>
          </a:p>
        </p:txBody>
      </p:sp>
      <p:sp>
        <p:nvSpPr>
          <p:cNvPr id="307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11CBDF-340F-4D1C-91EA-1CEA3ACD1D09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15491" y="5666510"/>
            <a:ext cx="3713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cs-CZ" sz="2000" dirty="0" smtClean="0">
                <a:latin typeface="+mj-lt"/>
                <a:ea typeface="+mj-ea"/>
                <a:cs typeface="+mj-cs"/>
              </a:rPr>
              <a:t>Hana Podškubková, OLO </a:t>
            </a:r>
            <a:endParaRPr lang="cs-CZ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102235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>rakovina plic </a:t>
            </a:r>
            <a:r>
              <a:rPr lang="cs-CZ" altLang="cs-CZ" sz="2400" dirty="0">
                <a:solidFill>
                  <a:schemeClr val="tx1"/>
                </a:solidFill>
              </a:rPr>
              <a:t>z radioaktivních látek</a:t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(podzemní pracoviště)</a:t>
            </a:r>
            <a:endParaRPr lang="cs-CZ" altLang="cs-CZ" sz="2400" dirty="0" smtClean="0">
              <a:solidFill>
                <a:schemeClr val="tx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546" y="2008909"/>
            <a:ext cx="7871834" cy="440574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z kumulované </a:t>
            </a:r>
            <a:r>
              <a:rPr lang="cs-CZ" altLang="cs-CZ" sz="2000" b="1" dirty="0"/>
              <a:t>expozice ve WLM se stanovuje </a:t>
            </a: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ekvivalentní </a:t>
            </a:r>
            <a:r>
              <a:rPr lang="cs-CZ" altLang="cs-CZ" sz="2000" b="1" dirty="0"/>
              <a:t>dávka na bronchiální </a:t>
            </a:r>
            <a:r>
              <a:rPr lang="cs-CZ" altLang="cs-CZ" sz="2000" b="1" dirty="0" smtClean="0"/>
              <a:t>epitel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err="1" smtClean="0"/>
              <a:t>WLM</a:t>
            </a:r>
            <a:r>
              <a:rPr lang="cs-CZ" altLang="cs-CZ" sz="2000" baseline="-25000" dirty="0" err="1" smtClean="0"/>
              <a:t>i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představuje inhalaci koncentrace latentní energie </a:t>
            </a:r>
            <a:r>
              <a:rPr lang="cs-CZ" altLang="cs-CZ" sz="2000" dirty="0" smtClean="0"/>
              <a:t>radonu/m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/>
              <a:t>Výpočet PPS: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/>
              <a:t>PPS = </a:t>
            </a:r>
            <a:r>
              <a:rPr lang="cs-CZ" altLang="cs-CZ" sz="2000" b="1" dirty="0" err="1" smtClean="0"/>
              <a:t>R</a:t>
            </a:r>
            <a:r>
              <a:rPr lang="cs-CZ" altLang="cs-CZ" sz="2000" b="1" baseline="-25000" dirty="0" err="1" smtClean="0"/>
              <a:t>p</a:t>
            </a:r>
            <a:r>
              <a:rPr lang="cs-CZ" altLang="cs-CZ" sz="2000" b="1" dirty="0" smtClean="0"/>
              <a:t> / (R</a:t>
            </a:r>
            <a:r>
              <a:rPr lang="cs-CZ" altLang="cs-CZ" sz="2000" b="1" baseline="-25000" dirty="0" smtClean="0"/>
              <a:t>0</a:t>
            </a:r>
            <a:r>
              <a:rPr lang="cs-CZ" altLang="cs-CZ" sz="2000" b="1" dirty="0" smtClean="0"/>
              <a:t> + </a:t>
            </a:r>
            <a:r>
              <a:rPr lang="cs-CZ" altLang="cs-CZ" sz="2000" b="1" dirty="0" err="1" smtClean="0"/>
              <a:t>R</a:t>
            </a:r>
            <a:r>
              <a:rPr lang="cs-CZ" altLang="cs-CZ" sz="2000" b="1" baseline="-25000" dirty="0" err="1" smtClean="0"/>
              <a:t>p</a:t>
            </a:r>
            <a:r>
              <a:rPr lang="cs-CZ" altLang="cs-CZ" sz="2000" b="1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 smtClean="0"/>
              <a:t>(ERR) = </a:t>
            </a:r>
            <a:r>
              <a:rPr lang="cs-CZ" altLang="cs-CZ" sz="1600" dirty="0" err="1" smtClean="0"/>
              <a:t>R</a:t>
            </a:r>
            <a:r>
              <a:rPr lang="cs-CZ" altLang="cs-CZ" sz="1600" baseline="-25000" dirty="0" err="1" smtClean="0"/>
              <a:t>p</a:t>
            </a:r>
            <a:r>
              <a:rPr lang="cs-CZ" altLang="cs-CZ" sz="1600" baseline="-25000" dirty="0" smtClean="0"/>
              <a:t>   </a:t>
            </a:r>
            <a:r>
              <a:rPr lang="cs-CZ" altLang="cs-CZ" sz="1600" dirty="0" smtClean="0"/>
              <a:t>je přídatné relativní riziko = Ʃ </a:t>
            </a:r>
            <a:r>
              <a:rPr lang="cs-CZ" altLang="cs-CZ" sz="1600" dirty="0" err="1" smtClean="0"/>
              <a:t>k</a:t>
            </a:r>
            <a:r>
              <a:rPr lang="cs-CZ" altLang="cs-CZ" sz="1600" baseline="-25000" dirty="0" err="1" smtClean="0"/>
              <a:t>i</a:t>
            </a:r>
            <a:r>
              <a:rPr lang="cs-CZ" altLang="cs-CZ" sz="1600" dirty="0" smtClean="0"/>
              <a:t> . </a:t>
            </a:r>
            <a:r>
              <a:rPr lang="cs-CZ" altLang="cs-CZ" sz="1600" dirty="0" err="1" smtClean="0"/>
              <a:t>WLM</a:t>
            </a:r>
            <a:r>
              <a:rPr lang="cs-CZ" altLang="cs-CZ" sz="1600" baseline="-25000" dirty="0" err="1" smtClean="0"/>
              <a:t>i</a:t>
            </a:r>
            <a:r>
              <a:rPr lang="cs-CZ" altLang="cs-CZ" sz="1600" baseline="-25000" dirty="0" smtClean="0"/>
              <a:t> 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 smtClean="0"/>
              <a:t>R</a:t>
            </a:r>
            <a:r>
              <a:rPr lang="cs-CZ" altLang="cs-CZ" sz="1600" baseline="-25000" dirty="0" smtClean="0"/>
              <a:t>0</a:t>
            </a:r>
            <a:r>
              <a:rPr lang="cs-CZ" altLang="cs-CZ" sz="1600" dirty="0" smtClean="0"/>
              <a:t>  je relativní riziko neozářené populace  = 1 (100%)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 err="1" smtClean="0"/>
              <a:t>k</a:t>
            </a:r>
            <a:r>
              <a:rPr lang="cs-CZ" altLang="cs-CZ" sz="1600" baseline="-25000" dirty="0" err="1" smtClean="0"/>
              <a:t>i</a:t>
            </a:r>
            <a:r>
              <a:rPr lang="cs-CZ" altLang="cs-CZ" sz="1600" dirty="0" smtClean="0"/>
              <a:t>  je koeficient relativního rizika pro </a:t>
            </a:r>
            <a:r>
              <a:rPr lang="cs-CZ" altLang="cs-CZ" sz="1600" dirty="0" smtClean="0"/>
              <a:t>rok </a:t>
            </a:r>
            <a:r>
              <a:rPr lang="cs-CZ" altLang="cs-CZ" sz="1600" dirty="0" smtClean="0"/>
              <a:t>práce daného člověka (ERR/1 WLM)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5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814532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>rakovina plic </a:t>
            </a:r>
            <a:r>
              <a:rPr lang="cs-CZ" altLang="cs-CZ" sz="2400" dirty="0">
                <a:solidFill>
                  <a:schemeClr val="tx1"/>
                </a:solidFill>
              </a:rPr>
              <a:t>z radioaktivních látek </a:t>
            </a: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>(pracoviště povrchová a jiná než doly)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2008909"/>
            <a:ext cx="7871834" cy="4405745"/>
          </a:xfrm>
        </p:spPr>
        <p:txBody>
          <a:bodyPr/>
          <a:lstStyle/>
          <a:p>
            <a:pPr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/>
              <a:t>výpočet </a:t>
            </a:r>
            <a:r>
              <a:rPr lang="cs-CZ" altLang="cs-CZ" sz="2000" b="1" dirty="0"/>
              <a:t>PPS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stanovuje </a:t>
            </a:r>
            <a:r>
              <a:rPr lang="cs-CZ" altLang="cs-CZ" sz="2000" b="1" dirty="0"/>
              <a:t>ekvivalentní dávka na bronchiální </a:t>
            </a:r>
            <a:r>
              <a:rPr lang="cs-CZ" altLang="cs-CZ" sz="2000" b="1" dirty="0" smtClean="0"/>
              <a:t>epitel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koeficient </a:t>
            </a:r>
            <a:r>
              <a:rPr lang="cs-CZ" altLang="cs-CZ" sz="2000" b="1" dirty="0"/>
              <a:t>relativního rizika (ERR/</a:t>
            </a:r>
            <a:r>
              <a:rPr lang="cs-CZ" altLang="cs-CZ" sz="2000" b="1" dirty="0" err="1"/>
              <a:t>Sv</a:t>
            </a:r>
            <a:r>
              <a:rPr lang="cs-CZ" altLang="cs-CZ" sz="2000" b="1" dirty="0"/>
              <a:t>) </a:t>
            </a:r>
            <a:r>
              <a:rPr lang="cs-CZ" altLang="cs-CZ" sz="1400" b="1" dirty="0" smtClean="0"/>
              <a:t>z </a:t>
            </a:r>
            <a:r>
              <a:rPr lang="cs-CZ" altLang="cs-CZ" sz="1400" b="1" dirty="0"/>
              <a:t>UNSCEAR z r. 2006 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sz="20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80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rakovina kůže u horníků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243" y="2000250"/>
            <a:ext cx="8283575" cy="4548188"/>
          </a:xfrm>
        </p:spPr>
        <p:txBody>
          <a:bodyPr/>
          <a:lstStyle/>
          <a:p>
            <a:pPr marL="0" indent="0">
              <a:buNone/>
            </a:pPr>
            <a:endParaRPr lang="cs-CZ" altLang="cs-CZ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stanoví se dávka </a:t>
            </a:r>
            <a:r>
              <a:rPr lang="cs-CZ" altLang="cs-CZ" sz="2400" b="1" dirty="0"/>
              <a:t>v </a:t>
            </a:r>
            <a:r>
              <a:rPr lang="cs-CZ" altLang="cs-CZ" sz="2400" b="1" dirty="0" smtClean="0"/>
              <a:t>kůži </a:t>
            </a:r>
          </a:p>
          <a:p>
            <a:pPr marL="0" indent="0">
              <a:buNone/>
            </a:pPr>
            <a:r>
              <a:rPr lang="cs-CZ" altLang="cs-CZ" sz="2400" b="1" dirty="0"/>
              <a:t>koeficient relativního rizika (ERR/</a:t>
            </a:r>
            <a:r>
              <a:rPr lang="cs-CZ" altLang="cs-CZ" sz="2400" b="1" dirty="0" err="1"/>
              <a:t>Sv</a:t>
            </a:r>
            <a:r>
              <a:rPr lang="cs-CZ" altLang="cs-CZ" sz="2400" b="1" dirty="0"/>
              <a:t>) </a:t>
            </a:r>
            <a:r>
              <a:rPr lang="cs-CZ" altLang="cs-CZ" sz="1800" b="1" dirty="0"/>
              <a:t>z UNSCEAR </a:t>
            </a:r>
            <a:endParaRPr lang="cs-CZ" altLang="cs-CZ" sz="1800" b="1" dirty="0" smtClean="0"/>
          </a:p>
          <a:p>
            <a:pPr marL="0" indent="0">
              <a:buNone/>
            </a:pPr>
            <a:endParaRPr lang="cs-CZ" altLang="cs-CZ" b="1" dirty="0"/>
          </a:p>
          <a:p>
            <a:pPr marL="0" indent="0">
              <a:buNone/>
            </a:pPr>
            <a:r>
              <a:rPr lang="cs-CZ" altLang="cs-CZ" sz="1800" dirty="0" smtClean="0"/>
              <a:t>posuzují se:</a:t>
            </a:r>
          </a:p>
          <a:p>
            <a:pPr marL="0" indent="0">
              <a:buNone/>
            </a:pPr>
            <a:r>
              <a:rPr lang="cs-CZ" altLang="cs-CZ" sz="1800" dirty="0" smtClean="0"/>
              <a:t>jen </a:t>
            </a:r>
            <a:r>
              <a:rPr lang="cs-CZ" altLang="cs-CZ" sz="1800" dirty="0"/>
              <a:t>nádory lokalizované na hlavě, krku, pažích, horní části </a:t>
            </a:r>
            <a:r>
              <a:rPr lang="cs-CZ" altLang="cs-CZ" sz="1800" dirty="0" smtClean="0"/>
              <a:t>hrudníku, tj. na nekrytých části těla, </a:t>
            </a:r>
            <a:r>
              <a:rPr lang="cs-CZ" altLang="cs-CZ" sz="1800" dirty="0" smtClean="0"/>
              <a:t>ale </a:t>
            </a:r>
            <a:r>
              <a:rPr lang="cs-CZ" altLang="cs-CZ" sz="1800" dirty="0" smtClean="0"/>
              <a:t>i opakovaně  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B418A-619D-47BA-A5B5-96C8B39D1FE9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6222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81453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statistika 2018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1787237"/>
            <a:ext cx="7871834" cy="4627418"/>
          </a:xfrm>
        </p:spPr>
        <p:txBody>
          <a:bodyPr/>
          <a:lstStyle/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předloženo cca 20 žádostí, počet klesá, ale komplikovanější  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žádný účinek deterministický 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rakovina </a:t>
            </a:r>
            <a:r>
              <a:rPr lang="cs-CZ" sz="1600" b="1" dirty="0"/>
              <a:t>plic </a:t>
            </a:r>
            <a:r>
              <a:rPr lang="cs-CZ" sz="1600" b="1" dirty="0" smtClean="0"/>
              <a:t>z </a:t>
            </a:r>
            <a:r>
              <a:rPr lang="cs-CZ" sz="1600" b="1" dirty="0" smtClean="0"/>
              <a:t>UD, dříve převažující, má </a:t>
            </a:r>
            <a:r>
              <a:rPr lang="cs-CZ" sz="1600" b="1" dirty="0"/>
              <a:t>klesající </a:t>
            </a:r>
            <a:r>
              <a:rPr lang="cs-CZ" sz="1600" b="1" dirty="0" smtClean="0"/>
              <a:t>tendenci – ukončení těžby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první rakovina </a:t>
            </a:r>
            <a:r>
              <a:rPr lang="cs-CZ" sz="1600" b="1" dirty="0"/>
              <a:t>plic jiné profese než horník UD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rakovina </a:t>
            </a:r>
            <a:r>
              <a:rPr lang="cs-CZ" sz="1600" b="1" dirty="0"/>
              <a:t>kůže </a:t>
            </a:r>
            <a:r>
              <a:rPr lang="cs-CZ" sz="1600" b="1" dirty="0" smtClean="0"/>
              <a:t>(</a:t>
            </a:r>
            <a:r>
              <a:rPr lang="cs-CZ" sz="1600" b="1" dirty="0" err="1" smtClean="0"/>
              <a:t>bazaliom</a:t>
            </a:r>
            <a:r>
              <a:rPr lang="cs-CZ" sz="1600" b="1" dirty="0" smtClean="0"/>
              <a:t>) má </a:t>
            </a:r>
            <a:r>
              <a:rPr lang="cs-CZ" sz="1600" b="1" dirty="0"/>
              <a:t>rostoucí </a:t>
            </a:r>
            <a:r>
              <a:rPr lang="cs-CZ" sz="1600" b="1" dirty="0" smtClean="0"/>
              <a:t>tendenci </a:t>
            </a:r>
          </a:p>
          <a:p>
            <a:endParaRPr lang="cs-CZ" sz="1600" b="1" dirty="0"/>
          </a:p>
          <a:p>
            <a:r>
              <a:rPr lang="cs-CZ" sz="1600" b="1" dirty="0" smtClean="0"/>
              <a:t>ostatní </a:t>
            </a:r>
            <a:r>
              <a:rPr lang="cs-CZ" sz="1600" b="1" dirty="0"/>
              <a:t>diagnosy sporadicky </a:t>
            </a:r>
            <a:r>
              <a:rPr lang="cs-CZ" sz="1600" b="1" dirty="0" smtClean="0"/>
              <a:t>(leukémie, ca jazyka</a:t>
            </a:r>
            <a:r>
              <a:rPr lang="cs-CZ" sz="1600" b="1" dirty="0"/>
              <a:t>, hrtanu, </a:t>
            </a:r>
            <a:r>
              <a:rPr lang="cs-CZ" sz="1600" b="1" dirty="0" smtClean="0"/>
              <a:t>prsu)</a:t>
            </a:r>
            <a:endParaRPr lang="cs-CZ" sz="1600" b="1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60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2800" dirty="0" smtClean="0"/>
              <a:t>legislativa</a:t>
            </a:r>
            <a:r>
              <a:rPr lang="cs-CZ" altLang="cs-CZ" sz="3200" dirty="0" smtClean="0"/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2008909"/>
            <a:ext cx="7871834" cy="440574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err="1" smtClean="0"/>
              <a:t>NzP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uznávají </a:t>
            </a:r>
            <a:r>
              <a:rPr lang="cs-CZ" altLang="cs-CZ" sz="2000" dirty="0" smtClean="0"/>
              <a:t>poskytovatelé </a:t>
            </a:r>
            <a:r>
              <a:rPr lang="cs-CZ" altLang="cs-CZ" sz="2000" dirty="0"/>
              <a:t>v oboru </a:t>
            </a:r>
            <a:r>
              <a:rPr lang="cs-CZ" altLang="cs-CZ" sz="2000" dirty="0" smtClean="0"/>
              <a:t>pracovního lékařství na základě: zjištění </a:t>
            </a:r>
            <a:r>
              <a:rPr lang="cs-CZ" altLang="cs-CZ" sz="2000" dirty="0"/>
              <a:t>zdravotního stavu </a:t>
            </a:r>
            <a:r>
              <a:rPr lang="cs-CZ" altLang="cs-CZ" sz="2000" dirty="0" smtClean="0"/>
              <a:t>a ověření </a:t>
            </a:r>
            <a:r>
              <a:rPr lang="cs-CZ" altLang="cs-CZ" sz="2000" dirty="0"/>
              <a:t>podmínek vzniku </a:t>
            </a:r>
            <a:r>
              <a:rPr lang="cs-CZ" altLang="cs-CZ" sz="2000" dirty="0" err="1" smtClean="0"/>
              <a:t>NzP</a:t>
            </a: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ověření podmínek vzniku </a:t>
            </a:r>
            <a:r>
              <a:rPr lang="cs-CZ" altLang="cs-CZ" sz="2000" dirty="0" err="1"/>
              <a:t>NzP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souvislosti s prací v podmínkách </a:t>
            </a:r>
            <a:r>
              <a:rPr lang="cs-CZ" altLang="cs-CZ" sz="2000" dirty="0" smtClean="0"/>
              <a:t>IZ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provádí </a:t>
            </a:r>
            <a:r>
              <a:rPr lang="cs-CZ" altLang="cs-CZ" sz="2000" dirty="0"/>
              <a:t>SÚJB </a:t>
            </a: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600" dirty="0" smtClean="0"/>
              <a:t>SÚJB údaje o expozici předá SÚRO, SÚRO vypracuje vyjádření/provede výpočet, SÚJB </a:t>
            </a:r>
            <a:r>
              <a:rPr lang="cs-CZ" altLang="cs-CZ" sz="1600" dirty="0"/>
              <a:t>vypracuje stanovisko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ostatní rizika – provádí orgán </a:t>
            </a:r>
            <a:r>
              <a:rPr lang="cs-CZ" altLang="cs-CZ" sz="2000" dirty="0"/>
              <a:t>ochrany </a:t>
            </a:r>
            <a:r>
              <a:rPr lang="cs-CZ" altLang="cs-CZ" sz="2000" dirty="0" smtClean="0"/>
              <a:t>veřejného zdraví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výsledky ověření jsou pro posuzujícího závazné</a:t>
            </a:r>
            <a:endParaRPr lang="cs-CZ" altLang="cs-CZ" sz="2000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sz="20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30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2800" dirty="0" smtClean="0"/>
              <a:t>legislativa</a:t>
            </a:r>
            <a:r>
              <a:rPr lang="cs-CZ" altLang="cs-CZ" sz="3200" dirty="0" smtClean="0"/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2008909"/>
            <a:ext cx="7871834" cy="4405745"/>
          </a:xfrm>
        </p:spPr>
        <p:txBody>
          <a:bodyPr/>
          <a:lstStyle/>
          <a:p>
            <a:pPr marL="0" indent="0" eaLnBrk="1" hangingPunct="1">
              <a:buNone/>
            </a:pPr>
            <a:endParaRPr lang="cs-CZ" altLang="cs-CZ" sz="1600" b="1" dirty="0" smtClean="0"/>
          </a:p>
          <a:p>
            <a:pPr marL="0" indent="0" eaLnBrk="1" hangingPunct="1">
              <a:buNone/>
            </a:pPr>
            <a:r>
              <a:rPr lang="cs-CZ" altLang="cs-CZ" sz="1600" b="1" dirty="0" err="1" smtClean="0"/>
              <a:t>NzP</a:t>
            </a:r>
            <a:r>
              <a:rPr lang="cs-CZ" altLang="cs-CZ" sz="1600" b="1" dirty="0" smtClean="0"/>
              <a:t> právnický pojem, spojený s nárokem na odškodnění </a:t>
            </a:r>
          </a:p>
          <a:p>
            <a:pPr marL="0" indent="0" eaLnBrk="1" hangingPunct="1">
              <a:buNone/>
            </a:pPr>
            <a:endParaRPr lang="cs-CZ" altLang="cs-CZ" sz="1600" b="1" dirty="0" smtClean="0"/>
          </a:p>
          <a:p>
            <a:pPr marL="0" indent="0" eaLnBrk="1" hangingPunct="1">
              <a:buNone/>
            </a:pPr>
            <a:endParaRPr lang="cs-CZ" altLang="cs-CZ" sz="1600" b="1" dirty="0" smtClean="0"/>
          </a:p>
          <a:p>
            <a:pPr marL="0" indent="0" eaLnBrk="1" hangingPunct="1">
              <a:buNone/>
            </a:pPr>
            <a:r>
              <a:rPr lang="cs-CZ" altLang="cs-CZ" sz="1600" b="1" dirty="0" smtClean="0"/>
              <a:t>zákon </a:t>
            </a:r>
            <a:r>
              <a:rPr lang="cs-CZ" altLang="cs-CZ" sz="1600" b="1" dirty="0"/>
              <a:t>č. 373/2011 Sb. o specifických zdravotních </a:t>
            </a:r>
            <a:r>
              <a:rPr lang="cs-CZ" altLang="cs-CZ" sz="1600" b="1" dirty="0" smtClean="0"/>
              <a:t>službách</a:t>
            </a:r>
          </a:p>
          <a:p>
            <a:pPr marL="0" indent="0" eaLnBrk="1" hangingPunct="1">
              <a:buNone/>
            </a:pPr>
            <a:endParaRPr lang="cs-CZ" altLang="cs-CZ" sz="1600" b="1" dirty="0" smtClean="0"/>
          </a:p>
          <a:p>
            <a:pPr marL="0" indent="0" eaLnBrk="1" hangingPunct="1">
              <a:buNone/>
            </a:pPr>
            <a:r>
              <a:rPr lang="cs-CZ" altLang="cs-CZ" sz="1600" b="1" dirty="0" smtClean="0"/>
              <a:t>Nařízení </a:t>
            </a:r>
            <a:r>
              <a:rPr lang="cs-CZ" altLang="cs-CZ" sz="1600" b="1" dirty="0"/>
              <a:t>vlády č. 290/1995 Sb., </a:t>
            </a:r>
            <a:r>
              <a:rPr lang="cs-CZ" altLang="cs-CZ" sz="1600" b="1" dirty="0" smtClean="0"/>
              <a:t>stanoví Seznam </a:t>
            </a:r>
            <a:r>
              <a:rPr lang="cs-CZ" altLang="cs-CZ" sz="1600" b="1" dirty="0" err="1" smtClean="0"/>
              <a:t>NzP</a:t>
            </a:r>
            <a:r>
              <a:rPr lang="cs-CZ" altLang="cs-CZ" sz="1600" b="1" dirty="0" smtClean="0"/>
              <a:t> </a:t>
            </a:r>
            <a:endParaRPr lang="cs-CZ" altLang="cs-CZ" sz="1600" b="1" dirty="0"/>
          </a:p>
          <a:p>
            <a:pPr marL="0" indent="0" eaLnBrk="1" hangingPunct="1">
              <a:buNone/>
            </a:pPr>
            <a:endParaRPr lang="cs-CZ" altLang="cs-CZ" sz="1600" b="1" dirty="0" smtClean="0"/>
          </a:p>
          <a:p>
            <a:pPr marL="0" indent="0" eaLnBrk="1" hangingPunct="1">
              <a:buNone/>
            </a:pPr>
            <a:r>
              <a:rPr lang="cs-CZ" altLang="cs-CZ" sz="1600" b="1" dirty="0" smtClean="0"/>
              <a:t>Věstník </a:t>
            </a:r>
            <a:r>
              <a:rPr lang="cs-CZ" altLang="cs-CZ" sz="1600" b="1" dirty="0"/>
              <a:t>MZ ČR (částka 9/1998) – posuzování ca plic z </a:t>
            </a:r>
            <a:r>
              <a:rPr lang="cs-CZ" altLang="cs-CZ" sz="1600" b="1" dirty="0" err="1"/>
              <a:t>ra</a:t>
            </a:r>
            <a:r>
              <a:rPr lang="cs-CZ" altLang="cs-CZ" sz="1600" b="1" dirty="0"/>
              <a:t> </a:t>
            </a:r>
            <a:r>
              <a:rPr lang="cs-CZ" altLang="cs-CZ" sz="1600" b="1" dirty="0" smtClean="0"/>
              <a:t>l.</a:t>
            </a:r>
            <a:endParaRPr lang="cs-CZ" altLang="cs-CZ" sz="1600" b="1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sz="1600" b="1" dirty="0" smtClean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cs-CZ" altLang="cs-CZ" sz="1600" b="1" dirty="0" smtClean="0"/>
              <a:t>vyhláška </a:t>
            </a:r>
            <a:r>
              <a:rPr lang="cs-CZ" altLang="cs-CZ" sz="1600" b="1" dirty="0"/>
              <a:t>č. 104/2012 Sb</a:t>
            </a:r>
            <a:r>
              <a:rPr lang="cs-CZ" altLang="cs-CZ" sz="1600" b="1" dirty="0" smtClean="0"/>
              <a:t>., stanoví,  </a:t>
            </a:r>
            <a:r>
              <a:rPr lang="cs-CZ" altLang="cs-CZ" sz="1600" b="1" dirty="0"/>
              <a:t>kdy nelze nadále uznat jako </a:t>
            </a:r>
            <a:r>
              <a:rPr lang="cs-CZ" altLang="cs-CZ" sz="1600" b="1" dirty="0" err="1" smtClean="0"/>
              <a:t>NzP</a:t>
            </a:r>
            <a:endParaRPr lang="cs-CZ" altLang="cs-CZ" sz="1600" b="1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60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2800" dirty="0" smtClean="0"/>
              <a:t>legislativa 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2008909"/>
            <a:ext cx="7871834" cy="440574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položky: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dirty="0" smtClean="0"/>
              <a:t>kap. II, položka 1 – </a:t>
            </a:r>
            <a:r>
              <a:rPr lang="cs-CZ" altLang="cs-CZ" sz="2000" dirty="0" smtClean="0">
                <a:solidFill>
                  <a:srgbClr val="FF0000"/>
                </a:solidFill>
              </a:rPr>
              <a:t>nemoc způsobená ionizujícím zářením </a:t>
            </a:r>
          </a:p>
          <a:p>
            <a:pPr marL="0" indent="0" eaLnBrk="1" hangingPunct="1">
              <a:buNone/>
              <a:defRPr/>
            </a:pPr>
            <a:r>
              <a:rPr lang="cs-CZ" altLang="cs-CZ" sz="1800" dirty="0" smtClean="0"/>
              <a:t>     účinky na kterýkoli orgán jak deterministické, tak stochastické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defRPr/>
            </a:pPr>
            <a:r>
              <a:rPr lang="cs-CZ" altLang="cs-CZ" sz="2000" dirty="0" smtClean="0"/>
              <a:t>kap</a:t>
            </a:r>
            <a:r>
              <a:rPr lang="cs-CZ" altLang="cs-CZ" sz="2000" dirty="0"/>
              <a:t>. III, položka 6 – </a:t>
            </a:r>
            <a:r>
              <a:rPr lang="cs-CZ" altLang="cs-CZ" sz="2000" dirty="0">
                <a:solidFill>
                  <a:srgbClr val="FF0000"/>
                </a:solidFill>
              </a:rPr>
              <a:t>rakovina plic z radioaktivních </a:t>
            </a:r>
            <a:r>
              <a:rPr lang="cs-CZ" altLang="cs-CZ" sz="2000" dirty="0" smtClean="0">
                <a:solidFill>
                  <a:srgbClr val="FF0000"/>
                </a:solidFill>
              </a:rPr>
              <a:t>látek</a:t>
            </a:r>
            <a:endParaRPr lang="cs-CZ" altLang="cs-CZ" sz="2000" dirty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30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kdy nelze </a:t>
            </a:r>
            <a:r>
              <a:rPr lang="cs-CZ" altLang="cs-CZ" sz="2800" dirty="0"/>
              <a:t>nadále uznat </a:t>
            </a:r>
            <a:r>
              <a:rPr lang="cs-CZ" altLang="cs-CZ" sz="2800" dirty="0" err="1" smtClean="0"/>
              <a:t>NzP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261" y="1612323"/>
            <a:ext cx="8283575" cy="4548188"/>
          </a:xfrm>
        </p:spPr>
        <p:txBody>
          <a:bodyPr/>
          <a:lstStyle/>
          <a:p>
            <a:pPr>
              <a:defRPr/>
            </a:pPr>
            <a:endParaRPr lang="cs-CZ" sz="2000" dirty="0" smtClean="0"/>
          </a:p>
          <a:p>
            <a:pPr>
              <a:defRPr/>
            </a:pPr>
            <a:r>
              <a:rPr lang="cs-CZ" sz="1800" dirty="0" smtClean="0"/>
              <a:t>akutní </a:t>
            </a:r>
            <a:r>
              <a:rPr lang="cs-CZ" sz="1800" dirty="0"/>
              <a:t>nemoc z ozáření – po normalizaci klinického a </a:t>
            </a:r>
            <a:r>
              <a:rPr lang="cs-CZ" sz="1800" dirty="0" err="1" smtClean="0"/>
              <a:t>hematol</a:t>
            </a:r>
            <a:r>
              <a:rPr lang="cs-CZ" sz="1800" dirty="0" smtClean="0"/>
              <a:t>. nálezu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akutní radiační dermatitida </a:t>
            </a:r>
            <a:r>
              <a:rPr lang="cs-CZ" sz="1800" dirty="0" smtClean="0"/>
              <a:t>1. st.– </a:t>
            </a:r>
            <a:r>
              <a:rPr lang="cs-CZ" sz="1800" dirty="0"/>
              <a:t>po normalizaci dermatologického </a:t>
            </a:r>
            <a:r>
              <a:rPr lang="cs-CZ" sz="1800" dirty="0" smtClean="0"/>
              <a:t>nálezu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poruchy spermiogeneze – po normalizaci spermiogramu</a:t>
            </a: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zákal </a:t>
            </a:r>
            <a:r>
              <a:rPr lang="cs-CZ" sz="1800" dirty="0"/>
              <a:t>oční čočky – po </a:t>
            </a:r>
            <a:r>
              <a:rPr lang="cs-CZ" sz="1800" dirty="0" smtClean="0"/>
              <a:t>operaci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 err="1"/>
              <a:t>neoplastické</a:t>
            </a:r>
            <a:r>
              <a:rPr lang="cs-CZ" sz="1800" dirty="0"/>
              <a:t> procesy po jejich vyléčení  - na základě závěrů </a:t>
            </a:r>
            <a:r>
              <a:rPr lang="cs-CZ" sz="1800" dirty="0" smtClean="0"/>
              <a:t>odborného vyš. 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B418A-619D-47BA-A5B5-96C8B39D1FE9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50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>postup - deterministické účinky</a:t>
            </a: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b="1" dirty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 smtClean="0"/>
              <a:t>z údajů </a:t>
            </a:r>
            <a:r>
              <a:rPr lang="cs-CZ" altLang="cs-CZ" sz="2400" b="1" dirty="0"/>
              <a:t>o expozici se posuzuje </a:t>
            </a:r>
            <a:r>
              <a:rPr lang="cs-CZ" altLang="cs-CZ" sz="2400" b="1" dirty="0" smtClean="0"/>
              <a:t>překročení </a:t>
            </a:r>
            <a:r>
              <a:rPr lang="cs-CZ" altLang="cs-CZ" sz="2400" b="1" dirty="0"/>
              <a:t>dávkového </a:t>
            </a:r>
            <a:r>
              <a:rPr lang="cs-CZ" altLang="cs-CZ" sz="2400" b="1" dirty="0" smtClean="0"/>
              <a:t>prahu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B418A-619D-47BA-A5B5-96C8B39D1FE9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954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postup - nádorová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prokázána souvislost s IZ </a:t>
            </a:r>
          </a:p>
          <a:p>
            <a:pPr marL="0" indent="0">
              <a:buNone/>
            </a:pPr>
            <a:r>
              <a:rPr lang="cs-CZ" sz="2000" dirty="0"/>
              <a:t>zdroj informací: epidemiologické studie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kvantitativními </a:t>
            </a:r>
            <a:r>
              <a:rPr lang="cs-CZ" sz="2000" dirty="0"/>
              <a:t>ukazateli jsou koeficienty </a:t>
            </a:r>
            <a:r>
              <a:rPr lang="cs-CZ" sz="2000" dirty="0" smtClean="0"/>
              <a:t>rizika </a:t>
            </a:r>
          </a:p>
          <a:p>
            <a:pPr marL="0" indent="0">
              <a:buNone/>
            </a:pPr>
            <a:r>
              <a:rPr lang="cs-CZ" sz="2000" dirty="0" smtClean="0"/>
              <a:t>vyjadřují ale „jen“ </a:t>
            </a:r>
            <a:r>
              <a:rPr lang="cs-CZ" sz="2000" dirty="0"/>
              <a:t>pravděpodobnost </a:t>
            </a:r>
            <a:r>
              <a:rPr lang="cs-CZ" sz="2000" dirty="0" smtClean="0"/>
              <a:t>postižení</a:t>
            </a:r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neprokázána </a:t>
            </a:r>
            <a:r>
              <a:rPr lang="en-US" sz="2000" b="1" dirty="0" err="1" smtClean="0"/>
              <a:t>souvislost</a:t>
            </a:r>
            <a:r>
              <a:rPr lang="en-US" sz="2000" b="1" dirty="0" smtClean="0"/>
              <a:t> </a:t>
            </a:r>
            <a:r>
              <a:rPr lang="cs-CZ" sz="2000" b="1" dirty="0" smtClean="0"/>
              <a:t>s </a:t>
            </a:r>
            <a:r>
              <a:rPr lang="en-US" sz="2000" b="1" dirty="0" err="1" smtClean="0"/>
              <a:t>ozáření</a:t>
            </a:r>
            <a:r>
              <a:rPr lang="cs-CZ" sz="2000" b="1" dirty="0" smtClean="0"/>
              <a:t>m: </a:t>
            </a:r>
          </a:p>
          <a:p>
            <a:pPr marL="0" indent="0">
              <a:buNone/>
            </a:pPr>
            <a:r>
              <a:rPr lang="cs-CZ" sz="2000" dirty="0" smtClean="0"/>
              <a:t>chronická lymfatické leukémie, </a:t>
            </a:r>
            <a:r>
              <a:rPr lang="en-US" sz="2000" dirty="0" err="1" smtClean="0"/>
              <a:t>rakovin</a:t>
            </a:r>
            <a:r>
              <a:rPr lang="cs-CZ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varlat</a:t>
            </a:r>
            <a:r>
              <a:rPr lang="cs-CZ" sz="2000" dirty="0" smtClean="0"/>
              <a:t>, maligní melanom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B418A-619D-47BA-A5B5-96C8B39D1FE9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3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91369" y="958850"/>
            <a:ext cx="7561262" cy="814532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postupy při hodnocení podmínek vzniku </a:t>
            </a:r>
            <a:r>
              <a:rPr lang="cs-CZ" altLang="cs-CZ" sz="2000" dirty="0" err="1"/>
              <a:t>NzP</a:t>
            </a:r>
            <a:endParaRPr lang="cs-CZ" altLang="cs-CZ" sz="20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5855" y="1662545"/>
            <a:ext cx="7871834" cy="4752109"/>
          </a:xfrm>
        </p:spPr>
        <p:txBody>
          <a:bodyPr/>
          <a:lstStyle/>
          <a:p>
            <a:pPr marL="0" indent="0">
              <a:buNone/>
              <a:defRPr/>
            </a:pPr>
            <a:endParaRPr lang="cs-CZ" sz="1400" dirty="0" smtClean="0"/>
          </a:p>
          <a:p>
            <a:pPr marL="0" indent="0">
              <a:buNone/>
              <a:defRPr/>
            </a:pPr>
            <a:r>
              <a:rPr lang="cs-CZ" sz="1400" b="1" dirty="0" smtClean="0"/>
              <a:t>vyžaduje se stanovisko: </a:t>
            </a:r>
            <a:r>
              <a:rPr lang="cs-CZ" sz="1400" dirty="0" smtClean="0">
                <a:solidFill>
                  <a:srgbClr val="FF0000"/>
                </a:solidFill>
              </a:rPr>
              <a:t>„podmínky </a:t>
            </a:r>
            <a:r>
              <a:rPr lang="cs-CZ" sz="1400" dirty="0">
                <a:solidFill>
                  <a:srgbClr val="FF0000"/>
                </a:solidFill>
              </a:rPr>
              <a:t>vzniku </a:t>
            </a:r>
            <a:r>
              <a:rPr lang="cs-CZ" sz="1400" dirty="0" err="1">
                <a:solidFill>
                  <a:srgbClr val="FF0000"/>
                </a:solidFill>
              </a:rPr>
              <a:t>NzP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v souvislosti s prací v podmínkách IZ, uvedené v kap. II/1 nebo III/6 přílohy NV, kterým se stanoví seznam NZP, </a:t>
            </a:r>
            <a:r>
              <a:rPr lang="cs-CZ" sz="1400" dirty="0">
                <a:solidFill>
                  <a:srgbClr val="FF0000"/>
                </a:solidFill>
              </a:rPr>
              <a:t>byly/nebyly splněny</a:t>
            </a:r>
            <a:r>
              <a:rPr lang="cs-CZ" sz="1400" dirty="0"/>
              <a:t>.“ </a:t>
            </a:r>
          </a:p>
          <a:p>
            <a:pPr marL="0" indent="0">
              <a:buNone/>
              <a:defRPr/>
            </a:pPr>
            <a:endParaRPr lang="cs-CZ" sz="1400" b="1" dirty="0" smtClean="0"/>
          </a:p>
          <a:p>
            <a:pPr marL="0" indent="0">
              <a:buNone/>
              <a:defRPr/>
            </a:pPr>
            <a:endParaRPr lang="cs-CZ" sz="1400" b="1" smtClean="0"/>
          </a:p>
          <a:p>
            <a:pPr marL="0" indent="0">
              <a:buNone/>
              <a:defRPr/>
            </a:pPr>
            <a:r>
              <a:rPr lang="cs-CZ" sz="1400" b="1" smtClean="0"/>
              <a:t>obtížné </a:t>
            </a:r>
            <a:r>
              <a:rPr lang="cs-CZ" sz="1400" b="1" dirty="0" smtClean="0"/>
              <a:t>v</a:t>
            </a:r>
            <a:r>
              <a:rPr lang="cs-CZ" sz="1400" b="1" dirty="0"/>
              <a:t> případě onemocnění zhoubným </a:t>
            </a:r>
            <a:r>
              <a:rPr lang="cs-CZ" sz="1400" b="1" dirty="0" smtClean="0"/>
              <a:t>nádorem , který se vyskytuje běžně v populaci </a:t>
            </a:r>
          </a:p>
          <a:p>
            <a:pPr marL="0" indent="0">
              <a:buNone/>
              <a:defRPr/>
            </a:pPr>
            <a:endParaRPr lang="cs-CZ" sz="1400" b="1" dirty="0" smtClean="0"/>
          </a:p>
          <a:p>
            <a:pPr marL="0" indent="0">
              <a:buNone/>
              <a:defRPr/>
            </a:pPr>
            <a:r>
              <a:rPr lang="cs-CZ" sz="1600" b="1" dirty="0" smtClean="0">
                <a:solidFill>
                  <a:srgbClr val="FF0000"/>
                </a:solidFill>
              </a:rPr>
              <a:t>nelze </a:t>
            </a:r>
            <a:r>
              <a:rPr lang="cs-CZ" sz="1600" b="1" dirty="0">
                <a:solidFill>
                  <a:srgbClr val="FF0000"/>
                </a:solidFill>
              </a:rPr>
              <a:t>s určitostí tvrdit, že konkrétní nádor je důsledkem ozáření a není </a:t>
            </a:r>
            <a:r>
              <a:rPr lang="cs-CZ" sz="1600" b="1" dirty="0" smtClean="0">
                <a:solidFill>
                  <a:srgbClr val="FF0000"/>
                </a:solidFill>
              </a:rPr>
              <a:t>spontánním, </a:t>
            </a:r>
          </a:p>
          <a:p>
            <a:pPr marL="0" indent="0">
              <a:buNone/>
              <a:defRPr/>
            </a:pPr>
            <a:r>
              <a:rPr lang="cs-CZ" sz="1600" b="1" dirty="0" smtClean="0">
                <a:solidFill>
                  <a:srgbClr val="FF0000"/>
                </a:solidFill>
              </a:rPr>
              <a:t>lze jen odhadnout </a:t>
            </a:r>
            <a:r>
              <a:rPr lang="cs-CZ" sz="1600" b="1" dirty="0">
                <a:solidFill>
                  <a:srgbClr val="FF0000"/>
                </a:solidFill>
              </a:rPr>
              <a:t>pravděpodobnost možného podílu IZ na vzniku onemocnění </a:t>
            </a:r>
          </a:p>
          <a:p>
            <a:pPr marL="0" indent="0">
              <a:buNone/>
              <a:defRPr/>
            </a:pPr>
            <a:r>
              <a:rPr lang="cs-CZ" sz="1600" b="1" dirty="0" smtClean="0">
                <a:solidFill>
                  <a:srgbClr val="FF0000"/>
                </a:solidFill>
              </a:rPr>
              <a:t>porovnává se výskyt </a:t>
            </a:r>
            <a:r>
              <a:rPr lang="cs-CZ" sz="1600" b="1" dirty="0">
                <a:solidFill>
                  <a:srgbClr val="FF0000"/>
                </a:solidFill>
              </a:rPr>
              <a:t>spontánní </a:t>
            </a:r>
            <a:r>
              <a:rPr lang="cs-CZ" sz="1600" b="1" dirty="0" smtClean="0">
                <a:solidFill>
                  <a:srgbClr val="FF0000"/>
                </a:solidFill>
              </a:rPr>
              <a:t>a </a:t>
            </a:r>
            <a:r>
              <a:rPr lang="cs-CZ" sz="1600" b="1" dirty="0">
                <a:solidFill>
                  <a:srgbClr val="FF0000"/>
                </a:solidFill>
              </a:rPr>
              <a:t>výskyt </a:t>
            </a:r>
            <a:r>
              <a:rPr lang="cs-CZ" sz="1600" b="1" dirty="0" smtClean="0">
                <a:solidFill>
                  <a:srgbClr val="FF0000"/>
                </a:solidFill>
              </a:rPr>
              <a:t>přídatný </a:t>
            </a:r>
          </a:p>
          <a:p>
            <a:pPr marL="0" indent="0">
              <a:buNone/>
              <a:defRPr/>
            </a:pPr>
            <a:endParaRPr lang="cs-CZ" sz="1400" b="1" dirty="0" smtClean="0"/>
          </a:p>
          <a:p>
            <a:pPr marL="0" indent="0">
              <a:buNone/>
              <a:defRPr/>
            </a:pPr>
            <a:r>
              <a:rPr lang="cs-CZ" sz="1600" b="1" dirty="0" smtClean="0">
                <a:solidFill>
                  <a:srgbClr val="FF0000"/>
                </a:solidFill>
              </a:rPr>
              <a:t>a je jen </a:t>
            </a:r>
            <a:r>
              <a:rPr lang="cs-CZ" sz="1600" b="1" u="sng" dirty="0" smtClean="0">
                <a:solidFill>
                  <a:srgbClr val="FF0000"/>
                </a:solidFill>
              </a:rPr>
              <a:t>otázkou konvence </a:t>
            </a:r>
            <a:r>
              <a:rPr lang="cs-CZ" sz="1600" b="1" dirty="0" smtClean="0">
                <a:solidFill>
                  <a:srgbClr val="FF0000"/>
                </a:solidFill>
              </a:rPr>
              <a:t>při </a:t>
            </a:r>
            <a:r>
              <a:rPr lang="cs-CZ" sz="1600" b="1" dirty="0">
                <a:solidFill>
                  <a:srgbClr val="FF0000"/>
                </a:solidFill>
              </a:rPr>
              <a:t>jakém stupni </a:t>
            </a:r>
            <a:r>
              <a:rPr lang="cs-CZ" sz="1600" b="1" dirty="0" smtClean="0">
                <a:solidFill>
                  <a:srgbClr val="FF0000"/>
                </a:solidFill>
              </a:rPr>
              <a:t>pravděpodobnosti </a:t>
            </a:r>
            <a:r>
              <a:rPr lang="cs-CZ" sz="1600" b="1" dirty="0">
                <a:solidFill>
                  <a:srgbClr val="FF0000"/>
                </a:solidFill>
              </a:rPr>
              <a:t>společnost pokládá za zdůvodněné odškodnění </a:t>
            </a:r>
            <a:r>
              <a:rPr lang="cs-CZ" sz="1600" b="1" dirty="0" smtClean="0">
                <a:solidFill>
                  <a:srgbClr val="FF0000"/>
                </a:solidFill>
              </a:rPr>
              <a:t>přiznat</a:t>
            </a:r>
          </a:p>
          <a:p>
            <a:pPr marL="0" indent="0">
              <a:buNone/>
              <a:defRPr/>
            </a:pPr>
            <a:r>
              <a:rPr lang="cs-CZ" sz="1400" b="1" dirty="0" smtClean="0"/>
              <a:t>  </a:t>
            </a:r>
          </a:p>
          <a:p>
            <a:pPr>
              <a:defRPr/>
            </a:pPr>
            <a:endParaRPr lang="cs-CZ" sz="2000" dirty="0" smtClean="0"/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endParaRPr lang="cs-CZ" altLang="cs-CZ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35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08CDF-1B1D-4FE8-8512-226434D5EBC7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60641" y="1000413"/>
            <a:ext cx="7561262" cy="81453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000" dirty="0" smtClean="0"/>
              <a:t>postupy při </a:t>
            </a:r>
            <a:r>
              <a:rPr lang="cs-CZ" altLang="cs-CZ" sz="2000" dirty="0"/>
              <a:t>hodnocení příčinné souvislosti mezi </a:t>
            </a:r>
            <a:br>
              <a:rPr lang="cs-CZ" altLang="cs-CZ" sz="2000" dirty="0"/>
            </a:br>
            <a:r>
              <a:rPr lang="cs-CZ" altLang="cs-CZ" sz="2000" dirty="0"/>
              <a:t>    expozicí a </a:t>
            </a:r>
            <a:r>
              <a:rPr lang="cs-CZ" altLang="cs-CZ" sz="2000" dirty="0" smtClean="0"/>
              <a:t>onemocněním (nádorovým onemocněním)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endParaRPr lang="cs-CZ" altLang="cs-CZ" sz="20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804" y="1964841"/>
            <a:ext cx="7871834" cy="440574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800" b="1" dirty="0" smtClean="0"/>
              <a:t>hodnotí </a:t>
            </a:r>
            <a:r>
              <a:rPr lang="cs-CZ" altLang="cs-CZ" sz="1800" b="1" dirty="0"/>
              <a:t>se podle </a:t>
            </a:r>
            <a:r>
              <a:rPr lang="cs-CZ" altLang="cs-CZ" sz="1800" b="1" dirty="0" smtClean="0"/>
              <a:t>kritéria </a:t>
            </a:r>
            <a:r>
              <a:rPr lang="cs-CZ" altLang="cs-CZ" sz="1800" b="1" dirty="0"/>
              <a:t>převažující pravděpodobnosti (PPS</a:t>
            </a:r>
            <a:r>
              <a:rPr lang="cs-CZ" altLang="cs-CZ" sz="1800" b="1" dirty="0" smtClean="0"/>
              <a:t>)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800" b="1" dirty="0" smtClean="0"/>
              <a:t>tj</a:t>
            </a:r>
            <a:r>
              <a:rPr lang="cs-CZ" altLang="cs-CZ" sz="1800" b="1" dirty="0"/>
              <a:t>. souvislost se připouští, když pravděpodobnost, že nádor je vyvolán expozicí </a:t>
            </a:r>
            <a:r>
              <a:rPr lang="cs-CZ" altLang="cs-CZ" sz="1800" b="1" dirty="0" smtClean="0"/>
              <a:t>IZ převažuje </a:t>
            </a:r>
            <a:r>
              <a:rPr lang="cs-CZ" altLang="cs-CZ" sz="1800" b="1" dirty="0"/>
              <a:t>nad pravděpodobností spontánního </a:t>
            </a:r>
            <a:r>
              <a:rPr lang="cs-CZ" altLang="cs-CZ" sz="1800" b="1" dirty="0" smtClean="0"/>
              <a:t>výskytu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800" b="1" dirty="0" smtClean="0"/>
              <a:t>PPS je podíl pravděpodobnosti vzniku rakoviny z IZ a celkové pravděpodobnosti, tj. součtu spontánního výskytu karcinomu a pravděpodobnosti způsobené IZ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/>
          </a:p>
          <a:p>
            <a:pPr marL="0" indent="0" algn="just">
              <a:buNone/>
            </a:pPr>
            <a:r>
              <a:rPr lang="en-US" sz="1800" b="1" dirty="0"/>
              <a:t>PPS &lt; 0,4		</a:t>
            </a:r>
            <a:r>
              <a:rPr lang="cs-CZ" sz="1800" b="1" dirty="0"/>
              <a:t>p</a:t>
            </a:r>
            <a:r>
              <a:rPr lang="en-US" sz="1800" b="1" dirty="0" err="1"/>
              <a:t>ravděpodobnost</a:t>
            </a:r>
            <a:r>
              <a:rPr lang="en-US" sz="1800" b="1" dirty="0"/>
              <a:t> </a:t>
            </a:r>
            <a:r>
              <a:rPr lang="en-US" sz="1800" b="1" dirty="0" err="1"/>
              <a:t>malá</a:t>
            </a:r>
            <a:r>
              <a:rPr lang="cs-CZ" sz="1800" b="1" dirty="0"/>
              <a:t> = NE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PPS </a:t>
            </a:r>
            <a:r>
              <a:rPr lang="en-US" sz="1800" b="1" dirty="0"/>
              <a:t>&gt; 0,5		</a:t>
            </a:r>
            <a:r>
              <a:rPr lang="cs-CZ" sz="1800" b="1" dirty="0"/>
              <a:t>p</a:t>
            </a:r>
            <a:r>
              <a:rPr lang="en-US" sz="1800" b="1" dirty="0" err="1"/>
              <a:t>ravděpodobnost</a:t>
            </a:r>
            <a:r>
              <a:rPr lang="en-US" sz="1800" b="1" dirty="0"/>
              <a:t> </a:t>
            </a:r>
            <a:r>
              <a:rPr lang="en-US" sz="1800" b="1" dirty="0" err="1"/>
              <a:t>převažující</a:t>
            </a:r>
            <a:r>
              <a:rPr lang="cs-CZ" sz="1800" b="1" dirty="0"/>
              <a:t> = </a:t>
            </a:r>
            <a:r>
              <a:rPr lang="cs-CZ" sz="1800" b="1" dirty="0" smtClean="0"/>
              <a:t>ANO</a:t>
            </a:r>
          </a:p>
          <a:p>
            <a:pPr marL="0" indent="0">
              <a:buNone/>
            </a:pPr>
            <a:r>
              <a:rPr lang="en-US" sz="1800" b="1" dirty="0"/>
              <a:t>PPS = 0,4 – 0,5	</a:t>
            </a:r>
            <a:r>
              <a:rPr lang="cs-CZ" sz="1800" b="1" dirty="0"/>
              <a:t>              p</a:t>
            </a:r>
            <a:r>
              <a:rPr lang="en-US" sz="1800" b="1" dirty="0" err="1"/>
              <a:t>ravděpodobnost</a:t>
            </a:r>
            <a:r>
              <a:rPr lang="en-US" sz="1800" b="1" dirty="0"/>
              <a:t> </a:t>
            </a:r>
            <a:r>
              <a:rPr lang="en-US" sz="1800" b="1" dirty="0" err="1"/>
              <a:t>hraniční</a:t>
            </a:r>
            <a:r>
              <a:rPr lang="cs-CZ" sz="1800" b="1" dirty="0"/>
              <a:t> =  </a:t>
            </a:r>
            <a:r>
              <a:rPr lang="cs-CZ" sz="1800" b="1" dirty="0" smtClean="0"/>
              <a:t>též ANO</a:t>
            </a: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8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0430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525</Words>
  <Application>Microsoft Office PowerPoint</Application>
  <PresentationFormat>Předvádění na obrazovce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SÚJB_předloha2</vt:lpstr>
      <vt:lpstr>Vlastní návrh</vt:lpstr>
      <vt:lpstr>Úloha SÚJB při uznávání nemoci z povolání způsobené ionizujícím zářením (NzP)</vt:lpstr>
      <vt:lpstr>  legislativa </vt:lpstr>
      <vt:lpstr> legislativa </vt:lpstr>
      <vt:lpstr> legislativa  </vt:lpstr>
      <vt:lpstr> kdy nelze nadále uznat NzP</vt:lpstr>
      <vt:lpstr>   postup - deterministické účinky </vt:lpstr>
      <vt:lpstr> postup - nádorová onemocnění</vt:lpstr>
      <vt:lpstr>postupy při hodnocení podmínek vzniku NzP</vt:lpstr>
      <vt:lpstr>   postupy při hodnocení příčinné souvislosti mezi      expozicí a onemocněním (nádorovým onemocněním)  </vt:lpstr>
      <vt:lpstr>rakovina plic z radioaktivních látek (podzemní pracoviště)</vt:lpstr>
      <vt:lpstr>  rakovina plic z radioaktivních látek  (pracoviště povrchová a jiná než doly)</vt:lpstr>
      <vt:lpstr>  rakovina kůže u horníků </vt:lpstr>
      <vt:lpstr> statistika 2018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Hana Podškubková</cp:lastModifiedBy>
  <cp:revision>183</cp:revision>
  <cp:lastPrinted>2018-10-05T08:24:23Z</cp:lastPrinted>
  <dcterms:created xsi:type="dcterms:W3CDTF">2012-06-25T10:54:14Z</dcterms:created>
  <dcterms:modified xsi:type="dcterms:W3CDTF">2018-11-28T08:02:40Z</dcterms:modified>
</cp:coreProperties>
</file>