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75" r:id="rId3"/>
    <p:sldMasterId id="2147483690" r:id="rId4"/>
    <p:sldMasterId id="2147483720" r:id="rId5"/>
    <p:sldMasterId id="2147483735" r:id="rId6"/>
  </p:sldMasterIdLst>
  <p:notesMasterIdLst>
    <p:notesMasterId r:id="rId26"/>
  </p:notesMasterIdLst>
  <p:handoutMasterIdLst>
    <p:handoutMasterId r:id="rId27"/>
  </p:handoutMasterIdLst>
  <p:sldIdLst>
    <p:sldId id="259" r:id="rId7"/>
    <p:sldId id="455" r:id="rId8"/>
    <p:sldId id="459" r:id="rId9"/>
    <p:sldId id="502" r:id="rId10"/>
    <p:sldId id="503" r:id="rId11"/>
    <p:sldId id="504" r:id="rId12"/>
    <p:sldId id="458" r:id="rId13"/>
    <p:sldId id="489" r:id="rId14"/>
    <p:sldId id="466" r:id="rId15"/>
    <p:sldId id="467" r:id="rId16"/>
    <p:sldId id="468" r:id="rId17"/>
    <p:sldId id="470" r:id="rId18"/>
    <p:sldId id="492" r:id="rId19"/>
    <p:sldId id="498" r:id="rId20"/>
    <p:sldId id="499" r:id="rId21"/>
    <p:sldId id="500" r:id="rId22"/>
    <p:sldId id="501" r:id="rId23"/>
    <p:sldId id="496" r:id="rId24"/>
    <p:sldId id="505" r:id="rId25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5BC34"/>
    <a:srgbClr val="BBC907"/>
    <a:srgbClr val="006600"/>
    <a:srgbClr val="008000"/>
    <a:srgbClr val="0033CC"/>
    <a:srgbClr val="38546E"/>
    <a:srgbClr val="FF0000"/>
    <a:srgbClr val="6E8FAD"/>
    <a:srgbClr val="5F8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85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A140E2-99F6-4A1B-8B06-B2558B565D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19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47B4E4-1C5A-40CF-80AA-32FA4674FD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12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721EB8-3A7D-4B4E-8B55-F0FD1D2E4D16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7B4E4-1C5A-40CF-80AA-32FA4674FD09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351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7B4E4-1C5A-40CF-80AA-32FA4674FD09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3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5F465-2119-4B5A-AFA7-6B15A2AC311E}" type="slidenum">
              <a:rPr lang="cs-CZ" altLang="cs-CZ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222A-ACDA-417B-9435-8DCC3D06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238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345C-8BC6-4EA2-AF96-4BA98BB0D8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05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6863" y="958850"/>
            <a:ext cx="2070100" cy="5437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3389" y="958850"/>
            <a:ext cx="6061075" cy="5437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2099-3725-490A-A7D1-5F6FE037EC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361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41" y="958850"/>
            <a:ext cx="7561263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33393" y="1847850"/>
            <a:ext cx="8283575" cy="454818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CBA2-91E0-42F1-AD8D-DCE85672A9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42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FCFA7-EC03-46AE-9167-C6D981064B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51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39EF-1BD8-4716-933C-742D777014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964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B8E4-2098-4D3E-8E70-55224F6810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62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693D4-7D2D-41CD-846A-8723EBA84C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163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06BD1-F634-42EF-AA4E-C3C2C3E0B0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584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A09D-B101-4A0A-AA5D-C4A376F4C4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197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4E6D-939A-499A-B5B7-BFC70F6115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52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4E77-D7DB-4AA2-A523-7D5D91AB1E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018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EB72-A090-412F-B8D7-AD67961BAB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42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8E6-933C-404E-8CF6-FCBFACAA0B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467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2566-582D-4D41-9746-4A771E5A12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356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616F-E061-49F9-AFD3-B0D73D6320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3693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05B2-B264-46BD-BCF9-5F1EC2AE117C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7DB4-E203-4095-BD67-0BFC4F50DBCB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43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A00C-AB14-4B22-9933-3E801A8345EA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5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C195-601D-488D-9092-B74A9CC2330C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2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36EC-19B5-4CEB-BD17-C779DC62B606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6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B4FA-3407-4535-ADD4-7559880476F2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D3D3-F03D-44D5-88D2-9E673028A6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627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03DB-26B1-4788-83C8-3E425B151C9E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54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111D-A74F-4842-8946-FEBFE8ED99DD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29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7216-B2D8-4B7B-A842-CF93C282E760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0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5E07-0408-4EB6-A8BB-27CCF547CB26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81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6863" y="958850"/>
            <a:ext cx="2070100" cy="5437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3388" y="958850"/>
            <a:ext cx="6061075" cy="5437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C965-24B6-45B0-87B1-9D4316F188E3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11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561262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7187-FD67-4258-9910-D24BA1E978AE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63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561262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33388" y="1847850"/>
            <a:ext cx="8283575" cy="454818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708C-A567-4D52-8E85-4E9D80541918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1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33388" y="958850"/>
            <a:ext cx="8283575" cy="5437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B0CE-408B-4D10-8059-FBC30E696968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24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05B2-B264-46BD-BCF9-5F1EC2AE117C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1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7DB4-E203-4095-BD67-0BFC4F50DBCB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D9BE-3D38-4A0D-A04B-D0BA7C5252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6862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A00C-AB14-4B22-9933-3E801A8345EA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2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C195-601D-488D-9092-B74A9CC2330C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45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36EC-19B5-4CEB-BD17-C779DC62B606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5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B4FA-3407-4535-ADD4-7559880476F2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62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03DB-26B1-4788-83C8-3E425B151C9E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35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111D-A74F-4842-8946-FEBFE8ED99DD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68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7216-B2D8-4B7B-A842-CF93C282E760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1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5E07-0408-4EB6-A8BB-27CCF547CB26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13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6863" y="958850"/>
            <a:ext cx="2070100" cy="5437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3388" y="958850"/>
            <a:ext cx="6061075" cy="5437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C965-24B6-45B0-87B1-9D4316F188E3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3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561262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7187-FD67-4258-9910-D24BA1E978AE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151E8-71C7-409E-AE86-BA19B03696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271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561262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33388" y="1847850"/>
            <a:ext cx="8283575" cy="454818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708C-A567-4D52-8E85-4E9D80541918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33388" y="958850"/>
            <a:ext cx="8283575" cy="5437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B0CE-408B-4D10-8059-FBC30E696968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02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126A-FB72-4AA5-80DD-2228D8905EF3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D9103-F1BF-4E8E-8F3E-ED1ED05D5C5F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4E54-723B-4AFF-A60E-206329D92634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65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8AA8-C34A-479E-94FF-27BEBDD601CC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31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88F-39F4-4F4A-B293-BE0678D56FE2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8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277A-CBF6-4463-B434-0FB1586A613D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08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37C6-1E36-4E36-A7D4-0DBB75251429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82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F697-F79E-4274-B433-B4FF5BB1D29F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82DB-AC42-4166-89A3-60176B44EA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6412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AC74-D2BC-4C37-A293-7A46958719DD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19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5DAD-766F-43AE-AC35-96E06557DD61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20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6863" y="958850"/>
            <a:ext cx="2070100" cy="5437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3388" y="958850"/>
            <a:ext cx="6061075" cy="5437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BBD7-DBDC-4075-A114-24AB9C01BF67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078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561262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8E21-9287-4EFF-B3CB-9480EFFAFCB2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99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561262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33388" y="1847850"/>
            <a:ext cx="8283575" cy="454818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6F9A-6044-45A1-AC08-AEDF0FD6DA87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18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33388" y="958850"/>
            <a:ext cx="8283575" cy="5437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93F4-A627-4D43-BCC6-C80FB097F2CB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14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8C65A-0687-47E7-BB42-ADD2E327D51E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04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144B8-CCC0-449E-B2E7-8A22FF870A7B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82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E0B9-1C83-472C-83F1-628075F64166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89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3388" y="1847850"/>
            <a:ext cx="4065587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1847850"/>
            <a:ext cx="4065588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BA90-BB39-4593-A766-DC241EAA3A25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82C1-9B8E-4C05-B79E-79293098E3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37085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AE50-348D-4F26-98C8-477F92902337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841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9534-1414-4390-99A0-22B926DC58AF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69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9AFE-79C2-45C0-89D7-81D45F9EEA6B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67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4299-5996-49AA-9FDC-169190D673C2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42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D850-1DB1-449A-B4C2-655320CE7B19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36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D1EB-3A4B-4B9C-8891-455450527BB3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06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6863" y="958850"/>
            <a:ext cx="2070100" cy="5437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3389" y="958850"/>
            <a:ext cx="6061075" cy="5437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CBD9-E5D7-4561-B591-624383E7E461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811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41" y="958850"/>
            <a:ext cx="7561263" cy="666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33393" y="1847850"/>
            <a:ext cx="8283575" cy="4548188"/>
          </a:xfrm>
        </p:spPr>
        <p:txBody>
          <a:bodyPr/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9A407-F4E5-455F-A03C-241BF723296A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7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C6CD-18CE-44E6-A1A8-6FDF93E7C8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914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01EE-3658-45AA-8F9D-45DB3197E3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30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šipka v kolečku_SUJB2_mal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88938" y="966788"/>
            <a:ext cx="631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7650" y="6564313"/>
            <a:ext cx="9461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46F6C0B-ACC0-47EC-8AE0-D6ECC47A5B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81038"/>
            <a:ext cx="9144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71588" y="10429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449388" y="12588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958850"/>
            <a:ext cx="75612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847850"/>
            <a:ext cx="82835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34" name="Picture 27" descr="horní lišta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E3ED5AB-EB12-488A-9516-EB0C4DDBFF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šipka v kolečku_SUJB2_malá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88938" y="966788"/>
            <a:ext cx="631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7650" y="6564313"/>
            <a:ext cx="9461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54F511-77C0-47D8-9958-17B8955D1D95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81038"/>
            <a:ext cx="9144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71588" y="10429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449388" y="12588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958850"/>
            <a:ext cx="75612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847850"/>
            <a:ext cx="82835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34" name="Picture 27" descr="horní lišta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šipka v kolečku_SUJB2_malá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88938" y="966788"/>
            <a:ext cx="631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7650" y="6564313"/>
            <a:ext cx="9461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54F511-77C0-47D8-9958-17B8955D1D95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81038"/>
            <a:ext cx="9144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71588" y="10429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449388" y="12588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958850"/>
            <a:ext cx="75612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847850"/>
            <a:ext cx="82835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34" name="Picture 27" descr="horní lišta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šipka v kolečku_SUJB2_malá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88938" y="966788"/>
            <a:ext cx="631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7650" y="6564313"/>
            <a:ext cx="9461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9A2179-669C-451D-A04B-92C3525BB353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81038"/>
            <a:ext cx="9144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71588" y="10429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449388" y="12588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958850"/>
            <a:ext cx="75612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847850"/>
            <a:ext cx="82835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34" name="Picture 27" descr="horní lišta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šipka v kolečku_SUJB2_mal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88938" y="966788"/>
            <a:ext cx="631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7650" y="6564313"/>
            <a:ext cx="9461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83FD6B58-AA02-419F-8C4C-D7C520DC851E}" type="slidenum">
              <a:rPr lang="cs-CZ" alt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81038"/>
            <a:ext cx="9144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71588" y="10429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449388" y="1258888"/>
            <a:ext cx="7694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958850"/>
            <a:ext cx="75612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847850"/>
            <a:ext cx="82835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34" name="Picture 27" descr="horní lišta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53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adonovyprogra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Nadpis 1"/>
          <p:cNvSpPr>
            <a:spLocks noGrp="1"/>
          </p:cNvSpPr>
          <p:nvPr>
            <p:ph type="ctrTitle"/>
          </p:nvPr>
        </p:nvSpPr>
        <p:spPr>
          <a:xfrm>
            <a:off x="685800" y="1422400"/>
            <a:ext cx="7772400" cy="4567434"/>
          </a:xfrm>
        </p:spPr>
        <p:txBody>
          <a:bodyPr/>
          <a:lstStyle/>
          <a:p>
            <a:r>
              <a:rPr lang="cs-CZ" altLang="en-US" dirty="0" smtClean="0"/>
              <a:t>Radonový program ČR</a:t>
            </a:r>
            <a:br>
              <a:rPr lang="cs-CZ" altLang="en-US" dirty="0" smtClean="0"/>
            </a:b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cs-CZ" altLang="en-US" dirty="0" smtClean="0"/>
              <a:t>Národní akční plán</a:t>
            </a:r>
            <a:br>
              <a:rPr lang="cs-CZ" altLang="en-US" dirty="0" smtClean="0"/>
            </a:br>
            <a:r>
              <a:rPr lang="cs-CZ" altLang="en-US" dirty="0" smtClean="0"/>
              <a:t> pro regulaci ozáření obyvatel</a:t>
            </a:r>
            <a:br>
              <a:rPr lang="cs-CZ" altLang="en-US" dirty="0" smtClean="0"/>
            </a:br>
            <a:r>
              <a:rPr lang="cs-CZ" altLang="en-US" dirty="0" smtClean="0"/>
              <a:t> z radonu</a:t>
            </a:r>
            <a:br>
              <a:rPr lang="cs-CZ" altLang="en-US" dirty="0" smtClean="0"/>
            </a:b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cs-CZ" altLang="en-US" dirty="0"/>
              <a:t/>
            </a:r>
            <a:br>
              <a:rPr lang="cs-CZ" altLang="en-US" dirty="0"/>
            </a:br>
            <a:r>
              <a:rPr lang="cs-CZ" altLang="en-US" sz="1600" dirty="0" smtClean="0"/>
              <a:t>Marcela </a:t>
            </a:r>
            <a:r>
              <a:rPr lang="cs-CZ" altLang="en-US" sz="1600" dirty="0" smtClean="0"/>
              <a:t>Berčíková</a:t>
            </a:r>
            <a:br>
              <a:rPr lang="cs-CZ" altLang="en-US" sz="1600" dirty="0" smtClean="0"/>
            </a:br>
            <a:r>
              <a:rPr lang="cs-CZ" altLang="en-US" sz="1600" dirty="0" smtClean="0"/>
              <a:t>vedoucí oddělení radonového programu</a:t>
            </a:r>
            <a:br>
              <a:rPr lang="cs-CZ" altLang="en-US" sz="1600" dirty="0" smtClean="0"/>
            </a:br>
            <a:r>
              <a:rPr lang="cs-CZ" altLang="en-US" sz="1600" dirty="0" smtClean="0"/>
              <a:t>marcela.bercikova@sujb.cz</a:t>
            </a:r>
            <a:r>
              <a:rPr lang="cs-CZ" altLang="en-US" dirty="0"/>
              <a:t/>
            </a:r>
            <a:br>
              <a:rPr lang="cs-CZ" altLang="en-US" dirty="0"/>
            </a:br>
            <a:r>
              <a:rPr lang="cs-CZ" altLang="en-US" dirty="0" smtClean="0"/>
              <a:t/>
            </a:r>
            <a:br>
              <a:rPr lang="cs-CZ" altLang="en-US" dirty="0" smtClean="0"/>
            </a:br>
            <a:endParaRPr lang="en-US" altLang="en-US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47" y="5529732"/>
            <a:ext cx="2124733" cy="71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protiradonové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Legislativa</a:t>
            </a:r>
          </a:p>
          <a:p>
            <a:pPr marL="0" indent="0" algn="ctr">
              <a:buNone/>
            </a:pPr>
            <a:r>
              <a:rPr lang="cs-CZ" sz="2000" dirty="0" smtClean="0"/>
              <a:t>(referenční úrovně, měření RIP)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Standardizace postupů měření a kvality kontroly </a:t>
            </a:r>
          </a:p>
          <a:p>
            <a:pPr marL="0" indent="0" algn="ctr">
              <a:buNone/>
            </a:pPr>
            <a:r>
              <a:rPr lang="cs-CZ" sz="2000" dirty="0" smtClean="0"/>
              <a:t>(povolení k činnosti, osoby se ZOZ,  </a:t>
            </a:r>
          </a:p>
          <a:p>
            <a:pPr marL="0" indent="0" algn="ctr">
              <a:buNone/>
            </a:pPr>
            <a:r>
              <a:rPr lang="cs-CZ" sz="2000" dirty="0" smtClean="0"/>
              <a:t>Metody a postupy měření - Doporučení úřadu, </a:t>
            </a:r>
          </a:p>
          <a:p>
            <a:pPr marL="0" indent="0" algn="ctr">
              <a:buNone/>
            </a:pPr>
            <a:r>
              <a:rPr lang="cs-CZ" sz="2000" dirty="0" smtClean="0"/>
              <a:t>kontroly, metrologický systém…)</a:t>
            </a:r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/>
              <a:t>Stavebně technické standardy </a:t>
            </a:r>
          </a:p>
          <a:p>
            <a:pPr marL="0" indent="0" algn="ctr">
              <a:buNone/>
            </a:pPr>
            <a:r>
              <a:rPr lang="cs-CZ" sz="2000" dirty="0" smtClean="0"/>
              <a:t>ČSN</a:t>
            </a:r>
          </a:p>
          <a:p>
            <a:pPr marL="0" indent="0" algn="ctr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sp>
        <p:nvSpPr>
          <p:cNvPr id="5" name="Šipka dolů 4"/>
          <p:cNvSpPr/>
          <p:nvPr/>
        </p:nvSpPr>
        <p:spPr>
          <a:xfrm>
            <a:off x="4487866" y="2837147"/>
            <a:ext cx="228600" cy="389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545016" y="5097525"/>
            <a:ext cx="114300" cy="363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209" y="739548"/>
            <a:ext cx="4476523" cy="6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8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usměrňování stávajícího ozáření z radonu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000" dirty="0" smtClean="0"/>
              <a:t>Stanovení  jednotných referenčních úrovní OAR a PPDE  pro stávající </a:t>
            </a:r>
          </a:p>
          <a:p>
            <a:pPr marL="0" indent="0">
              <a:buNone/>
            </a:pPr>
            <a:r>
              <a:rPr lang="cs-CZ" sz="2000" dirty="0" smtClean="0"/>
              <a:t>       a nové domy</a:t>
            </a:r>
          </a:p>
          <a:p>
            <a:r>
              <a:rPr lang="cs-CZ" sz="2000" dirty="0" smtClean="0"/>
              <a:t>Dlouhodobé měření radonu  -  poskytováno bezplatně</a:t>
            </a:r>
          </a:p>
          <a:p>
            <a:r>
              <a:rPr lang="cs-CZ" sz="2000" dirty="0" smtClean="0"/>
              <a:t>Evidence proměřených domů</a:t>
            </a:r>
          </a:p>
          <a:p>
            <a:r>
              <a:rPr lang="cs-CZ" sz="2000" dirty="0" smtClean="0"/>
              <a:t>Evidence domů typu START</a:t>
            </a:r>
          </a:p>
          <a:p>
            <a:r>
              <a:rPr lang="cs-CZ" sz="2000" dirty="0" smtClean="0"/>
              <a:t>Systém dotací (až 150 tis. Kč na rodinný dům,  budova ve veřejném zájmu 1,5 mil. Kč a vodovod 1,5 mil. Kč)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ezávislé kontrolní měření po provedených protiradonových opatřeních</a:t>
            </a:r>
          </a:p>
          <a:p>
            <a:r>
              <a:rPr lang="cs-CZ" sz="2000" dirty="0" smtClean="0"/>
              <a:t>Publikace – technika protiradonových opatření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38" y="1583072"/>
            <a:ext cx="4476523" cy="6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Finanční podpora státu na protiradonová opatření</a:t>
            </a:r>
            <a:endParaRPr lang="cs-CZ" sz="24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293996"/>
              </p:ext>
            </p:extLst>
          </p:nvPr>
        </p:nvGraphicFramePr>
        <p:xfrm>
          <a:off x="860611" y="2017061"/>
          <a:ext cx="7557250" cy="3869297"/>
        </p:xfrm>
        <a:graphic>
          <a:graphicData uri="http://schemas.openxmlformats.org/drawingml/2006/table">
            <a:tbl>
              <a:tblPr firstRow="1" firstCol="1" bandRow="1"/>
              <a:tblGrid>
                <a:gridCol w="756780"/>
                <a:gridCol w="976518"/>
                <a:gridCol w="756780"/>
                <a:gridCol w="1077598"/>
                <a:gridCol w="1077598"/>
                <a:gridCol w="756780"/>
                <a:gridCol w="1077598"/>
                <a:gridCol w="1077598"/>
              </a:tblGrid>
              <a:tr h="353006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Rok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Čerpání celkem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(mil. Kč)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Rozpis dotací (mil. Kč)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Počet  realizovaných opatření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22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Domy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Školy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Vodovody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Domy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  <a:latin typeface="+mj-lt"/>
                          <a:ea typeface="Times New Roman"/>
                        </a:rPr>
                        <a:t>Školy</a:t>
                      </a:r>
                      <a:endParaRPr lang="cs-CZ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Vodovody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87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2010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31,65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2,30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0,47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28,88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87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2011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15,43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2,22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0,46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12,75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87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2012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15,22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2,00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0,52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12,70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87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2013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13,69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1,43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4,59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7,67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87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2014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6,24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0,30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3,03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2,91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87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2015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6,69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0,73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1,05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4,91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87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2016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10,09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1,07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4,75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4,27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71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b="1">
                          <a:effectLst/>
                          <a:latin typeface="+mj-lt"/>
                          <a:ea typeface="Times New Roman"/>
                        </a:rPr>
                        <a:t>2017</a:t>
                      </a:r>
                      <a:endParaRPr lang="cs-CZ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11,07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0,97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8,60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1,50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  <a:latin typeface="+mj-lt"/>
                          <a:ea typeface="Times New Roman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96846" y="5868161"/>
            <a:ext cx="3002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+mn-lt"/>
              </a:rPr>
              <a:t>Zdroj Ministerstvo financí</a:t>
            </a:r>
            <a:endParaRPr lang="cs-CZ" sz="20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81577" y="1451557"/>
            <a:ext cx="657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rgbClr val="FF0000"/>
                </a:solidFill>
                <a:latin typeface="+mn-lt"/>
              </a:rPr>
              <a:t>Celkem</a:t>
            </a:r>
            <a:r>
              <a:rPr lang="cs-CZ" sz="2200" b="1" dirty="0" smtClean="0">
                <a:solidFill>
                  <a:srgbClr val="FF0000"/>
                </a:solidFill>
              </a:rPr>
              <a:t> čerpáno 110,08 mil. Kč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64" y="741476"/>
            <a:ext cx="4260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685" y="741476"/>
            <a:ext cx="4476523" cy="6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5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1024" y="1089478"/>
            <a:ext cx="7561262" cy="666750"/>
          </a:xfrm>
        </p:spPr>
        <p:txBody>
          <a:bodyPr/>
          <a:lstStyle/>
          <a:p>
            <a:r>
              <a:rPr lang="cs-CZ" sz="2400" dirty="0"/>
              <a:t>Odborná vědecko-technická podpora realizace úkolů Akčního plánu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Aft>
                <a:spcPts val="60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cs-CZ" sz="2000" dirty="0">
                <a:latin typeface="Times New Roman"/>
                <a:ea typeface="Times New Roman"/>
              </a:rPr>
              <a:t>Shromažďování údajů o ozáření z radonu, o trendech tohoto typu </a:t>
            </a:r>
            <a:r>
              <a:rPr lang="cs-CZ" sz="2000" dirty="0" smtClean="0">
                <a:latin typeface="Times New Roman"/>
                <a:ea typeface="Times New Roman"/>
              </a:rPr>
              <a:t>ozáření</a:t>
            </a:r>
          </a:p>
          <a:p>
            <a:pPr lvl="0" algn="just">
              <a:spcAft>
                <a:spcPts val="60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cs-CZ" sz="2000" dirty="0" smtClean="0">
                <a:latin typeface="Times New Roman"/>
                <a:ea typeface="Times New Roman"/>
              </a:rPr>
              <a:t>Vývoj </a:t>
            </a:r>
            <a:r>
              <a:rPr lang="cs-CZ" sz="2000" dirty="0">
                <a:latin typeface="Times New Roman"/>
                <a:ea typeface="Times New Roman"/>
              </a:rPr>
              <a:t>měřících a diagnostických metod pro hodnocení úrovně přírodního ozáření radonem v </a:t>
            </a:r>
            <a:r>
              <a:rPr lang="cs-CZ" sz="2000" dirty="0" smtClean="0">
                <a:latin typeface="Times New Roman"/>
                <a:ea typeface="Times New Roman"/>
              </a:rPr>
              <a:t>budovách</a:t>
            </a:r>
            <a:endParaRPr lang="cs-CZ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60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cs-CZ" sz="2000" dirty="0">
                <a:latin typeface="Times New Roman"/>
                <a:ea typeface="Times New Roman"/>
              </a:rPr>
              <a:t>Vývoj nových technologií stavebních protiradonových opatření a jejich hodnocení </a:t>
            </a:r>
            <a:endParaRPr lang="cs-CZ" sz="20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60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cs-CZ" sz="2000" dirty="0" smtClean="0">
                <a:latin typeface="Times New Roman"/>
                <a:ea typeface="Times New Roman"/>
              </a:rPr>
              <a:t>Vývoj </a:t>
            </a:r>
            <a:r>
              <a:rPr lang="cs-CZ" sz="2000" dirty="0">
                <a:latin typeface="Times New Roman"/>
                <a:ea typeface="Times New Roman"/>
              </a:rPr>
              <a:t>metodiky stanovení radonového indexu stavby </a:t>
            </a:r>
            <a:endParaRPr lang="cs-CZ" sz="20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60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cs-CZ" sz="2000" dirty="0" smtClean="0">
                <a:latin typeface="Times New Roman"/>
                <a:ea typeface="Times New Roman"/>
              </a:rPr>
              <a:t>Vývoj </a:t>
            </a:r>
            <a:r>
              <a:rPr lang="cs-CZ" sz="2000" dirty="0">
                <a:latin typeface="Times New Roman"/>
                <a:ea typeface="Times New Roman"/>
              </a:rPr>
              <a:t>geofyzikálních metod hodnocení radonového </a:t>
            </a:r>
            <a:r>
              <a:rPr lang="cs-CZ" sz="2000" dirty="0" smtClean="0">
                <a:latin typeface="Times New Roman"/>
                <a:ea typeface="Times New Roman"/>
              </a:rPr>
              <a:t>rizika</a:t>
            </a:r>
            <a:endParaRPr lang="cs-CZ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60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cs-CZ" sz="2000" dirty="0">
                <a:latin typeface="Times New Roman"/>
                <a:ea typeface="Times New Roman"/>
              </a:rPr>
              <a:t>Vývoj a zpracování mapových podkladů pro hodnocení rizika geologického podloží a bytového fondu </a:t>
            </a:r>
            <a:r>
              <a:rPr lang="cs-CZ" sz="2000" dirty="0" smtClean="0">
                <a:latin typeface="Times New Roman"/>
                <a:ea typeface="Times New Roman"/>
              </a:rPr>
              <a:t>ČR</a:t>
            </a:r>
          </a:p>
          <a:p>
            <a:pPr lvl="0" algn="just">
              <a:spcAft>
                <a:spcPts val="600"/>
              </a:spcAft>
              <a:buFont typeface="+mj-lt"/>
              <a:buAutoNum type="alphaUcPeriod"/>
              <a:tabLst>
                <a:tab pos="228600" algn="l"/>
              </a:tabLst>
            </a:pPr>
            <a:r>
              <a:rPr lang="cs-CZ" sz="2000" dirty="0" smtClean="0">
                <a:latin typeface="Times New Roman"/>
                <a:ea typeface="Times New Roman"/>
              </a:rPr>
              <a:t>Vývoj </a:t>
            </a:r>
            <a:r>
              <a:rPr lang="cs-CZ" sz="2000" dirty="0">
                <a:latin typeface="Times New Roman"/>
                <a:ea typeface="Times New Roman"/>
              </a:rPr>
              <a:t>a inovace postupů a technologií pro snižování obsahu radioaktivních látek ve </a:t>
            </a:r>
            <a:r>
              <a:rPr lang="cs-CZ" sz="2000" dirty="0" smtClean="0">
                <a:latin typeface="Times New Roman"/>
                <a:ea typeface="Times New Roman"/>
              </a:rPr>
              <a:t>vodě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667" y="1254313"/>
            <a:ext cx="4476523" cy="6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561262" cy="1171876"/>
          </a:xfrm>
        </p:spPr>
        <p:txBody>
          <a:bodyPr/>
          <a:lstStyle/>
          <a:p>
            <a:pPr lvl="0"/>
            <a:r>
              <a:rPr lang="cs-CZ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RP a poskytování </a:t>
            </a:r>
            <a:r>
              <a:rPr lang="cs-CZ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dotací v některých expozičních </a:t>
            </a:r>
            <a:r>
              <a:rPr lang="cs-CZ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situacích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8" y="2329132"/>
            <a:ext cx="8283575" cy="4066906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</a:pPr>
            <a:r>
              <a:rPr lang="cs-CZ" sz="2400" dirty="0">
                <a:solidFill>
                  <a:srgbClr val="0070C0"/>
                </a:solidFill>
              </a:rPr>
              <a:t>Legislativní </a:t>
            </a:r>
            <a:r>
              <a:rPr lang="cs-CZ" sz="2400" dirty="0" smtClean="0">
                <a:solidFill>
                  <a:srgbClr val="0070C0"/>
                </a:solidFill>
              </a:rPr>
              <a:t>rámec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1200" dirty="0" smtClean="0">
                <a:solidFill>
                  <a:srgbClr val="FF0000"/>
                </a:solidFill>
                <a:latin typeface="Calibri"/>
              </a:rPr>
              <a:t>zákon </a:t>
            </a:r>
            <a:r>
              <a:rPr lang="cs-CZ" sz="2000" b="1" kern="1200" dirty="0">
                <a:solidFill>
                  <a:srgbClr val="FF0000"/>
                </a:solidFill>
                <a:latin typeface="Calibri"/>
              </a:rPr>
              <a:t>č. 263/2016 Sb., </a:t>
            </a:r>
            <a:r>
              <a:rPr lang="cs-CZ" sz="2000" kern="1200" dirty="0">
                <a:solidFill>
                  <a:srgbClr val="0070C0"/>
                </a:solidFill>
                <a:latin typeface="Calibri"/>
              </a:rPr>
              <a:t>ze dne 14. 7. </a:t>
            </a:r>
            <a:r>
              <a:rPr lang="cs-CZ" sz="2000" kern="1200" dirty="0" smtClean="0">
                <a:solidFill>
                  <a:srgbClr val="0070C0"/>
                </a:solidFill>
                <a:latin typeface="Calibri"/>
              </a:rPr>
              <a:t>2016, </a:t>
            </a:r>
            <a:r>
              <a:rPr lang="cs-CZ" sz="2000" kern="1200" dirty="0">
                <a:solidFill>
                  <a:srgbClr val="0070C0"/>
                </a:solidFill>
                <a:latin typeface="Calibri"/>
              </a:rPr>
              <a:t>atomový </a:t>
            </a:r>
            <a:r>
              <a:rPr lang="cs-CZ" sz="2000" kern="1200" dirty="0" smtClean="0">
                <a:solidFill>
                  <a:srgbClr val="0070C0"/>
                </a:solidFill>
                <a:latin typeface="Calibri"/>
              </a:rPr>
              <a:t>zákon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GB" sz="2000" kern="1200" dirty="0">
              <a:solidFill>
                <a:srgbClr val="0070C0"/>
              </a:solidFill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1200" dirty="0">
                <a:solidFill>
                  <a:srgbClr val="0070C0"/>
                </a:solidFill>
                <a:latin typeface="Calibri"/>
              </a:rPr>
              <a:t>vyhláška č.422/2016 Sb</a:t>
            </a:r>
            <a:r>
              <a:rPr lang="cs-CZ" sz="2000" kern="1200" dirty="0">
                <a:solidFill>
                  <a:srgbClr val="0070C0"/>
                </a:solidFill>
                <a:latin typeface="Calibri"/>
              </a:rPr>
              <a:t>., ze dne 14. 12. 2016 o radiační ochraně a zabezpečení radionuklidového zdroje</a:t>
            </a:r>
            <a:endParaRPr lang="en-GB" sz="2000" kern="1200" dirty="0">
              <a:solidFill>
                <a:srgbClr val="0070C0"/>
              </a:solidFill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1200" dirty="0">
                <a:solidFill>
                  <a:srgbClr val="0070C0"/>
                </a:solidFill>
                <a:latin typeface="Calibri"/>
              </a:rPr>
              <a:t>vyhláška č. 362/2016 Sb</a:t>
            </a:r>
            <a:r>
              <a:rPr lang="cs-CZ" sz="2000" kern="1200" dirty="0">
                <a:solidFill>
                  <a:srgbClr val="0070C0"/>
                </a:solidFill>
                <a:latin typeface="Calibri"/>
              </a:rPr>
              <a:t>., ze dne 17. 10. 2016 o podmínkách poskytnutí dotace ze státního rozpočtu v některých existujících expozičních situacích </a:t>
            </a:r>
            <a:endParaRPr lang="en-GB" sz="2000" kern="1200" dirty="0">
              <a:solidFill>
                <a:srgbClr val="0070C0"/>
              </a:solidFill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1200" dirty="0">
                <a:solidFill>
                  <a:srgbClr val="0070C0"/>
                </a:solidFill>
                <a:latin typeface="Calibri"/>
              </a:rPr>
              <a:t>vyhláška č. 464/2016 Sb</a:t>
            </a:r>
            <a:r>
              <a:rPr lang="cs-CZ" sz="2000" kern="1200" dirty="0">
                <a:solidFill>
                  <a:srgbClr val="0070C0"/>
                </a:solidFill>
                <a:latin typeface="Calibri"/>
              </a:rPr>
              <a:t>., ze dne 16. 12. 2016 o postupu při poskytování dotace ze státního rozpočtu na přijetí opatření ke snížení míry ozáření z přítomnosti radonu a jeho produktů přeměny ve vnitřním ovzduší staveb pro bydlení a pobyt veřejnosti a na přijetí opatření ke snížení obsahu přírodních radionuklidů v pitné vodě pro veřejnou potřebu </a:t>
            </a:r>
            <a:endParaRPr lang="en-GB" sz="2000" kern="1200" dirty="0">
              <a:solidFill>
                <a:srgbClr val="0070C0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144B8-CCC0-449E-B2E7-8A22FF870A7B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338" y="861248"/>
            <a:ext cx="7561262" cy="666750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Atomový zákon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015" y="1647645"/>
            <a:ext cx="8514669" cy="4856672"/>
          </a:xfrm>
        </p:spPr>
        <p:txBody>
          <a:bodyPr/>
          <a:lstStyle/>
          <a:p>
            <a:pPr marL="361950" indent="-361950">
              <a:buNone/>
            </a:pPr>
            <a:r>
              <a:rPr lang="cs-CZ" sz="2400" b="1" dirty="0">
                <a:solidFill>
                  <a:srgbClr val="00B050"/>
                </a:solidFill>
              </a:rPr>
              <a:t>§ 103 </a:t>
            </a:r>
            <a:r>
              <a:rPr lang="cs-CZ" sz="2400" b="1" dirty="0" smtClean="0">
                <a:solidFill>
                  <a:srgbClr val="00B050"/>
                </a:solidFill>
              </a:rPr>
              <a:t>NAZ </a:t>
            </a:r>
            <a:r>
              <a:rPr lang="cs-CZ" sz="2400" dirty="0" smtClean="0">
                <a:solidFill>
                  <a:srgbClr val="0070C0"/>
                </a:solidFill>
              </a:rPr>
              <a:t>–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rgbClr val="0070C0"/>
                </a:solidFill>
              </a:rPr>
              <a:t>poskytnutí dotací v některých expozičních situacích – radon </a:t>
            </a:r>
            <a:endParaRPr lang="cs-CZ" sz="1800" dirty="0" smtClean="0">
              <a:solidFill>
                <a:srgbClr val="0070C0"/>
              </a:solidFill>
            </a:endParaRPr>
          </a:p>
          <a:p>
            <a:pPr marL="361950" indent="-361950">
              <a:buNone/>
            </a:pPr>
            <a:r>
              <a:rPr lang="cs-CZ" sz="1800" dirty="0">
                <a:solidFill>
                  <a:srgbClr val="0070C0"/>
                </a:solidFill>
              </a:rPr>
              <a:t>	</a:t>
            </a:r>
            <a:r>
              <a:rPr lang="cs-CZ" sz="1800" dirty="0" smtClean="0">
                <a:solidFill>
                  <a:srgbClr val="0070C0"/>
                </a:solidFill>
              </a:rPr>
              <a:t>a </a:t>
            </a:r>
            <a:r>
              <a:rPr lang="cs-CZ" sz="1800" dirty="0">
                <a:solidFill>
                  <a:srgbClr val="0070C0"/>
                </a:solidFill>
              </a:rPr>
              <a:t>jeho produkty přeměny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Ministerstvo </a:t>
            </a:r>
            <a:r>
              <a:rPr lang="cs-CZ" sz="1800" b="1" dirty="0">
                <a:solidFill>
                  <a:srgbClr val="FF0000"/>
                </a:solidFill>
              </a:rPr>
              <a:t>financí </a:t>
            </a:r>
            <a:r>
              <a:rPr lang="cs-CZ" sz="1800" i="1" dirty="0">
                <a:solidFill>
                  <a:srgbClr val="0070C0"/>
                </a:solidFill>
              </a:rPr>
              <a:t>může</a:t>
            </a:r>
            <a:r>
              <a:rPr lang="cs-CZ" sz="1800" dirty="0">
                <a:solidFill>
                  <a:srgbClr val="0070C0"/>
                </a:solidFill>
              </a:rPr>
              <a:t> poskytnout dotaci </a:t>
            </a:r>
            <a:r>
              <a:rPr lang="cs-CZ" sz="1800" dirty="0" smtClean="0">
                <a:solidFill>
                  <a:srgbClr val="0070C0"/>
                </a:solidFill>
              </a:rPr>
              <a:t>na zjištění </a:t>
            </a:r>
            <a:r>
              <a:rPr lang="cs-CZ" sz="1800" dirty="0">
                <a:solidFill>
                  <a:srgbClr val="0070C0"/>
                </a:solidFill>
              </a:rPr>
              <a:t>rizika a přijetí </a:t>
            </a:r>
            <a:r>
              <a:rPr lang="cs-CZ" sz="18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70C0"/>
                </a:solidFill>
              </a:rPr>
              <a:t>      odůvodněného opatření:</a:t>
            </a:r>
            <a:endParaRPr lang="cs-CZ" sz="1800" dirty="0">
              <a:solidFill>
                <a:srgbClr val="0070C0"/>
              </a:solidFill>
            </a:endParaRPr>
          </a:p>
          <a:p>
            <a:pPr marL="715963" indent="-354013"/>
            <a:r>
              <a:rPr lang="cs-CZ" sz="1800" dirty="0">
                <a:solidFill>
                  <a:srgbClr val="0070C0"/>
                </a:solidFill>
              </a:rPr>
              <a:t>Ve vnitřním ovzduší staveb pro bydlení a pobyt veřejnosti</a:t>
            </a:r>
          </a:p>
          <a:p>
            <a:pPr marL="715963" indent="-354013"/>
            <a:r>
              <a:rPr lang="cs-CZ" sz="1800" dirty="0">
                <a:solidFill>
                  <a:srgbClr val="0070C0"/>
                </a:solidFill>
              </a:rPr>
              <a:t>V pitné vodě určené pro veřejnou potřebu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Krajský úřad 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0070C0"/>
                </a:solidFill>
              </a:rPr>
              <a:t>a jeho orgán v přenesené působnosti: </a:t>
            </a:r>
          </a:p>
          <a:p>
            <a:pPr marL="715963" indent="-354013"/>
            <a:r>
              <a:rPr lang="cs-CZ" sz="1800" dirty="0">
                <a:solidFill>
                  <a:srgbClr val="0070C0"/>
                </a:solidFill>
              </a:rPr>
              <a:t>zprostředkovává poskytnutí dotace</a:t>
            </a:r>
          </a:p>
          <a:p>
            <a:pPr marL="715963" indent="-354013"/>
            <a:r>
              <a:rPr lang="cs-CZ" sz="1800" dirty="0">
                <a:solidFill>
                  <a:srgbClr val="0070C0"/>
                </a:solidFill>
              </a:rPr>
              <a:t>informuje vlastníky o podmínkách dotace, </a:t>
            </a:r>
          </a:p>
          <a:p>
            <a:pPr marL="715963" indent="-354013"/>
            <a:r>
              <a:rPr lang="cs-CZ" sz="1800" dirty="0">
                <a:solidFill>
                  <a:srgbClr val="0070C0"/>
                </a:solidFill>
              </a:rPr>
              <a:t>se svým stanoviskem a souhlasem SÚJB je předává MF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SÚJB</a:t>
            </a:r>
            <a:r>
              <a:rPr lang="cs-CZ" sz="1800" dirty="0"/>
              <a:t> </a:t>
            </a:r>
            <a:r>
              <a:rPr lang="cs-CZ" sz="1800" dirty="0" smtClean="0">
                <a:solidFill>
                  <a:srgbClr val="0070C0"/>
                </a:solidFill>
              </a:rPr>
              <a:t>vydává </a:t>
            </a:r>
            <a:r>
              <a:rPr lang="cs-CZ" sz="1800" dirty="0">
                <a:solidFill>
                  <a:srgbClr val="0070C0"/>
                </a:solidFill>
              </a:rPr>
              <a:t>souhlas k poskytnutí dotace a to po posouzení míry rizika </a:t>
            </a:r>
            <a:r>
              <a:rPr lang="cs-CZ" sz="1800" dirty="0" smtClean="0">
                <a:solidFill>
                  <a:srgbClr val="0070C0"/>
                </a:solidFill>
              </a:rPr>
              <a:t/>
            </a:r>
            <a:br>
              <a:rPr lang="cs-CZ" sz="1800" dirty="0" smtClean="0">
                <a:solidFill>
                  <a:srgbClr val="0070C0"/>
                </a:solidFill>
              </a:rPr>
            </a:br>
            <a:r>
              <a:rPr lang="cs-CZ" sz="1800" dirty="0" smtClean="0">
                <a:solidFill>
                  <a:srgbClr val="0070C0"/>
                </a:solidFill>
              </a:rPr>
              <a:t>      a </a:t>
            </a:r>
            <a:r>
              <a:rPr lang="cs-CZ" sz="1800" dirty="0">
                <a:solidFill>
                  <a:srgbClr val="0070C0"/>
                </a:solidFill>
              </a:rPr>
              <a:t>předpokládané účinnosti navrhovaných opatření, která snižují míru ozáření </a:t>
            </a:r>
            <a:r>
              <a:rPr lang="cs-CZ" sz="18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70C0"/>
                </a:solidFill>
              </a:rPr>
              <a:t>      po </a:t>
            </a:r>
            <a:r>
              <a:rPr lang="cs-CZ" sz="1800" dirty="0">
                <a:solidFill>
                  <a:srgbClr val="0070C0"/>
                </a:solidFill>
              </a:rPr>
              <a:t>jejich realizaci</a:t>
            </a:r>
            <a:endParaRPr lang="en-US" sz="1800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144B8-CCC0-449E-B2E7-8A22FF870A7B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8286" y="819508"/>
            <a:ext cx="7561262" cy="1138687"/>
          </a:xfrm>
        </p:spPr>
        <p:txBody>
          <a:bodyPr/>
          <a:lstStyle/>
          <a:p>
            <a:r>
              <a:rPr lang="cs-CZ" sz="3200" kern="1200" dirty="0">
                <a:solidFill>
                  <a:srgbClr val="0070C0"/>
                </a:solidFill>
                <a:cs typeface="Arial" pitchFamily="34" charset="0"/>
              </a:rPr>
              <a:t>Vyhláška č. 362/2016 Sb., </a:t>
            </a:r>
            <a:r>
              <a:rPr lang="cs-CZ" sz="3200" kern="1200" dirty="0" smtClean="0"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cs-CZ" sz="3200" kern="120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cs-CZ" sz="2000" b="0" kern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cs-CZ" sz="2000" b="0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podmínkách poskytnutí dotace ze státního rozpočtu v některých existujících expozičních situacích 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8" y="2061713"/>
            <a:ext cx="8283575" cy="4304581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>
                <a:solidFill>
                  <a:srgbClr val="0070C0"/>
                </a:solidFill>
              </a:rPr>
              <a:t>Upravuje podmínky poskytnutí dotace ze státního </a:t>
            </a:r>
            <a:r>
              <a:rPr lang="cs-CZ" sz="2400" b="1" dirty="0" smtClean="0">
                <a:solidFill>
                  <a:srgbClr val="0070C0"/>
                </a:solidFill>
              </a:rPr>
              <a:t>rozpočtu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Dotaci </a:t>
            </a:r>
            <a:r>
              <a:rPr lang="cs-CZ" sz="2400" b="1" dirty="0">
                <a:solidFill>
                  <a:srgbClr val="0070C0"/>
                </a:solidFill>
              </a:rPr>
              <a:t>lze poskytnout vlastníkovi: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stavby pro trvalé  bydlení, povolení k výstavbě vydáno před </a:t>
            </a:r>
            <a:endParaRPr lang="cs-CZ" sz="2000" dirty="0" smtClean="0">
              <a:solidFill>
                <a:srgbClr val="0070C0"/>
              </a:solidFill>
            </a:endParaRPr>
          </a:p>
          <a:p>
            <a:pPr marL="715963" lvl="1" indent="0">
              <a:buNone/>
            </a:pPr>
            <a:r>
              <a:rPr lang="cs-CZ" sz="2000" dirty="0" smtClean="0">
                <a:solidFill>
                  <a:srgbClr val="0070C0"/>
                </a:solidFill>
              </a:rPr>
              <a:t>28. 2. 1991 </a:t>
            </a:r>
            <a:r>
              <a:rPr lang="cs-CZ" sz="2000" dirty="0">
                <a:solidFill>
                  <a:srgbClr val="0070C0"/>
                </a:solidFill>
              </a:rPr>
              <a:t>- měření ve všech pobytových místnostech, </a:t>
            </a:r>
            <a:r>
              <a:rPr lang="cs-CZ" sz="2000" b="1" dirty="0">
                <a:solidFill>
                  <a:srgbClr val="FF0000"/>
                </a:solidFill>
              </a:rPr>
              <a:t>průměrná hodnota </a:t>
            </a:r>
            <a:r>
              <a:rPr lang="cs-CZ" sz="2000" b="1" baseline="30000" dirty="0">
                <a:solidFill>
                  <a:srgbClr val="FF0000"/>
                </a:solidFill>
              </a:rPr>
              <a:t>222</a:t>
            </a:r>
            <a:r>
              <a:rPr lang="cs-CZ" sz="2000" b="1" dirty="0">
                <a:solidFill>
                  <a:srgbClr val="FF0000"/>
                </a:solidFill>
              </a:rPr>
              <a:t>Rn je vyšší než 1000 Bq/m</a:t>
            </a:r>
            <a:r>
              <a:rPr lang="cs-CZ" sz="2000" b="1" baseline="30000" dirty="0">
                <a:solidFill>
                  <a:srgbClr val="FF0000"/>
                </a:solidFill>
              </a:rPr>
              <a:t>3</a:t>
            </a:r>
            <a:r>
              <a:rPr lang="cs-CZ" sz="2000" b="1" dirty="0">
                <a:solidFill>
                  <a:srgbClr val="FF0000"/>
                </a:solidFill>
              </a:rPr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budovy školského zařízení (děti do 18 let) – v některé z místností v době pobytu dětí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FF0000"/>
                </a:solidFill>
              </a:rPr>
              <a:t>více jak 300 </a:t>
            </a:r>
            <a:r>
              <a:rPr lang="cs-CZ" sz="2000" b="1" dirty="0" err="1">
                <a:solidFill>
                  <a:srgbClr val="FF0000"/>
                </a:solidFill>
              </a:rPr>
              <a:t>Bq</a:t>
            </a:r>
            <a:r>
              <a:rPr lang="cs-CZ" sz="2000" b="1" dirty="0">
                <a:solidFill>
                  <a:srgbClr val="FF0000"/>
                </a:solidFill>
              </a:rPr>
              <a:t>/m</a:t>
            </a:r>
            <a:r>
              <a:rPr lang="cs-CZ" sz="2000" b="1" baseline="30000" dirty="0">
                <a:solidFill>
                  <a:srgbClr val="FF0000"/>
                </a:solidFill>
              </a:rPr>
              <a:t>3</a:t>
            </a:r>
            <a:endParaRPr lang="cs-CZ" sz="2000" b="1" baseline="300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baseline="30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budovy pro zdravotní a sociální služby - v některé z místností v době pobytu osob </a:t>
            </a:r>
            <a:r>
              <a:rPr lang="cs-CZ" sz="2000" b="1" dirty="0">
                <a:solidFill>
                  <a:srgbClr val="FF0000"/>
                </a:solidFill>
              </a:rPr>
              <a:t>více jak 1000 </a:t>
            </a:r>
            <a:r>
              <a:rPr lang="cs-CZ" sz="2000" b="1" dirty="0" err="1">
                <a:solidFill>
                  <a:srgbClr val="FF0000"/>
                </a:solidFill>
              </a:rPr>
              <a:t>Bq</a:t>
            </a:r>
            <a:r>
              <a:rPr lang="cs-CZ" sz="2000" b="1" dirty="0">
                <a:solidFill>
                  <a:srgbClr val="FF0000"/>
                </a:solidFill>
              </a:rPr>
              <a:t>/m</a:t>
            </a:r>
            <a:r>
              <a:rPr lang="cs-CZ" sz="2000" b="1" baseline="30000" dirty="0">
                <a:solidFill>
                  <a:srgbClr val="FF0000"/>
                </a:solidFill>
              </a:rPr>
              <a:t>3 </a:t>
            </a:r>
            <a:endParaRPr lang="cs-CZ" sz="2000" b="1" baseline="300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i="1" baseline="30000" dirty="0">
                <a:solidFill>
                  <a:srgbClr val="0070C0"/>
                </a:solidFill>
              </a:rPr>
              <a:t> </a:t>
            </a:r>
            <a:r>
              <a:rPr lang="cs-CZ" sz="1600" i="1" dirty="0">
                <a:solidFill>
                  <a:srgbClr val="0070C0"/>
                </a:solidFill>
              </a:rPr>
              <a:t>veřejného vodovodu – při překročení </a:t>
            </a:r>
            <a:r>
              <a:rPr lang="cs-CZ" sz="1600" b="1" i="1" dirty="0">
                <a:solidFill>
                  <a:srgbClr val="0070C0"/>
                </a:solidFill>
              </a:rPr>
              <a:t>nejvyšší přípustné hodnoty </a:t>
            </a:r>
            <a:r>
              <a:rPr lang="cs-CZ" sz="1600" i="1" dirty="0" smtClean="0">
                <a:solidFill>
                  <a:srgbClr val="0070C0"/>
                </a:solidFill>
              </a:rPr>
              <a:t>(</a:t>
            </a:r>
            <a:r>
              <a:rPr lang="cs-CZ" sz="1600" i="1" strike="sngStrike" dirty="0" smtClean="0">
                <a:solidFill>
                  <a:srgbClr val="0070C0"/>
                </a:solidFill>
              </a:rPr>
              <a:t>MH</a:t>
            </a:r>
            <a:r>
              <a:rPr lang="cs-CZ" sz="1600" i="1" dirty="0" smtClean="0">
                <a:solidFill>
                  <a:srgbClr val="0070C0"/>
                </a:solidFill>
              </a:rPr>
              <a:t>)</a:t>
            </a:r>
            <a:r>
              <a:rPr lang="cs-CZ" sz="1600" b="1" i="1" dirty="0" smtClean="0">
                <a:solidFill>
                  <a:srgbClr val="0070C0"/>
                </a:solidFill>
              </a:rPr>
              <a:t> </a:t>
            </a:r>
            <a:r>
              <a:rPr lang="cs-CZ" sz="1600" i="1" dirty="0" smtClean="0">
                <a:solidFill>
                  <a:srgbClr val="0070C0"/>
                </a:solidFill>
              </a:rPr>
              <a:t>stanovené </a:t>
            </a:r>
            <a:r>
              <a:rPr lang="cs-CZ" sz="1600" i="1" dirty="0">
                <a:solidFill>
                  <a:srgbClr val="0070C0"/>
                </a:solidFill>
              </a:rPr>
              <a:t>vyhláškou č</a:t>
            </a:r>
            <a:r>
              <a:rPr lang="cs-CZ" sz="1600" i="1" dirty="0" smtClean="0">
                <a:solidFill>
                  <a:srgbClr val="0070C0"/>
                </a:solidFill>
              </a:rPr>
              <a:t>. 422/2016 </a:t>
            </a:r>
            <a:r>
              <a:rPr lang="cs-CZ" sz="1600" i="1" dirty="0">
                <a:solidFill>
                  <a:srgbClr val="0070C0"/>
                </a:solidFill>
              </a:rPr>
              <a:t>Sb. </a:t>
            </a:r>
            <a:endParaRPr lang="en-US" sz="16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144B8-CCC0-449E-B2E7-8A22FF870A7B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144B8-CCC0-449E-B2E7-8A22FF870A7B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8" y="2734574"/>
            <a:ext cx="8283575" cy="3278037"/>
          </a:xfrm>
        </p:spPr>
        <p:txBody>
          <a:bodyPr/>
          <a:lstStyle/>
          <a:p>
            <a:endParaRPr lang="cs-CZ" sz="2000" dirty="0" smtClean="0">
              <a:solidFill>
                <a:srgbClr val="0070C0"/>
              </a:solidFill>
              <a:latin typeface="+mj-lt"/>
            </a:endParaRPr>
          </a:p>
          <a:p>
            <a:r>
              <a:rPr lang="cs-CZ" sz="2000" b="1" dirty="0" smtClean="0">
                <a:solidFill>
                  <a:srgbClr val="0070C0"/>
                </a:solidFill>
                <a:latin typeface="+mj-lt"/>
              </a:rPr>
              <a:t>provedeným </a:t>
            </a:r>
            <a:r>
              <a:rPr lang="cs-CZ" sz="2000" b="1" dirty="0">
                <a:solidFill>
                  <a:srgbClr val="0070C0"/>
                </a:solidFill>
                <a:latin typeface="+mj-lt"/>
              </a:rPr>
              <a:t>opatřením došlo ke snížení </a:t>
            </a:r>
            <a:r>
              <a:rPr lang="cs-CZ" sz="2000" b="1" dirty="0" smtClean="0">
                <a:solidFill>
                  <a:srgbClr val="0070C0"/>
                </a:solidFill>
                <a:latin typeface="+mj-lt"/>
              </a:rPr>
              <a:t>obsahu radonu v ovzduší stavby pod referenční úroveň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300 Bq/m</a:t>
            </a:r>
            <a:r>
              <a:rPr lang="cs-CZ" sz="2000" b="1" baseline="30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latin typeface="+mj-lt"/>
              </a:rPr>
              <a:t>nebo alespoň o 75% původní hodnoty</a:t>
            </a:r>
          </a:p>
          <a:p>
            <a:pPr marL="0" indent="0">
              <a:buNone/>
            </a:pPr>
            <a:endParaRPr lang="cs-CZ" sz="2000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0070C0"/>
              </a:solidFill>
              <a:latin typeface="+mj-lt"/>
            </a:endParaRPr>
          </a:p>
          <a:p>
            <a:r>
              <a:rPr lang="cs-CZ" sz="1600" i="1" dirty="0" smtClean="0">
                <a:solidFill>
                  <a:srgbClr val="0070C0"/>
                </a:solidFill>
                <a:latin typeface="+mj-lt"/>
              </a:rPr>
              <a:t>provedeným opatřením došlo ke snížení obsahu přírodních radionuklidů ve vodě pod </a:t>
            </a:r>
            <a:r>
              <a:rPr lang="cs-CZ" sz="1600" i="1" dirty="0" smtClean="0">
                <a:solidFill>
                  <a:srgbClr val="FF0000"/>
                </a:solidFill>
                <a:latin typeface="+mj-lt"/>
              </a:rPr>
              <a:t>referenční úroveň, </a:t>
            </a:r>
            <a:r>
              <a:rPr lang="cs-CZ" sz="1600" i="1" dirty="0" smtClean="0">
                <a:solidFill>
                  <a:srgbClr val="0070C0"/>
                </a:solidFill>
                <a:latin typeface="+mj-lt"/>
              </a:rPr>
              <a:t>stanovenou </a:t>
            </a:r>
            <a:r>
              <a:rPr lang="cs-CZ" sz="1600" b="1" i="1" kern="1200" dirty="0" smtClean="0">
                <a:solidFill>
                  <a:srgbClr val="0070C0"/>
                </a:solidFill>
                <a:latin typeface="+mj-lt"/>
              </a:rPr>
              <a:t>vyhláškou </a:t>
            </a:r>
            <a:r>
              <a:rPr lang="cs-CZ" sz="1600" b="1" i="1" kern="1200" dirty="0">
                <a:solidFill>
                  <a:srgbClr val="0070C0"/>
                </a:solidFill>
                <a:latin typeface="+mj-lt"/>
              </a:rPr>
              <a:t>č</a:t>
            </a:r>
            <a:r>
              <a:rPr lang="cs-CZ" sz="1600" b="1" i="1" kern="1200" dirty="0" smtClean="0">
                <a:solidFill>
                  <a:srgbClr val="0070C0"/>
                </a:solidFill>
                <a:latin typeface="+mj-lt"/>
              </a:rPr>
              <a:t>. 422/2016 </a:t>
            </a:r>
            <a:r>
              <a:rPr lang="cs-CZ" sz="1600" b="1" i="1" kern="1200" dirty="0">
                <a:solidFill>
                  <a:srgbClr val="0070C0"/>
                </a:solidFill>
                <a:latin typeface="+mj-lt"/>
              </a:rPr>
              <a:t>Sb</a:t>
            </a:r>
            <a:r>
              <a:rPr lang="cs-CZ" sz="1600" i="1" kern="1200" dirty="0" smtClean="0">
                <a:solidFill>
                  <a:srgbClr val="0070C0"/>
                </a:solidFill>
                <a:latin typeface="+mj-lt"/>
              </a:rPr>
              <a:t>., </a:t>
            </a:r>
            <a:r>
              <a:rPr lang="cs-CZ" sz="1600" i="1" kern="1200" dirty="0" smtClean="0">
                <a:solidFill>
                  <a:srgbClr val="FF0000"/>
                </a:solidFill>
                <a:latin typeface="+mj-lt"/>
              </a:rPr>
              <a:t>(100 Bq/l)</a:t>
            </a:r>
            <a:endParaRPr lang="en-US" sz="1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06794" y="1061852"/>
            <a:ext cx="45304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</a:rPr>
              <a:t>Dotaci lze poskytnout </a:t>
            </a:r>
            <a:endParaRPr lang="cs-CZ" sz="3200" b="1" dirty="0" smtClean="0">
              <a:solidFill>
                <a:srgbClr val="0070C0"/>
              </a:solidFill>
            </a:endParaRPr>
          </a:p>
          <a:p>
            <a:pPr algn="ctr"/>
            <a:r>
              <a:rPr lang="cs-CZ" sz="3200" b="1" dirty="0" smtClean="0">
                <a:solidFill>
                  <a:srgbClr val="0070C0"/>
                </a:solidFill>
              </a:rPr>
              <a:t>za </a:t>
            </a:r>
            <a:r>
              <a:rPr lang="cs-CZ" sz="3200" b="1" dirty="0">
                <a:solidFill>
                  <a:srgbClr val="0070C0"/>
                </a:solidFill>
              </a:rPr>
              <a:t>podmínky, že:</a:t>
            </a:r>
          </a:p>
        </p:txBody>
      </p:sp>
    </p:spTree>
    <p:extLst>
      <p:ext uri="{BB962C8B-B14F-4D97-AF65-F5344CB8AC3E}">
        <p14:creationId xmlns:p14="http://schemas.microsoft.com/office/powerpoint/2010/main" val="3859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F37C6-1E36-4E36-A7D4-0DBB75251429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cs-CZ" altLang="cs-CZ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67" y="1437367"/>
            <a:ext cx="4098018" cy="28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66" y="3504766"/>
            <a:ext cx="3959225" cy="30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1" y="1620146"/>
            <a:ext cx="4321175" cy="277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93263" y="676583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Zdroje informací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F37C6-1E36-4E36-A7D4-0DBB75251429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93263" y="886648"/>
            <a:ext cx="52942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Zdroje informací</a:t>
            </a:r>
          </a:p>
          <a:p>
            <a:r>
              <a:rPr lang="cs-CZ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www.radonovyprogram.cz</a:t>
            </a: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1" y="1981467"/>
            <a:ext cx="8279027" cy="40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556" y="979399"/>
            <a:ext cx="7561262" cy="666750"/>
          </a:xfrm>
        </p:spPr>
        <p:txBody>
          <a:bodyPr/>
          <a:lstStyle/>
          <a:p>
            <a:r>
              <a:rPr lang="cs-CZ" dirty="0" smtClean="0"/>
              <a:t>První regulace přírodních zdrojů záření</a:t>
            </a:r>
            <a:br>
              <a:rPr lang="cs-CZ" dirty="0" smtClean="0"/>
            </a:br>
            <a:r>
              <a:rPr lang="cs-CZ" dirty="0" smtClean="0"/>
              <a:t>platnost od 1. 3. 1991 do 30. 6. 1997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8" y="1717589"/>
            <a:ext cx="8239965" cy="4707925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dirty="0" smtClean="0"/>
              <a:t>V </a:t>
            </a:r>
            <a:r>
              <a:rPr lang="cs-CZ" sz="1600" dirty="0"/>
              <a:t>60. a 70. letech </a:t>
            </a:r>
            <a:r>
              <a:rPr lang="cs-CZ" sz="1600" dirty="0" smtClean="0"/>
              <a:t>- výroba </a:t>
            </a:r>
            <a:r>
              <a:rPr lang="cs-CZ" sz="1600" dirty="0"/>
              <a:t>stavebních </a:t>
            </a:r>
            <a:r>
              <a:rPr lang="cs-CZ" sz="1600" dirty="0" smtClean="0"/>
              <a:t>materiálů, suroviny </a:t>
            </a:r>
            <a:r>
              <a:rPr lang="cs-CZ" sz="1600" dirty="0"/>
              <a:t>s </a:t>
            </a:r>
            <a:r>
              <a:rPr lang="cs-CZ" sz="1600" dirty="0" smtClean="0"/>
              <a:t>vysokým obsahem radionuklidů:</a:t>
            </a:r>
            <a:endParaRPr lang="cs-CZ" sz="1600" dirty="0"/>
          </a:p>
          <a:p>
            <a:pPr algn="just">
              <a:buFontTx/>
              <a:buChar char="-"/>
            </a:pPr>
            <a:endParaRPr lang="cs-CZ" sz="1200" dirty="0" smtClean="0"/>
          </a:p>
          <a:p>
            <a:pPr algn="just">
              <a:buFontTx/>
              <a:buChar char="-"/>
            </a:pPr>
            <a:r>
              <a:rPr lang="cs-CZ" sz="1600" dirty="0" smtClean="0"/>
              <a:t>škvára </a:t>
            </a:r>
            <a:r>
              <a:rPr lang="cs-CZ" sz="1600" dirty="0"/>
              <a:t>a popílek vzniklé </a:t>
            </a:r>
            <a:r>
              <a:rPr lang="cs-CZ" sz="1600" dirty="0" smtClean="0"/>
              <a:t>spalováním </a:t>
            </a:r>
            <a:r>
              <a:rPr lang="cs-CZ" sz="1600" dirty="0"/>
              <a:t>černého uhlí </a:t>
            </a:r>
            <a:r>
              <a:rPr lang="cs-CZ" sz="1600" dirty="0" smtClean="0"/>
              <a:t> použita k výrobě stavebního materiálů k  výstavě domů </a:t>
            </a:r>
            <a:r>
              <a:rPr lang="cs-CZ" sz="1600" b="1" dirty="0" smtClean="0">
                <a:solidFill>
                  <a:srgbClr val="FF0000"/>
                </a:solidFill>
              </a:rPr>
              <a:t>START</a:t>
            </a:r>
            <a:r>
              <a:rPr lang="cs-CZ" sz="1600" dirty="0" smtClean="0"/>
              <a:t>  (</a:t>
            </a:r>
            <a:r>
              <a:rPr lang="cs-CZ" sz="1600" dirty="0" err="1" smtClean="0"/>
              <a:t>rynholecký</a:t>
            </a:r>
            <a:r>
              <a:rPr lang="cs-CZ" sz="1600" dirty="0" smtClean="0"/>
              <a:t> škvárobeton a poříčský pórobeton)</a:t>
            </a:r>
          </a:p>
          <a:p>
            <a:pPr algn="just">
              <a:buFontTx/>
              <a:buChar char="-"/>
            </a:pPr>
            <a:r>
              <a:rPr lang="cs-CZ" sz="1600" dirty="0" smtClean="0"/>
              <a:t>domy typu </a:t>
            </a:r>
            <a:r>
              <a:rPr lang="cs-CZ" sz="1600" b="1" dirty="0" smtClean="0">
                <a:solidFill>
                  <a:srgbClr val="FF0000"/>
                </a:solidFill>
              </a:rPr>
              <a:t>START</a:t>
            </a:r>
            <a:r>
              <a:rPr lang="cs-CZ" sz="1600" dirty="0" smtClean="0"/>
              <a:t> byly vyhledány, změřeny (dávkový </a:t>
            </a:r>
            <a:r>
              <a:rPr lang="cs-CZ" sz="1600" dirty="0"/>
              <a:t>příkon </a:t>
            </a:r>
            <a:r>
              <a:rPr lang="cs-CZ" sz="1600" dirty="0" smtClean="0"/>
              <a:t>a ekvivalentní </a:t>
            </a:r>
            <a:r>
              <a:rPr lang="cs-CZ" sz="1600" dirty="0"/>
              <a:t>objemová aktivita </a:t>
            </a:r>
            <a:r>
              <a:rPr lang="cs-CZ" sz="1600" dirty="0" smtClean="0"/>
              <a:t>radonu), vyhotoven protokol - předán majitelům</a:t>
            </a:r>
          </a:p>
          <a:p>
            <a:pPr algn="just">
              <a:buFontTx/>
              <a:buChar char="-"/>
            </a:pPr>
            <a:r>
              <a:rPr lang="cs-CZ" sz="1600" dirty="0" smtClean="0"/>
              <a:t>státní dotace na protiradonová opatření až 250 000 Kč, nebo výkup domů</a:t>
            </a:r>
          </a:p>
          <a:p>
            <a:pPr marL="0" indent="0" algn="ctr">
              <a:buNone/>
            </a:pPr>
            <a:endParaRPr lang="cs-CZ" sz="1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Požadavky </a:t>
            </a:r>
            <a:r>
              <a:rPr lang="cs-CZ" sz="1800" b="1" dirty="0">
                <a:solidFill>
                  <a:srgbClr val="FF0000"/>
                </a:solidFill>
              </a:rPr>
              <a:t>na úroveň přírodního ozáření </a:t>
            </a:r>
            <a:r>
              <a:rPr lang="cs-CZ" sz="1800" b="1" dirty="0" smtClean="0">
                <a:solidFill>
                  <a:srgbClr val="FF0000"/>
                </a:solidFill>
              </a:rPr>
              <a:t>ve stavbách </a:t>
            </a:r>
            <a:r>
              <a:rPr lang="cs-CZ" sz="1800" b="1" dirty="0">
                <a:solidFill>
                  <a:srgbClr val="FF0000"/>
                </a:solidFill>
              </a:rPr>
              <a:t>byly do legislativy 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v </a:t>
            </a:r>
            <a:r>
              <a:rPr lang="cs-CZ" sz="1800" b="1" dirty="0">
                <a:solidFill>
                  <a:srgbClr val="FF0000"/>
                </a:solidFill>
              </a:rPr>
              <a:t>České republice zavedeny v </a:t>
            </a:r>
            <a:r>
              <a:rPr lang="cs-CZ" sz="1800" b="1" dirty="0" smtClean="0">
                <a:solidFill>
                  <a:srgbClr val="FF0000"/>
                </a:solidFill>
              </a:rPr>
              <a:t>roce 1991</a:t>
            </a:r>
          </a:p>
          <a:p>
            <a:endParaRPr lang="cs-CZ" sz="1200" b="1" dirty="0" smtClean="0"/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35535"/>
            <a:ext cx="7924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3774" y="815546"/>
            <a:ext cx="3398108" cy="457200"/>
          </a:xfrm>
        </p:spPr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7226" y="1251642"/>
            <a:ext cx="8566774" cy="5255607"/>
          </a:xfrm>
        </p:spPr>
        <p:txBody>
          <a:bodyPr/>
          <a:lstStyle/>
          <a:p>
            <a:pPr lvl="0"/>
            <a:r>
              <a:rPr lang="cs-CZ" sz="1600" dirty="0">
                <a:solidFill>
                  <a:srgbClr val="000000"/>
                </a:solidFill>
              </a:rPr>
              <a:t>Vyhláška </a:t>
            </a:r>
            <a:r>
              <a:rPr lang="cs-CZ" sz="1600" dirty="0" smtClean="0">
                <a:solidFill>
                  <a:srgbClr val="000000"/>
                </a:solidFill>
              </a:rPr>
              <a:t>76/1991  </a:t>
            </a:r>
            <a:r>
              <a:rPr lang="cs-CZ" sz="1600" dirty="0">
                <a:solidFill>
                  <a:srgbClr val="0033CC"/>
                </a:solidFill>
              </a:rPr>
              <a:t>11</a:t>
            </a:r>
            <a:r>
              <a:rPr lang="cs-CZ" sz="1600" dirty="0" smtClean="0">
                <a:solidFill>
                  <a:srgbClr val="0033CC"/>
                </a:solidFill>
              </a:rPr>
              <a:t>. 3. 1991 - </a:t>
            </a:r>
            <a:r>
              <a:rPr lang="cs-CZ" sz="1600" dirty="0">
                <a:solidFill>
                  <a:srgbClr val="0033CC"/>
                </a:solidFill>
              </a:rPr>
              <a:t>30</a:t>
            </a:r>
            <a:r>
              <a:rPr lang="cs-CZ" sz="1600" dirty="0" smtClean="0">
                <a:solidFill>
                  <a:srgbClr val="0033CC"/>
                </a:solidFill>
              </a:rPr>
              <a:t>. 6. 1997</a:t>
            </a:r>
            <a:endParaRPr lang="cs-CZ" sz="1600" dirty="0">
              <a:solidFill>
                <a:srgbClr val="0033CC"/>
              </a:solidFill>
            </a:endParaRPr>
          </a:p>
          <a:p>
            <a:pPr lvl="0"/>
            <a:r>
              <a:rPr lang="cs-CZ" sz="1600" dirty="0">
                <a:solidFill>
                  <a:srgbClr val="000000"/>
                </a:solidFill>
              </a:rPr>
              <a:t>Zákon č. 18/1997, Atomový </a:t>
            </a:r>
            <a:r>
              <a:rPr lang="cs-CZ" sz="1600" dirty="0" smtClean="0">
                <a:solidFill>
                  <a:srgbClr val="000000"/>
                </a:solidFill>
              </a:rPr>
              <a:t>zákon </a:t>
            </a:r>
            <a:r>
              <a:rPr lang="cs-CZ" sz="1600" dirty="0" smtClean="0">
                <a:solidFill>
                  <a:srgbClr val="0033CC"/>
                </a:solidFill>
              </a:rPr>
              <a:t>1. 7. 1997 - 31. 12. 2016</a:t>
            </a:r>
            <a:endParaRPr lang="cs-CZ" sz="1600" dirty="0">
              <a:solidFill>
                <a:srgbClr val="0033CC"/>
              </a:solidFill>
            </a:endParaRPr>
          </a:p>
          <a:p>
            <a:pPr lvl="0"/>
            <a:r>
              <a:rPr lang="cs-CZ" sz="1600" dirty="0">
                <a:solidFill>
                  <a:srgbClr val="000000"/>
                </a:solidFill>
              </a:rPr>
              <a:t>Vyhláška č.184/1997 </a:t>
            </a:r>
            <a:r>
              <a:rPr lang="cs-CZ" sz="1600" dirty="0">
                <a:solidFill>
                  <a:srgbClr val="0033CC"/>
                </a:solidFill>
              </a:rPr>
              <a:t>19</a:t>
            </a:r>
            <a:r>
              <a:rPr lang="cs-CZ" sz="1600" dirty="0" smtClean="0">
                <a:solidFill>
                  <a:srgbClr val="0033CC"/>
                </a:solidFill>
              </a:rPr>
              <a:t>. 8. 1997 </a:t>
            </a:r>
            <a:r>
              <a:rPr lang="cs-CZ" sz="1600" dirty="0">
                <a:solidFill>
                  <a:srgbClr val="0033CC"/>
                </a:solidFill>
              </a:rPr>
              <a:t>– 11</a:t>
            </a:r>
            <a:r>
              <a:rPr lang="cs-CZ" sz="1600" dirty="0" smtClean="0">
                <a:solidFill>
                  <a:srgbClr val="0033CC"/>
                </a:solidFill>
              </a:rPr>
              <a:t>. 7. 2002 </a:t>
            </a:r>
            <a:r>
              <a:rPr lang="cs-CZ" sz="1600" dirty="0">
                <a:solidFill>
                  <a:srgbClr val="000000"/>
                </a:solidFill>
              </a:rPr>
              <a:t>o požadavcích na zajištění radiační ochrany  </a:t>
            </a:r>
          </a:p>
          <a:p>
            <a:pPr lvl="0"/>
            <a:r>
              <a:rPr lang="cs-CZ" sz="1600" dirty="0">
                <a:solidFill>
                  <a:srgbClr val="000000"/>
                </a:solidFill>
              </a:rPr>
              <a:t>Vyhláška č. 307/2002 </a:t>
            </a:r>
            <a:r>
              <a:rPr lang="cs-CZ" sz="1600" dirty="0">
                <a:solidFill>
                  <a:srgbClr val="0033CC"/>
                </a:solidFill>
              </a:rPr>
              <a:t>12</a:t>
            </a:r>
            <a:r>
              <a:rPr lang="cs-CZ" sz="1600" dirty="0" smtClean="0">
                <a:solidFill>
                  <a:srgbClr val="0033CC"/>
                </a:solidFill>
              </a:rPr>
              <a:t>. 7. 2002 </a:t>
            </a:r>
            <a:r>
              <a:rPr lang="cs-CZ" sz="1600" dirty="0">
                <a:solidFill>
                  <a:srgbClr val="0033CC"/>
                </a:solidFill>
              </a:rPr>
              <a:t>– 31</a:t>
            </a:r>
            <a:r>
              <a:rPr lang="cs-CZ" sz="1600" dirty="0" smtClean="0">
                <a:solidFill>
                  <a:srgbClr val="0033CC"/>
                </a:solidFill>
              </a:rPr>
              <a:t>. 12. 2016 </a:t>
            </a:r>
            <a:r>
              <a:rPr lang="cs-CZ" sz="1600" dirty="0">
                <a:solidFill>
                  <a:srgbClr val="000000"/>
                </a:solidFill>
              </a:rPr>
              <a:t>o radiační ochraně</a:t>
            </a:r>
          </a:p>
          <a:p>
            <a:pPr lvl="0"/>
            <a:r>
              <a:rPr lang="cs-CZ" sz="1600" dirty="0">
                <a:solidFill>
                  <a:srgbClr val="FF0000"/>
                </a:solidFill>
              </a:rPr>
              <a:t>Zákon č. 263/2016 1</a:t>
            </a:r>
            <a:r>
              <a:rPr lang="cs-CZ" sz="1600" dirty="0" smtClean="0">
                <a:solidFill>
                  <a:srgbClr val="FF0000"/>
                </a:solidFill>
              </a:rPr>
              <a:t>. 1. 2017</a:t>
            </a:r>
            <a:r>
              <a:rPr lang="cs-CZ" sz="1600" dirty="0">
                <a:solidFill>
                  <a:srgbClr val="FF0000"/>
                </a:solidFill>
              </a:rPr>
              <a:t>, Atomový zákon</a:t>
            </a:r>
          </a:p>
          <a:p>
            <a:pPr lvl="0"/>
            <a:r>
              <a:rPr lang="cs-CZ" sz="1600" dirty="0">
                <a:solidFill>
                  <a:srgbClr val="FF0000"/>
                </a:solidFill>
              </a:rPr>
              <a:t>Vyhláška č. 422/2016 1</a:t>
            </a:r>
            <a:r>
              <a:rPr lang="cs-CZ" sz="1600" dirty="0" smtClean="0">
                <a:solidFill>
                  <a:srgbClr val="FF0000"/>
                </a:solidFill>
              </a:rPr>
              <a:t>. 1. 2017 </a:t>
            </a:r>
            <a:r>
              <a:rPr lang="cs-CZ" sz="1600" dirty="0">
                <a:solidFill>
                  <a:srgbClr val="FF0000"/>
                </a:solidFill>
              </a:rPr>
              <a:t>Vyhláška o radiační ochraně a zabezpečení radionuklidového zdroje</a:t>
            </a:r>
          </a:p>
          <a:p>
            <a:pPr marL="0" lvl="0" indent="0">
              <a:buNone/>
            </a:pPr>
            <a:r>
              <a:rPr lang="cs-CZ" sz="2000" dirty="0"/>
              <a:t>Dotace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Vyhláška č. 107/2003 Sb., </a:t>
            </a:r>
            <a:r>
              <a:rPr lang="cs-CZ" sz="1600" dirty="0">
                <a:solidFill>
                  <a:srgbClr val="0033CC"/>
                </a:solidFill>
              </a:rPr>
              <a:t>1. 5. 2003 - 31. 12. 2005 </a:t>
            </a:r>
            <a:endParaRPr lang="cs-CZ" sz="1600" dirty="0">
              <a:solidFill>
                <a:srgbClr val="000000"/>
              </a:solidFill>
            </a:endParaRPr>
          </a:p>
          <a:p>
            <a:pPr marL="360363" lvl="0" indent="-360363">
              <a:buNone/>
            </a:pPr>
            <a:r>
              <a:rPr lang="cs-CZ" sz="1100" dirty="0">
                <a:solidFill>
                  <a:srgbClr val="000000"/>
                </a:solidFill>
              </a:rPr>
              <a:t>            </a:t>
            </a:r>
            <a:r>
              <a:rPr lang="cs-CZ" sz="1100" dirty="0" smtClean="0">
                <a:solidFill>
                  <a:srgbClr val="000000"/>
                </a:solidFill>
              </a:rPr>
              <a:t>(</a:t>
            </a:r>
            <a:r>
              <a:rPr lang="cs-CZ" sz="1100" dirty="0">
                <a:solidFill>
                  <a:srgbClr val="000000"/>
                </a:solidFill>
              </a:rPr>
              <a:t>o podílu krajských úřadů na rozdělování dotací na zjištění rizika vyplývajícího z přítomnosti radonu a jeho dceřiných produktů </a:t>
            </a:r>
            <a:endParaRPr lang="cs-CZ" sz="1100" dirty="0" smtClean="0">
              <a:solidFill>
                <a:srgbClr val="000000"/>
              </a:solidFill>
            </a:endParaRPr>
          </a:p>
          <a:p>
            <a:pPr marL="360363" lvl="0" indent="-360363">
              <a:buNone/>
            </a:pP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           ve vnitřním </a:t>
            </a:r>
            <a:r>
              <a:rPr lang="cs-CZ" sz="1100" dirty="0">
                <a:solidFill>
                  <a:srgbClr val="000000"/>
                </a:solidFill>
              </a:rPr>
              <a:t>ovzduší staveb a ve vodách pro veřejné </a:t>
            </a:r>
            <a:r>
              <a:rPr lang="cs-CZ" sz="1200" dirty="0">
                <a:solidFill>
                  <a:srgbClr val="000000"/>
                </a:solidFill>
              </a:rPr>
              <a:t>zásobování 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>
                <a:solidFill>
                  <a:srgbClr val="000000"/>
                </a:solidFill>
              </a:rPr>
              <a:t>a na přijetí opatření s tím spojených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Vyhláška č. 461/2005 Sb., </a:t>
            </a:r>
            <a:r>
              <a:rPr lang="cs-CZ" sz="1600" dirty="0">
                <a:solidFill>
                  <a:srgbClr val="0033CC"/>
                </a:solidFill>
              </a:rPr>
              <a:t>1. 1. 2006 – 31. 12. 2016</a:t>
            </a:r>
          </a:p>
          <a:p>
            <a:pPr marL="360363" lvl="0" indent="-360363">
              <a:buNone/>
            </a:pPr>
            <a:r>
              <a:rPr lang="cs-CZ" sz="1200" dirty="0">
                <a:solidFill>
                  <a:srgbClr val="000000"/>
                </a:solidFill>
              </a:rPr>
              <a:t>           </a:t>
            </a:r>
            <a:r>
              <a:rPr lang="cs-CZ" sz="1200" dirty="0" smtClean="0">
                <a:solidFill>
                  <a:srgbClr val="000000"/>
                </a:solidFill>
              </a:rPr>
              <a:t>(</a:t>
            </a:r>
            <a:r>
              <a:rPr lang="cs-CZ" sz="1200" dirty="0">
                <a:solidFill>
                  <a:srgbClr val="000000"/>
                </a:solidFill>
              </a:rPr>
              <a:t>o postupu při poskytování dotací na přijetí opatření ke snížení ozáření z přírodních radionuklidů ve vnitřním ovzduší staveb a ke snížení obsahu přírodních radionuklidů v pitné vodě </a:t>
            </a:r>
            <a:r>
              <a:rPr lang="cs-CZ" sz="1200" dirty="0" smtClean="0">
                <a:solidFill>
                  <a:srgbClr val="000000"/>
                </a:solidFill>
              </a:rPr>
              <a:t>pro   </a:t>
            </a:r>
            <a:r>
              <a:rPr lang="cs-CZ" sz="1200" dirty="0">
                <a:solidFill>
                  <a:srgbClr val="000000"/>
                </a:solidFill>
              </a:rPr>
              <a:t>veřejné zásobování)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Vyhláška č. 462/2005 Sb., </a:t>
            </a:r>
            <a:r>
              <a:rPr lang="cs-CZ" sz="1600" dirty="0">
                <a:solidFill>
                  <a:srgbClr val="0033CC"/>
                </a:solidFill>
              </a:rPr>
              <a:t>1. 1. 2006 – 31. 12. 2016</a:t>
            </a:r>
          </a:p>
          <a:p>
            <a:pPr marL="360363" lvl="0" indent="-360363">
              <a:buNone/>
            </a:pPr>
            <a:r>
              <a:rPr lang="cs-CZ" sz="1200" dirty="0">
                <a:solidFill>
                  <a:srgbClr val="000000"/>
                </a:solidFill>
              </a:rPr>
              <a:t>           </a:t>
            </a:r>
            <a:r>
              <a:rPr lang="cs-CZ" sz="1200" dirty="0" smtClean="0">
                <a:solidFill>
                  <a:srgbClr val="000000"/>
                </a:solidFill>
              </a:rPr>
              <a:t>(</a:t>
            </a:r>
            <a:r>
              <a:rPr lang="cs-CZ" sz="1200" dirty="0">
                <a:solidFill>
                  <a:srgbClr val="000000"/>
                </a:solidFill>
              </a:rPr>
              <a:t>o distribuci a sběru detektorů k vyhledávání staveb s vyšší úrovní ozáření z přírodních radionuklidů a stanovení podmínek pro poskytnutí dotace ze státního rozpočtu)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Vyhláška č. 362/2016 Sb., 1. 1. 2017</a:t>
            </a:r>
          </a:p>
          <a:p>
            <a:pPr marL="360363" lvl="0" indent="-360363">
              <a:buNone/>
            </a:pPr>
            <a:r>
              <a:rPr lang="cs-CZ" sz="1200" dirty="0">
                <a:solidFill>
                  <a:srgbClr val="000000"/>
                </a:solidFill>
              </a:rPr>
              <a:t>            </a:t>
            </a:r>
            <a:r>
              <a:rPr lang="cs-CZ" sz="1200" dirty="0" smtClean="0">
                <a:solidFill>
                  <a:srgbClr val="000000"/>
                </a:solidFill>
              </a:rPr>
              <a:t>(</a:t>
            </a:r>
            <a:r>
              <a:rPr lang="cs-CZ" sz="1200" dirty="0">
                <a:solidFill>
                  <a:srgbClr val="000000"/>
                </a:solidFill>
              </a:rPr>
              <a:t>o podmínkách poskytnutí dotace ze státního rozpočtu v některých existujících expozičních situacích)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Vyhláška č. 464/2016 Sb., 1. 1. </a:t>
            </a:r>
            <a:r>
              <a:rPr lang="cs-CZ" sz="1600" dirty="0" smtClean="0">
                <a:solidFill>
                  <a:srgbClr val="FF0000"/>
                </a:solidFill>
              </a:rPr>
              <a:t>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95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958850"/>
            <a:ext cx="7277057" cy="666750"/>
          </a:xfrm>
        </p:spPr>
        <p:txBody>
          <a:bodyPr/>
          <a:lstStyle/>
          <a:p>
            <a:r>
              <a:rPr lang="cs-CZ" dirty="0" smtClean="0"/>
              <a:t>Národní akční plán pro regulaci </a:t>
            </a:r>
            <a:r>
              <a:rPr lang="pl-PL" dirty="0" smtClean="0"/>
              <a:t>ozáření </a:t>
            </a:r>
            <a:r>
              <a:rPr lang="pl-PL" dirty="0"/>
              <a:t>obyvatel z </a:t>
            </a:r>
            <a:r>
              <a:rPr lang="pl-PL" dirty="0" smtClean="0"/>
              <a:t>radonu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SMĚRNICE RADY </a:t>
            </a:r>
            <a:r>
              <a:rPr lang="cs-CZ" sz="1800" b="1" dirty="0">
                <a:solidFill>
                  <a:srgbClr val="FF0000"/>
                </a:solidFill>
              </a:rPr>
              <a:t>2013/59/EURATOM</a:t>
            </a:r>
          </a:p>
          <a:p>
            <a:pPr marL="0" indent="0">
              <a:buNone/>
            </a:pPr>
            <a:r>
              <a:rPr lang="cs-CZ" sz="1800" dirty="0"/>
              <a:t>ze dne 5. prosince 2013,</a:t>
            </a:r>
          </a:p>
          <a:p>
            <a:pPr marL="0" indent="0">
              <a:buNone/>
            </a:pPr>
            <a:r>
              <a:rPr lang="cs-CZ" sz="1800" dirty="0"/>
              <a:t>kterou se stanoví základní bezpečnostní standardy ochrany před nebezpečím vystavení ionizujícímu záření a zrušují se směrnice 89/618/Euratom, 90/641/Euratom, 96/29/Euratom, 97/43/Euratom a </a:t>
            </a:r>
            <a:r>
              <a:rPr lang="cs-CZ" sz="1800" dirty="0" smtClean="0"/>
              <a:t>2003/122/Euratom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Příloha XVIII</a:t>
            </a:r>
          </a:p>
          <a:p>
            <a:pPr marL="0" indent="0">
              <a:buNone/>
            </a:pPr>
            <a:r>
              <a:rPr lang="cs-CZ" sz="1600" dirty="0" smtClean="0"/>
              <a:t>Seznam prvků, jež je třeba zvážit při přípravě národního akčního plánu pro řešení dlouhodobých rizik spojených s ozářením radonem podle článků 54, 74 a 103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872353"/>
            <a:ext cx="7561262" cy="931734"/>
          </a:xfrm>
        </p:spPr>
        <p:txBody>
          <a:bodyPr/>
          <a:lstStyle/>
          <a:p>
            <a:r>
              <a:rPr lang="cs-CZ" sz="2000" dirty="0"/>
              <a:t>Seznam prvků, jež je třeba zvážit při přípravě národního akčního plánu pro řešení dlouhodobých rizik spojených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 </a:t>
            </a:r>
            <a:r>
              <a:rPr lang="cs-CZ" sz="2000" dirty="0"/>
              <a:t>ozářením radonem podle článků 54, 74 a 103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708" y="1878672"/>
            <a:ext cx="8748583" cy="454818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1) Strategie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 provádění měření objemové aktivity radonu v budovách nebo v půdním vzduchu 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za účelem odhadu distribuce objemové aktivity radonu v budovách, pro správu údajů o měření a pro stanovení dalších relevantních parametrů (např. typy půd a hornin, propustnost a obsah radia-226 v hornině nebo půdě).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2) Přístup, údaje a kritéria použité pro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vymezení oblastí 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nebo pro stanovení jiných parametrů, jež lze použít jako indikátory situací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 potenciálně vysokou expozicí radonu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3)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Identifikace typů pracovišť a veřejně přístupných budov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, např. škol, podzemních pracovišť a jiných budov zejména v oblastech, kde jsou na základě posouzení rizika potřebná měření, s ohledem například na dobu pobytu.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4)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Kritéria pro stanovení referenčních úrovní pro obytné domy a pracoviště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. V příslušných případech kritéria pro stanovení různých referenčních úrovní pro různé typy budov (obytné domy, veřejně přístupné budovy, pracoviště) i pro stávající a nové budovy.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5)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Přidělení odpovědností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 (vládních a nevládních), koordinační mechanismy a dostupné zdroje pro provádění akčního plánu.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6)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Strategie pro omezení ozáření radonem v obytných domech 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a prioritní řešení situací vymezených v bodě 2.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7)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Strategie pro podporu nápravných opatření ve fázi po ukončení výstavby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prvků, jež je třeba zvážit při přípravě národního akčního plánu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8)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Strategie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, včetně metod a nástrojů,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 prevenci průniku radonu do nových budov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, včetně určení stavebních materiálů se zvýšenou exhalací radonu.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9)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Harmonogramy přezkumů akčního plánu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10)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Strategie pro komunikaci 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s cílem zvýšit povědomí obyvatelstva a informovat místní činitele </a:t>
            </a:r>
            <a:r>
              <a:rPr lang="cs-CZ" sz="1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cs-CZ" sz="1400" dirty="0" smtClean="0">
                <a:latin typeface="Times New Roman"/>
                <a:ea typeface="Calibri"/>
                <a:cs typeface="Times New Roman"/>
              </a:rPr>
            </a:br>
            <a:r>
              <a:rPr lang="cs-CZ" sz="1400" dirty="0" smtClean="0">
                <a:latin typeface="Times New Roman"/>
                <a:ea typeface="Calibri"/>
                <a:cs typeface="Times New Roman"/>
              </a:rPr>
              <a:t>s 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rozhodovací pravomocí, zaměstnavatele a zaměstnance o riziku radonu, a to i v souvislosti s kouřením.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11)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Pokyny k metodám a postupům pro měření a nápravná opatření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. Zváží se rovněž kritéria pro akreditaci služeb měření a služeb souvisejících se sanacemi.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12) Je-li to vhodné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poskytování finanční podpory na měření radonu a nápravná opatření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, zejména </a:t>
            </a:r>
            <a:r>
              <a:rPr lang="cs-CZ" sz="1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cs-CZ" sz="1400" dirty="0" smtClean="0">
                <a:latin typeface="Times New Roman"/>
                <a:ea typeface="Calibri"/>
                <a:cs typeface="Times New Roman"/>
              </a:rPr>
            </a:br>
            <a:r>
              <a:rPr lang="cs-CZ" sz="1400" dirty="0" smtClean="0">
                <a:latin typeface="Times New Roman"/>
                <a:ea typeface="Calibri"/>
                <a:cs typeface="Times New Roman"/>
              </a:rPr>
              <a:t>v 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případě soukromých obytných domů s velmi vysokými objemovými aktivitami radonu.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13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Dlouhodobé cíle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, pokud jde o snížení rizika rakoviny plic způsobené expozici radonu (u kuřáků </a:t>
            </a:r>
            <a:r>
              <a:rPr lang="cs-CZ" sz="1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cs-CZ" sz="1400" dirty="0" smtClean="0">
                <a:latin typeface="Times New Roman"/>
                <a:ea typeface="Calibri"/>
                <a:cs typeface="Times New Roman"/>
              </a:rPr>
            </a:br>
            <a:r>
              <a:rPr lang="cs-CZ" sz="1400" dirty="0" smtClean="0">
                <a:latin typeface="Times New Roman"/>
                <a:ea typeface="Calibri"/>
                <a:cs typeface="Times New Roman"/>
              </a:rPr>
              <a:t>a </a:t>
            </a:r>
            <a:r>
              <a:rPr lang="cs-CZ" sz="1400" dirty="0">
                <a:latin typeface="Times New Roman"/>
                <a:ea typeface="Calibri"/>
                <a:cs typeface="Times New Roman"/>
              </a:rPr>
              <a:t>nekuřáků).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Times New Roman"/>
                <a:ea typeface="Calibri"/>
                <a:cs typeface="Times New Roman"/>
              </a:rPr>
              <a:t>14) Je-li to vhodné, uvážení dalších souvisejících otázek a programů, například programů v oblasti úspory energie </a:t>
            </a:r>
            <a:r>
              <a:rPr lang="cs-CZ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 kvality vnitřního </a:t>
            </a:r>
            <a:r>
              <a:rPr lang="cs-CZ" sz="1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ovzduší.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684" y="938302"/>
            <a:ext cx="7561262" cy="666750"/>
          </a:xfrm>
        </p:spPr>
        <p:txBody>
          <a:bodyPr/>
          <a:lstStyle/>
          <a:p>
            <a:r>
              <a:rPr lang="cs-CZ" dirty="0"/>
              <a:t>Radonový </a:t>
            </a:r>
            <a:r>
              <a:rPr lang="cs-CZ" dirty="0" smtClean="0"/>
              <a:t>program ČR</a:t>
            </a:r>
            <a:br>
              <a:rPr lang="cs-CZ" dirty="0" smtClean="0"/>
            </a:br>
            <a:r>
              <a:rPr lang="cs-CZ" dirty="0" smtClean="0"/>
              <a:t>2010 - 2019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28599" y="1982897"/>
            <a:ext cx="82430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Základní cíl</a:t>
            </a:r>
          </a:p>
          <a:p>
            <a:pPr algn="ctr"/>
            <a:r>
              <a:rPr lang="cs-CZ" sz="2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cs-CZ" sz="2800" dirty="0">
                <a:solidFill>
                  <a:srgbClr val="0033CC"/>
                </a:solidFill>
                <a:latin typeface="+mn-lt"/>
              </a:rPr>
              <a:t>prostřednictvím promyšlených a koordinovaných kroků přispět ke snížení počtu úmrtí na rakovinu plic v důsledku zvýšeného ozáření radonem a jeho dceřinými </a:t>
            </a:r>
            <a:r>
              <a:rPr lang="cs-CZ" sz="2800" dirty="0" smtClean="0">
                <a:solidFill>
                  <a:srgbClr val="0033CC"/>
                </a:solidFill>
                <a:latin typeface="+mn-lt"/>
              </a:rPr>
              <a:t>produkty </a:t>
            </a:r>
          </a:p>
          <a:p>
            <a:pPr algn="ctr"/>
            <a:endParaRPr lang="cs-CZ" sz="2800" dirty="0" smtClean="0">
              <a:solidFill>
                <a:srgbClr val="0033CC"/>
              </a:solidFill>
              <a:latin typeface="+mn-lt"/>
            </a:endParaRPr>
          </a:p>
          <a:p>
            <a:pPr algn="ctr"/>
            <a:r>
              <a:rPr lang="cs-CZ" sz="2400" dirty="0" smtClean="0">
                <a:latin typeface="+mn-lt"/>
              </a:rPr>
              <a:t>Strategie </a:t>
            </a:r>
            <a:r>
              <a:rPr lang="cs-CZ" sz="2400" dirty="0">
                <a:latin typeface="+mn-lt"/>
              </a:rPr>
              <a:t>informovanosti</a:t>
            </a:r>
          </a:p>
          <a:p>
            <a:pPr algn="ctr"/>
            <a:r>
              <a:rPr lang="cs-CZ" sz="2400" dirty="0" smtClean="0">
                <a:latin typeface="+mn-lt"/>
              </a:rPr>
              <a:t>Strategie </a:t>
            </a:r>
            <a:r>
              <a:rPr lang="cs-CZ" sz="2400" dirty="0">
                <a:latin typeface="+mn-lt"/>
              </a:rPr>
              <a:t>protiradonové prevence</a:t>
            </a:r>
          </a:p>
          <a:p>
            <a:pPr algn="ctr"/>
            <a:r>
              <a:rPr lang="cs-CZ" sz="2400" dirty="0" smtClean="0">
                <a:latin typeface="+mn-lt"/>
              </a:rPr>
              <a:t>Strategie </a:t>
            </a:r>
            <a:r>
              <a:rPr lang="cs-CZ" sz="2400" dirty="0">
                <a:latin typeface="+mn-lt"/>
              </a:rPr>
              <a:t>usměrňování stávajícího ozáření z radonu </a:t>
            </a:r>
          </a:p>
          <a:p>
            <a:pPr algn="ctr"/>
            <a:r>
              <a:rPr lang="cs-CZ" sz="2400" dirty="0" smtClean="0">
                <a:latin typeface="+mn-lt"/>
              </a:rPr>
              <a:t>Odborná </a:t>
            </a:r>
            <a:r>
              <a:rPr lang="cs-CZ" sz="2400" dirty="0">
                <a:latin typeface="+mn-lt"/>
              </a:rPr>
              <a:t>vědecko-technická podpora realizace úkolů Akčního plánu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5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5914" y="695359"/>
            <a:ext cx="7561262" cy="941027"/>
          </a:xfrm>
        </p:spPr>
        <p:txBody>
          <a:bodyPr/>
          <a:lstStyle/>
          <a:p>
            <a:r>
              <a:rPr lang="cs-CZ" dirty="0" smtClean="0"/>
              <a:t>Radonový program ČR 2010 - 2019</a:t>
            </a:r>
            <a:br>
              <a:rPr lang="cs-CZ" dirty="0" smtClean="0"/>
            </a:br>
            <a:r>
              <a:rPr lang="cs-CZ" dirty="0" smtClean="0"/>
              <a:t>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8" y="1544596"/>
            <a:ext cx="8283575" cy="4851442"/>
          </a:xfrm>
        </p:spPr>
        <p:txBody>
          <a:bodyPr/>
          <a:lstStyle/>
          <a:p>
            <a:pPr marL="400050" lvl="1" indent="0" algn="ctr"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Státní rozpočet</a:t>
            </a:r>
          </a:p>
          <a:p>
            <a:pPr marL="400050" lvl="1" indent="0" algn="ctr"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Ministerstvo financí </a:t>
            </a:r>
          </a:p>
          <a:p>
            <a:pPr marL="400050" lvl="1" indent="0" algn="ctr">
              <a:spcBef>
                <a:spcPts val="0"/>
              </a:spcBef>
              <a:buNone/>
            </a:pPr>
            <a:r>
              <a:rPr lang="cs-CZ" sz="2000" dirty="0" smtClean="0"/>
              <a:t>(financování RP, protiradonová opatření)</a:t>
            </a:r>
          </a:p>
          <a:p>
            <a:pPr marL="0" indent="0" algn="ctr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0177"/>
              </p:ext>
            </p:extLst>
          </p:nvPr>
        </p:nvGraphicFramePr>
        <p:xfrm>
          <a:off x="143288" y="2570206"/>
          <a:ext cx="8840076" cy="391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856"/>
                <a:gridCol w="139012"/>
                <a:gridCol w="1262868"/>
                <a:gridCol w="1262868"/>
                <a:gridCol w="967219"/>
                <a:gridCol w="1558517"/>
                <a:gridCol w="1262868"/>
                <a:gridCol w="1262868"/>
              </a:tblGrid>
              <a:tr h="57969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33CC"/>
                          </a:solidFill>
                        </a:rPr>
                        <a:t>MPO</a:t>
                      </a:r>
                      <a:endParaRPr lang="cs-CZ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33CC"/>
                          </a:solidFill>
                        </a:rPr>
                        <a:t>MMR</a:t>
                      </a:r>
                      <a:endParaRPr lang="cs-CZ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8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33CC"/>
                          </a:solidFill>
                        </a:rPr>
                        <a:t>MZe</a:t>
                      </a:r>
                      <a:endParaRPr lang="cs-CZ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33CC"/>
                          </a:solidFill>
                        </a:rPr>
                        <a:t>MZP</a:t>
                      </a:r>
                      <a:endParaRPr lang="cs-CZ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33CC"/>
                          </a:solidFill>
                        </a:rPr>
                        <a:t>SÚJB</a:t>
                      </a:r>
                      <a:endParaRPr lang="cs-CZ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33CC"/>
                          </a:solidFill>
                        </a:rPr>
                        <a:t>KÚ</a:t>
                      </a:r>
                      <a:endParaRPr lang="cs-CZ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33CC"/>
                          </a:solidFill>
                        </a:rPr>
                        <a:t>MZdr</a:t>
                      </a:r>
                      <a:endParaRPr lang="cs-CZ" sz="20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520897">
                <a:tc gridSpan="7"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mil. Kč</a:t>
                      </a:r>
                      <a:endParaRPr lang="cs-CZ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  <a:tr h="520897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0,5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0,5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2,75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/>
                    </a:p>
                  </a:txBody>
                  <a:tcPr/>
                </a:tc>
              </a:tr>
              <a:tr h="2298075">
                <a:tc gridSpan="2">
                  <a:txBody>
                    <a:bodyPr/>
                    <a:lstStyle/>
                    <a:p>
                      <a:r>
                        <a:rPr lang="cs-CZ" sz="1600" dirty="0" smtClean="0"/>
                        <a:t>podpora vybraných projektů</a:t>
                      </a:r>
                      <a:endParaRPr lang="cs-C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podpora vybraných projektů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podpora vybraných projektů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ČGS</a:t>
                      </a:r>
                      <a:endParaRPr lang="cs-CZ" sz="1600" dirty="0" smtClean="0"/>
                    </a:p>
                    <a:p>
                      <a:r>
                        <a:rPr lang="cs-CZ" sz="1600" dirty="0" smtClean="0"/>
                        <a:t>vědecká podpora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podpora vybraných projektů, vzdělávání, konference,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Podpora SÚRO, </a:t>
                      </a:r>
                      <a:r>
                        <a:rPr kumimoji="0" lang="cs-CZ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SÚJCHBO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Administrace </a:t>
                      </a:r>
                      <a:r>
                        <a:rPr lang="cs-CZ" sz="1600" baseline="0" dirty="0" smtClean="0"/>
                        <a:t>systému dotací – personální zajištění a materiální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lektorování, osvěta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618565"/>
            <a:ext cx="7561262" cy="1007035"/>
          </a:xfrm>
        </p:spPr>
        <p:txBody>
          <a:bodyPr/>
          <a:lstStyle/>
          <a:p>
            <a:r>
              <a:rPr lang="cs-CZ" dirty="0" smtClean="0"/>
              <a:t>Strategie informovanosti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8" y="1385047"/>
            <a:ext cx="8283575" cy="501099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Informační materiály</a:t>
            </a:r>
          </a:p>
          <a:p>
            <a:pPr marL="0" indent="0">
              <a:buNone/>
            </a:pPr>
            <a:r>
              <a:rPr lang="cs-CZ" sz="2400" dirty="0" smtClean="0"/>
              <a:t>Vzdělávání – semináře, konference, školící programy</a:t>
            </a:r>
          </a:p>
          <a:p>
            <a:pPr marL="0" indent="0">
              <a:buNone/>
            </a:pPr>
            <a:r>
              <a:rPr lang="cs-CZ" sz="2400" dirty="0" smtClean="0"/>
              <a:t>Celostátní informační kampaně</a:t>
            </a:r>
          </a:p>
          <a:p>
            <a:pPr marL="0" indent="0">
              <a:buNone/>
            </a:pPr>
            <a:r>
              <a:rPr lang="cs-CZ" sz="2400" dirty="0" smtClean="0"/>
              <a:t>Internetové stránky </a:t>
            </a:r>
            <a:r>
              <a:rPr lang="cs-CZ" sz="2400" dirty="0" smtClean="0">
                <a:hlinkClick r:id="rId2"/>
              </a:rPr>
              <a:t>www.radonovyprogram.cz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Č</a:t>
            </a:r>
            <a:r>
              <a:rPr lang="cs-CZ" sz="2400" dirty="0" smtClean="0">
                <a:solidFill>
                  <a:srgbClr val="FF0000"/>
                </a:solidFill>
              </a:rPr>
              <a:t>lánky o radonu v médiích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74E77-D7DB-4AA2-A523-7D5D91AB1EC0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705" y="3673289"/>
            <a:ext cx="5550694" cy="27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209" y="739548"/>
            <a:ext cx="4476523" cy="6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ÚJB_předloha2">
  <a:themeElements>
    <a:clrScheme name="SÚJB_předloh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ÚJB_předloh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ÚJB_předloha2">
  <a:themeElements>
    <a:clrScheme name="SÚJB_předloh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ÚJB_předloh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ÚJB_předloh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ÚJB_předloha2">
  <a:themeElements>
    <a:clrScheme name="SÚJB_předloh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ÚJB_předloh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ÚJB_předloh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ÚJB_předloha2">
  <a:themeElements>
    <a:clrScheme name="SÚJB_předloh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ÚJB_předloh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ÚJB_předloh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jb">
  <a:themeElements>
    <a:clrScheme name="SÚJB_předloh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ÚJB_předloh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ÚJB_předloh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6610</TotalTime>
  <Words>1331</Words>
  <Application>Microsoft Office PowerPoint</Application>
  <PresentationFormat>Předvádění na obrazovce (4:3)</PresentationFormat>
  <Paragraphs>259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SÚJB_předloha2</vt:lpstr>
      <vt:lpstr>Vlastní návrh</vt:lpstr>
      <vt:lpstr>1_SÚJB_předloha2</vt:lpstr>
      <vt:lpstr>2_SÚJB_předloha2</vt:lpstr>
      <vt:lpstr>4_SÚJB_předloha2</vt:lpstr>
      <vt:lpstr>sujb</vt:lpstr>
      <vt:lpstr>Radonový program ČR  Národní akční plán  pro regulaci ozáření obyvatel  z radonu    Marcela Berčíková vedoucí oddělení radonového programu marcela.bercikova@sujb.cz  </vt:lpstr>
      <vt:lpstr>První regulace přírodních zdrojů záření platnost od 1. 3. 1991 do 30. 6. 1997</vt:lpstr>
      <vt:lpstr>Legislativa</vt:lpstr>
      <vt:lpstr>Národní akční plán pro regulaci ozáření obyvatel z radonu </vt:lpstr>
      <vt:lpstr>Seznam prvků, jež je třeba zvážit při přípravě národního akčního plánu pro řešení dlouhodobých rizik spojených  s ozářením radonem podle článků 54, 74 a 103</vt:lpstr>
      <vt:lpstr>Seznam prvků, jež je třeba zvážit při přípravě národního akčního plánu </vt:lpstr>
      <vt:lpstr>Radonový program ČR 2010 - 2019</vt:lpstr>
      <vt:lpstr>Radonový program ČR 2010 - 2019 Financování</vt:lpstr>
      <vt:lpstr>Strategie informovanosti</vt:lpstr>
      <vt:lpstr>Strategie protiradonové prevence</vt:lpstr>
      <vt:lpstr>Strategie usměrňování stávajícího ozáření z radonu  </vt:lpstr>
      <vt:lpstr>Finanční podpora státu na protiradonová opatření</vt:lpstr>
      <vt:lpstr>Odborná vědecko-technická podpora realizace úkolů Akčního plánu </vt:lpstr>
      <vt:lpstr>RP a poskytování dotací v některých expozičních situacích</vt:lpstr>
      <vt:lpstr>Atomový zákon</vt:lpstr>
      <vt:lpstr>Vyhláška č. 362/2016 Sb.,  o podmínkách poskytnutí dotace ze státního rozpočtu v některých existujících expozičních situacích </vt:lpstr>
      <vt:lpstr>Prezentace aplikace PowerPoint</vt:lpstr>
      <vt:lpstr>Prezentace aplikace PowerPoint</vt:lpstr>
      <vt:lpstr>Prezentace aplikace PowerPoint</vt:lpstr>
    </vt:vector>
  </TitlesOfParts>
  <Company>SÚJB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milan.malik</dc:creator>
  <cp:lastModifiedBy>Marcela Berčíková</cp:lastModifiedBy>
  <cp:revision>340</cp:revision>
  <cp:lastPrinted>2018-11-02T10:48:47Z</cp:lastPrinted>
  <dcterms:created xsi:type="dcterms:W3CDTF">2012-06-25T10:54:14Z</dcterms:created>
  <dcterms:modified xsi:type="dcterms:W3CDTF">2018-11-25T17:18:53Z</dcterms:modified>
</cp:coreProperties>
</file>