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69" r:id="rId2"/>
    <p:sldId id="289" r:id="rId3"/>
    <p:sldId id="278" r:id="rId4"/>
    <p:sldId id="292" r:id="rId5"/>
    <p:sldId id="283" r:id="rId6"/>
    <p:sldId id="280" r:id="rId7"/>
    <p:sldId id="262" r:id="rId8"/>
    <p:sldId id="287" r:id="rId9"/>
    <p:sldId id="267" r:id="rId10"/>
    <p:sldId id="291" r:id="rId11"/>
    <p:sldId id="285" r:id="rId12"/>
    <p:sldId id="294" r:id="rId13"/>
    <p:sldId id="295" r:id="rId14"/>
    <p:sldId id="293" r:id="rId15"/>
    <p:sldId id="286" r:id="rId16"/>
    <p:sldId id="256" r:id="rId17"/>
    <p:sldId id="263" r:id="rId18"/>
    <p:sldId id="264" r:id="rId19"/>
    <p:sldId id="265" r:id="rId20"/>
    <p:sldId id="281" r:id="rId21"/>
  </p:sldIdLst>
  <p:sldSz cx="9144000" cy="6858000" type="screen4x3"/>
  <p:notesSz cx="6807200" cy="99393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2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0" tIns="45775" rIns="91550" bIns="4577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0" tIns="45775" rIns="91550" bIns="4577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0" tIns="45775" rIns="91550" bIns="4577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0863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0" tIns="45775" rIns="91550" bIns="4577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C0FA9CD-94F2-4DEE-8DAD-1849DB07CC0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2232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67641-F3DC-42DA-A81D-33A9E98A2A2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9712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1E7D2-1350-48B8-8046-0AA9BBB3DF9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8109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D512B-0696-4F49-AA7B-DE32A7159EB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8662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3E3D3-E968-46BA-8F94-5D68B33EFA6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2230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B6167-1427-42A3-9D21-96EF4092164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4392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9E9EC-2CA0-4087-A64B-C0C8B6235F2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33722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7C352-950B-4D05-87B1-261A1FE94D1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55669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5E250-4F95-470B-856F-02A8F4541BC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25079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81B97-332B-4407-9255-C4EEDF18567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05316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9D24E-9CC8-4741-B312-7088CE17A68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8798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D615-02E2-459B-8009-602CE78B762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33154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9A37788-A841-42CA-B04F-79CDE1D16C3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ujb.cz/fileadmin/sujb/docs/radiacni-ochrana/vykladove_stanovisko_k_ZOZ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2000" b="1" dirty="0" smtClean="0"/>
              <a:t>změny zkoušky zvláštní odborné způsobilosti (ZOZ)</a:t>
            </a:r>
            <a:br>
              <a:rPr lang="cs-CZ" altLang="cs-CZ" sz="2000" b="1" dirty="0" smtClean="0"/>
            </a:br>
            <a:endParaRPr lang="cs-CZ" altLang="cs-CZ" sz="1600" dirty="0" smtClean="0"/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lvl="0">
              <a:spcBef>
                <a:spcPts val="600"/>
              </a:spcBef>
              <a:defRPr/>
            </a:pPr>
            <a:r>
              <a:rPr lang="cs-CZ" sz="2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Seminář </a:t>
            </a:r>
            <a:r>
              <a:rPr lang="cs-CZ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radiační onkologie</a:t>
            </a:r>
          </a:p>
          <a:p>
            <a:pPr lvl="0">
              <a:spcBef>
                <a:spcPct val="0"/>
              </a:spcBef>
              <a:defRPr/>
            </a:pPr>
            <a:r>
              <a:rPr lang="cs-CZ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Lékařský </a:t>
            </a:r>
            <a:r>
              <a:rPr lang="cs-CZ" sz="2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dům</a:t>
            </a:r>
            <a:r>
              <a:rPr lang="cs-CZ" sz="2000" smtClean="0">
                <a:solidFill>
                  <a:srgbClr val="000000"/>
                </a:solidFill>
                <a:cs typeface="Times New Roman" panose="02020603050405020304" pitchFamily="18" charset="0"/>
              </a:rPr>
              <a:t>, Praha 1.12.2016</a:t>
            </a:r>
            <a:endParaRPr lang="cs-CZ" sz="20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/>
            <a:endParaRPr lang="cs-CZ" altLang="cs-CZ" sz="2000" b="1" dirty="0"/>
          </a:p>
          <a:p>
            <a:pPr eaLnBrk="1" hangingPunct="1"/>
            <a:r>
              <a:rPr lang="cs-CZ" altLang="cs-CZ" sz="1800" dirty="0" smtClean="0"/>
              <a:t>Hana Podškubková, SÚJB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>změny požadavků na vzdělání  </a:t>
            </a:r>
            <a:br>
              <a:rPr lang="cs-CZ" altLang="cs-CZ" sz="2400" b="1" dirty="0" smtClean="0"/>
            </a:br>
            <a:r>
              <a:rPr lang="cs-CZ" altLang="cs-CZ" sz="1800" dirty="0" smtClean="0"/>
              <a:t/>
            </a:r>
            <a:br>
              <a:rPr lang="cs-CZ" altLang="cs-CZ" sz="1800" dirty="0" smtClean="0"/>
            </a:br>
            <a:endParaRPr lang="cs-CZ" altLang="cs-CZ" sz="18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dirty="0" smtClean="0">
                <a:solidFill>
                  <a:srgbClr val="C00000"/>
                </a:solidFill>
              </a:rPr>
              <a:t>	</a:t>
            </a:r>
            <a:endParaRPr lang="cs-CZ" altLang="cs-CZ" sz="1400" dirty="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>
                <a:solidFill>
                  <a:srgbClr val="C00000"/>
                </a:solidFill>
              </a:rPr>
              <a:t>soustavný dohled jako DO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/>
              <a:t>na pracovišti s VZIZ pro LO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/>
              <a:t>na pracovišti  III. a IV. kategorie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/>
              <a:t>při vyzařování z provozu pracoviště 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err="1" smtClean="0"/>
              <a:t>vš</a:t>
            </a:r>
            <a:r>
              <a:rPr lang="cs-CZ" altLang="cs-CZ" sz="1800" dirty="0" smtClean="0"/>
              <a:t> „jakákoliv“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altLang="cs-CZ" sz="1800" dirty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>
                <a:solidFill>
                  <a:srgbClr val="C00000"/>
                </a:solidFill>
              </a:rPr>
              <a:t>	  pro </a:t>
            </a:r>
            <a:r>
              <a:rPr lang="cs-CZ" altLang="cs-CZ" sz="1800" dirty="0">
                <a:solidFill>
                  <a:srgbClr val="C00000"/>
                </a:solidFill>
              </a:rPr>
              <a:t>řízení vykonávání služeb významných, a to: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rgbClr val="C00000"/>
                </a:solidFill>
              </a:rPr>
              <a:t>	  „osobní dozimetrie umělé a přírodní“ a </a:t>
            </a:r>
            <a:endParaRPr lang="cs-CZ" altLang="cs-CZ" sz="1800" dirty="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rgbClr val="C00000"/>
                </a:solidFill>
              </a:rPr>
              <a:t>	 </a:t>
            </a:r>
            <a:r>
              <a:rPr lang="cs-CZ" altLang="cs-CZ" sz="1800" dirty="0" smtClean="0">
                <a:solidFill>
                  <a:srgbClr val="C00000"/>
                </a:solidFill>
              </a:rPr>
              <a:t> měření </a:t>
            </a:r>
            <a:r>
              <a:rPr lang="cs-CZ" altLang="cs-CZ" sz="1800" dirty="0">
                <a:solidFill>
                  <a:srgbClr val="C00000"/>
                </a:solidFill>
              </a:rPr>
              <a:t>obsahu RDN v </a:t>
            </a:r>
            <a:r>
              <a:rPr lang="cs-CZ" altLang="cs-CZ" sz="1800" dirty="0" smtClean="0">
                <a:solidFill>
                  <a:srgbClr val="C00000"/>
                </a:solidFill>
              </a:rPr>
              <a:t>RL uvolňované </a:t>
            </a:r>
            <a:r>
              <a:rPr lang="cs-CZ" altLang="cs-CZ" sz="1800" dirty="0">
                <a:solidFill>
                  <a:srgbClr val="C00000"/>
                </a:solidFill>
              </a:rPr>
              <a:t>z pracoviště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err="1"/>
              <a:t>vš</a:t>
            </a:r>
            <a:r>
              <a:rPr lang="cs-CZ" altLang="cs-CZ" sz="1800" dirty="0"/>
              <a:t> „přírodní a technické vědy“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altLang="cs-CZ" sz="1800" dirty="0" smtClean="0">
              <a:solidFill>
                <a:srgbClr val="C00000"/>
              </a:solidFill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>
                <a:solidFill>
                  <a:srgbClr val="C00000"/>
                </a:solidFill>
              </a:rPr>
              <a:t>ostatní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>
                <a:solidFill>
                  <a:srgbClr val="C00000"/>
                </a:solidFill>
              </a:rPr>
              <a:t>(např. měření radonu  DO na pracovišti </a:t>
            </a:r>
            <a:r>
              <a:rPr lang="cs-CZ" altLang="cs-CZ" sz="1800" dirty="0" err="1" smtClean="0">
                <a:solidFill>
                  <a:srgbClr val="C00000"/>
                </a:solidFill>
              </a:rPr>
              <a:t>neLO</a:t>
            </a:r>
            <a:r>
              <a:rPr lang="cs-CZ" altLang="cs-CZ" sz="1800" dirty="0" smtClean="0">
                <a:solidFill>
                  <a:srgbClr val="C00000"/>
                </a:solidFill>
              </a:rPr>
              <a:t>, PEDRO na LO…)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/>
              <a:t>„jakékoliv“ střední vzdělání s maturitní zkouškou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>
                <a:solidFill>
                  <a:srgbClr val="C00000"/>
                </a:solidFill>
              </a:rPr>
              <a:t>	</a:t>
            </a:r>
            <a:r>
              <a:rPr lang="cs-CZ" altLang="cs-CZ" sz="1600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dirty="0" smtClean="0"/>
              <a:t>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70172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1143000" y="685800"/>
            <a:ext cx="7561263" cy="666750"/>
          </a:xfrm>
        </p:spPr>
        <p:txBody>
          <a:bodyPr/>
          <a:lstStyle/>
          <a:p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altLang="cs-CZ" sz="2800" dirty="0" smtClean="0"/>
              <a:t>zkouška ZOZ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66850"/>
            <a:ext cx="9144000" cy="5094288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sz="2600" dirty="0" smtClean="0"/>
              <a:t>	</a:t>
            </a:r>
            <a:endParaRPr lang="cs-CZ" sz="1400" dirty="0" smtClean="0"/>
          </a:p>
          <a:p>
            <a:pPr marL="457200" lvl="1" indent="0">
              <a:buNone/>
              <a:defRPr/>
            </a:pPr>
            <a:endParaRPr lang="cs-CZ" sz="1400" dirty="0" smtClean="0"/>
          </a:p>
          <a:p>
            <a:pPr marL="457200" lvl="1" indent="0">
              <a:buNone/>
              <a:defRPr/>
            </a:pPr>
            <a:r>
              <a:rPr lang="cs-CZ" sz="1800" b="1" dirty="0" smtClean="0">
                <a:solidFill>
                  <a:srgbClr val="C00000"/>
                </a:solidFill>
              </a:rPr>
              <a:t>povinnost </a:t>
            </a:r>
            <a:r>
              <a:rPr lang="cs-CZ" sz="1800" b="1" dirty="0">
                <a:solidFill>
                  <a:srgbClr val="C00000"/>
                </a:solidFill>
              </a:rPr>
              <a:t>kurzu </a:t>
            </a:r>
            <a:r>
              <a:rPr lang="cs-CZ" sz="1800" b="1" dirty="0" smtClean="0">
                <a:solidFill>
                  <a:srgbClr val="C00000"/>
                </a:solidFill>
              </a:rPr>
              <a:t>(20 h) před </a:t>
            </a:r>
            <a:r>
              <a:rPr lang="cs-CZ" sz="1800" b="1" dirty="0">
                <a:solidFill>
                  <a:srgbClr val="C00000"/>
                </a:solidFill>
              </a:rPr>
              <a:t>každou žádostí o </a:t>
            </a:r>
            <a:r>
              <a:rPr lang="cs-CZ" sz="1800" b="1" dirty="0" smtClean="0">
                <a:solidFill>
                  <a:srgbClr val="C00000"/>
                </a:solidFill>
              </a:rPr>
              <a:t>ověření ZOZ</a:t>
            </a:r>
            <a:endParaRPr lang="cs-CZ" sz="1800" b="1" dirty="0">
              <a:solidFill>
                <a:srgbClr val="C00000"/>
              </a:solidFill>
            </a:endParaRPr>
          </a:p>
          <a:p>
            <a:pPr marL="457200" lvl="1" indent="0">
              <a:buNone/>
              <a:defRPr/>
            </a:pPr>
            <a:endParaRPr lang="cs-CZ" sz="1800" b="1" dirty="0" smtClean="0"/>
          </a:p>
          <a:p>
            <a:pPr marL="457200" lvl="1" indent="0">
              <a:buNone/>
              <a:defRPr/>
            </a:pPr>
            <a:r>
              <a:rPr lang="cs-CZ" sz="1800" b="1" dirty="0" smtClean="0"/>
              <a:t>kurz musí být zaměřen na konkrétní „činnost“ </a:t>
            </a:r>
          </a:p>
          <a:p>
            <a:pPr marL="457200" lvl="1" indent="0">
              <a:buNone/>
              <a:defRPr/>
            </a:pPr>
            <a:endParaRPr lang="cs-CZ" sz="1800" b="1" dirty="0" smtClean="0"/>
          </a:p>
          <a:p>
            <a:pPr marL="457200" lvl="1" indent="0">
              <a:buNone/>
              <a:defRPr/>
            </a:pPr>
            <a:r>
              <a:rPr lang="cs-CZ" sz="1800" b="1" dirty="0" smtClean="0"/>
              <a:t>zkouška ZOZ část písemná a </a:t>
            </a:r>
            <a:r>
              <a:rPr lang="cs-CZ" sz="1800" b="1" dirty="0"/>
              <a:t>ústní</a:t>
            </a:r>
          </a:p>
          <a:p>
            <a:pPr marL="457200" lvl="1" indent="0">
              <a:buNone/>
              <a:defRPr/>
            </a:pPr>
            <a:endParaRPr lang="cs-CZ" sz="1800" b="1" dirty="0" smtClean="0"/>
          </a:p>
          <a:p>
            <a:pPr marL="457200" lvl="1" indent="0">
              <a:buNone/>
              <a:defRPr/>
            </a:pPr>
            <a:r>
              <a:rPr lang="cs-CZ" sz="1800" b="1" dirty="0" smtClean="0"/>
              <a:t>u hodnocení vlastností v RT, RDG, intervenční radiologii a </a:t>
            </a:r>
            <a:r>
              <a:rPr lang="cs-CZ" sz="1800" b="1" dirty="0" err="1" smtClean="0"/>
              <a:t>veterině</a:t>
            </a:r>
            <a:r>
              <a:rPr lang="cs-CZ" sz="1800" b="1" dirty="0" smtClean="0"/>
              <a:t> navíc zkouška praktická </a:t>
            </a:r>
          </a:p>
          <a:p>
            <a:pPr marL="457200" lvl="1" indent="0">
              <a:buNone/>
              <a:defRPr/>
            </a:pPr>
            <a:r>
              <a:rPr lang="cs-CZ" sz="2600" dirty="0" smtClean="0"/>
              <a:t>     </a:t>
            </a:r>
            <a:endParaRPr lang="cs-CZ" dirty="0"/>
          </a:p>
        </p:txBody>
      </p:sp>
      <p:sp>
        <p:nvSpPr>
          <p:cNvPr id="11268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D6CF4BD-F0AC-4271-8D68-4834FF2933A5}" type="slidenum">
              <a:rPr lang="cs-CZ" altLang="cs-CZ" sz="12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cs-CZ" altLang="cs-CZ" sz="120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13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2400" b="1" dirty="0" smtClean="0"/>
              <a:t>zkouška – písemná část 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 smtClean="0"/>
              <a:t>obsah zkoušky a její hodnocení - příloha č. 6 </a:t>
            </a:r>
          </a:p>
          <a:p>
            <a:pPr marL="0" lvl="0" indent="0">
              <a:buNone/>
            </a:pPr>
            <a:r>
              <a:rPr lang="cs-CZ" sz="1800" dirty="0"/>
              <a:t>soubor </a:t>
            </a:r>
            <a:r>
              <a:rPr lang="cs-CZ" sz="1800" dirty="0" smtClean="0"/>
              <a:t>otázek je </a:t>
            </a:r>
            <a:r>
              <a:rPr lang="cs-CZ" sz="1800" dirty="0"/>
              <a:t>členěn podle odborných </a:t>
            </a:r>
            <a:r>
              <a:rPr lang="cs-CZ" sz="1800" dirty="0" smtClean="0"/>
              <a:t>oblastí</a:t>
            </a:r>
            <a:endParaRPr lang="cs-CZ" sz="1800" dirty="0"/>
          </a:p>
          <a:p>
            <a:pPr marL="0" lvl="0" indent="0">
              <a:buNone/>
            </a:pPr>
            <a:r>
              <a:rPr lang="cs-CZ" sz="1800" dirty="0" smtClean="0"/>
              <a:t>písemný test se sestává </a:t>
            </a:r>
            <a:r>
              <a:rPr lang="cs-CZ" sz="1800" dirty="0"/>
              <a:t>ze 40 otázek </a:t>
            </a:r>
            <a:r>
              <a:rPr lang="cs-CZ" sz="1800" dirty="0" smtClean="0"/>
              <a:t>s</a:t>
            </a:r>
            <a:r>
              <a:rPr lang="cs-CZ" sz="1800" dirty="0"/>
              <a:t> nabízenými 3 </a:t>
            </a:r>
            <a:r>
              <a:rPr lang="cs-CZ" sz="1800" dirty="0" smtClean="0"/>
              <a:t>řešeními</a:t>
            </a:r>
            <a:endParaRPr lang="cs-CZ" sz="1800" dirty="0"/>
          </a:p>
          <a:p>
            <a:pPr marL="0" lvl="0" indent="0">
              <a:buNone/>
            </a:pPr>
            <a:r>
              <a:rPr lang="cs-CZ" sz="1800" dirty="0"/>
              <a:t>otázky </a:t>
            </a:r>
            <a:r>
              <a:rPr lang="cs-CZ" sz="1800" dirty="0" smtClean="0"/>
              <a:t>jsou </a:t>
            </a:r>
            <a:r>
              <a:rPr lang="cs-CZ" sz="1800" dirty="0"/>
              <a:t>zaměřeny </a:t>
            </a:r>
            <a:r>
              <a:rPr lang="cs-CZ" sz="1800" dirty="0" smtClean="0"/>
              <a:t>na </a:t>
            </a:r>
            <a:r>
              <a:rPr lang="cs-CZ" sz="1800" dirty="0"/>
              <a:t>prověření </a:t>
            </a:r>
            <a:r>
              <a:rPr lang="cs-CZ" sz="1800" dirty="0" smtClean="0"/>
              <a:t>znalostí</a:t>
            </a:r>
          </a:p>
          <a:p>
            <a:pPr marL="0" lvl="0" indent="0">
              <a:buNone/>
            </a:pPr>
            <a:endParaRPr lang="cs-CZ" sz="1800" dirty="0"/>
          </a:p>
          <a:p>
            <a:pPr marL="457200" lvl="1" indent="0">
              <a:buNone/>
            </a:pPr>
            <a:r>
              <a:rPr lang="cs-CZ" sz="1800" dirty="0"/>
              <a:t>o činnosti zvláště důležité z hlediska </a:t>
            </a:r>
            <a:r>
              <a:rPr lang="cs-CZ" sz="1800" dirty="0" smtClean="0"/>
              <a:t>RO,</a:t>
            </a:r>
            <a:endParaRPr lang="cs-CZ" sz="1800" dirty="0"/>
          </a:p>
          <a:p>
            <a:pPr marL="457200" lvl="1" indent="0">
              <a:buNone/>
            </a:pPr>
            <a:r>
              <a:rPr lang="cs-CZ" sz="1800" dirty="0"/>
              <a:t>o organizaci </a:t>
            </a:r>
            <a:r>
              <a:rPr lang="cs-CZ" sz="1800" dirty="0" smtClean="0"/>
              <a:t>RO,</a:t>
            </a:r>
            <a:endParaRPr lang="cs-CZ" sz="1800" dirty="0"/>
          </a:p>
          <a:p>
            <a:pPr marL="457200" lvl="1" indent="0">
              <a:buNone/>
            </a:pPr>
            <a:r>
              <a:rPr lang="cs-CZ" sz="1800" dirty="0"/>
              <a:t>ze základů atomové a jaderné fyziky,</a:t>
            </a:r>
          </a:p>
          <a:p>
            <a:pPr marL="457200" lvl="1" indent="0">
              <a:buNone/>
            </a:pPr>
            <a:r>
              <a:rPr lang="cs-CZ" sz="1800" dirty="0"/>
              <a:t>ze základů účinků IZ,</a:t>
            </a:r>
          </a:p>
          <a:p>
            <a:pPr marL="457200" lvl="1" indent="0">
              <a:buNone/>
            </a:pPr>
            <a:r>
              <a:rPr lang="cs-CZ" sz="1800" dirty="0"/>
              <a:t>radiobiologických podkladů pro zásady </a:t>
            </a:r>
            <a:r>
              <a:rPr lang="cs-CZ" sz="1800" dirty="0" smtClean="0"/>
              <a:t>RO</a:t>
            </a:r>
            <a:endParaRPr lang="cs-CZ" sz="1800" dirty="0"/>
          </a:p>
          <a:p>
            <a:pPr marL="0" lvl="0" indent="0">
              <a:buNone/>
            </a:pPr>
            <a:endParaRPr lang="cs-CZ" sz="1800" dirty="0" smtClean="0"/>
          </a:p>
          <a:p>
            <a:pPr marL="0" lvl="0" indent="0">
              <a:buNone/>
            </a:pPr>
            <a:r>
              <a:rPr lang="cs-CZ" sz="1800" dirty="0" smtClean="0"/>
              <a:t>výběr </a:t>
            </a:r>
            <a:r>
              <a:rPr lang="cs-CZ" sz="1800" dirty="0"/>
              <a:t>správného řešení je ohodnocen 1 </a:t>
            </a:r>
            <a:r>
              <a:rPr lang="cs-CZ" sz="1800" dirty="0" smtClean="0"/>
              <a:t>bodem</a:t>
            </a:r>
            <a:endParaRPr lang="cs-CZ" sz="1800" dirty="0"/>
          </a:p>
          <a:p>
            <a:pPr marL="0" lvl="0" indent="0">
              <a:buNone/>
            </a:pPr>
            <a:r>
              <a:rPr lang="cs-CZ" sz="1800" dirty="0" smtClean="0"/>
              <a:t>hodnocení: 32 </a:t>
            </a:r>
            <a:r>
              <a:rPr lang="cs-CZ" sz="1800" dirty="0"/>
              <a:t>a více </a:t>
            </a:r>
            <a:r>
              <a:rPr lang="cs-CZ" sz="1800" dirty="0" smtClean="0"/>
              <a:t>bodů = „</a:t>
            </a:r>
            <a:r>
              <a:rPr lang="cs-CZ" sz="1800" dirty="0"/>
              <a:t>vyhověl</a:t>
            </a:r>
            <a:r>
              <a:rPr lang="cs-CZ" sz="1800" dirty="0" smtClean="0"/>
              <a:t>“, méně </a:t>
            </a:r>
            <a:r>
              <a:rPr lang="cs-CZ" sz="1800" dirty="0"/>
              <a:t>než 32 </a:t>
            </a:r>
            <a:r>
              <a:rPr lang="cs-CZ" sz="1800" dirty="0" smtClean="0"/>
              <a:t>„</a:t>
            </a:r>
            <a:r>
              <a:rPr lang="cs-CZ" sz="1800" dirty="0"/>
              <a:t>nevyhověl</a:t>
            </a:r>
            <a:r>
              <a:rPr lang="cs-CZ" sz="1800" dirty="0" smtClean="0"/>
              <a:t>“</a:t>
            </a:r>
            <a:endParaRPr lang="cs-CZ" sz="18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457200" lvl="1" indent="0">
              <a:buNone/>
            </a:pPr>
            <a:endParaRPr lang="cs-CZ" sz="1400" dirty="0" smtClean="0"/>
          </a:p>
        </p:txBody>
      </p:sp>
    </p:spTree>
    <p:extLst>
      <p:ext uri="{BB962C8B-B14F-4D97-AF65-F5344CB8AC3E}">
        <p14:creationId xmlns:p14="http://schemas.microsoft.com/office/powerpoint/2010/main" val="2784866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2400" b="1" dirty="0" smtClean="0"/>
              <a:t>zkouška - ústní část 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 smtClean="0"/>
              <a:t>otázky ústní části zkoušky: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457200" lvl="1" indent="0">
              <a:buNone/>
            </a:pPr>
            <a:r>
              <a:rPr lang="cs-CZ" sz="2000" dirty="0" smtClean="0"/>
              <a:t>1 otázka </a:t>
            </a:r>
            <a:r>
              <a:rPr lang="cs-CZ" sz="2000" dirty="0"/>
              <a:t>z oblasti používání </a:t>
            </a:r>
            <a:r>
              <a:rPr lang="cs-CZ" sz="2000" dirty="0" smtClean="0"/>
              <a:t>ZIZ nebo </a:t>
            </a:r>
            <a:r>
              <a:rPr lang="cs-CZ" sz="2000" dirty="0"/>
              <a:t>z oblasti </a:t>
            </a:r>
            <a:r>
              <a:rPr lang="cs-CZ" sz="2000" dirty="0" smtClean="0"/>
              <a:t>„činnosti„, </a:t>
            </a:r>
            <a:r>
              <a:rPr lang="cs-CZ" sz="2000" dirty="0"/>
              <a:t>kterou hodlá žadatel vykonávat,</a:t>
            </a:r>
          </a:p>
          <a:p>
            <a:pPr marL="457200" lvl="1" indent="0">
              <a:buNone/>
            </a:pPr>
            <a:r>
              <a:rPr lang="cs-CZ" sz="2000" dirty="0"/>
              <a:t>ze 2 otázek z oblasti právních předpisů pro danou činnost </a:t>
            </a:r>
          </a:p>
          <a:p>
            <a:pPr marL="457200" lvl="1" indent="0">
              <a:buNone/>
            </a:pPr>
            <a:endParaRPr lang="cs-CZ" sz="1400" dirty="0"/>
          </a:p>
          <a:p>
            <a:pPr marL="0" lvl="0" indent="0">
              <a:buNone/>
            </a:pPr>
            <a:r>
              <a:rPr lang="cs-CZ" sz="2000" dirty="0" smtClean="0"/>
              <a:t>členové </a:t>
            </a:r>
            <a:r>
              <a:rPr lang="cs-CZ" sz="2000" dirty="0"/>
              <a:t>komise jsou oprávněni klást žadateli doplňující </a:t>
            </a:r>
            <a:r>
              <a:rPr lang="cs-CZ" sz="2000" dirty="0" smtClean="0"/>
              <a:t>otázky</a:t>
            </a:r>
            <a:endParaRPr lang="cs-CZ" sz="2000" dirty="0"/>
          </a:p>
          <a:p>
            <a:pPr marL="0" lvl="0" indent="0">
              <a:buNone/>
            </a:pPr>
            <a:endParaRPr lang="cs-CZ" sz="2000" dirty="0"/>
          </a:p>
          <a:p>
            <a:pPr marL="0" lvl="0" indent="0">
              <a:buNone/>
            </a:pPr>
            <a:r>
              <a:rPr lang="cs-CZ" sz="2000" dirty="0" smtClean="0"/>
              <a:t>jsou-li </a:t>
            </a:r>
            <a:r>
              <a:rPr lang="cs-CZ" sz="2000" dirty="0"/>
              <a:t>2 ze zkušebních otázek pro ústní část zkoušky zodpovězeny </a:t>
            </a:r>
            <a:r>
              <a:rPr lang="cs-CZ" sz="2000" dirty="0" smtClean="0"/>
              <a:t>správně </a:t>
            </a:r>
            <a:r>
              <a:rPr lang="cs-CZ" sz="2000" dirty="0"/>
              <a:t>je ústní část zkoušky hodnocena stupněm „vyhověl“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2977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cs-CZ" sz="2800" dirty="0" smtClean="0"/>
              <a:t>zkouška ZOZ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Úřad </a:t>
            </a:r>
            <a:r>
              <a:rPr lang="cs-CZ" altLang="cs-CZ" sz="2000" dirty="0"/>
              <a:t>udělí </a:t>
            </a:r>
            <a:r>
              <a:rPr lang="cs-CZ" altLang="cs-CZ" sz="2000" b="1" dirty="0" smtClean="0"/>
              <a:t>oprávnění</a:t>
            </a:r>
            <a:r>
              <a:rPr lang="cs-CZ" altLang="cs-CZ" sz="2000" dirty="0" smtClean="0"/>
              <a:t> </a:t>
            </a:r>
            <a:endParaRPr lang="cs-CZ" altLang="cs-CZ" sz="2000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/>
              <a:t>	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>
                <a:solidFill>
                  <a:srgbClr val="C00000"/>
                </a:solidFill>
              </a:rPr>
              <a:t>	</a:t>
            </a:r>
            <a:r>
              <a:rPr lang="cs-CZ" altLang="cs-CZ" sz="1800" b="1" dirty="0">
                <a:solidFill>
                  <a:srgbClr val="C00000"/>
                </a:solidFill>
              </a:rPr>
              <a:t>složí-li žadatel zkoušku </a:t>
            </a:r>
            <a:r>
              <a:rPr lang="cs-CZ" altLang="cs-CZ" sz="1800" b="1" dirty="0" smtClean="0">
                <a:solidFill>
                  <a:srgbClr val="C00000"/>
                </a:solidFill>
              </a:rPr>
              <a:t>do </a:t>
            </a:r>
            <a:r>
              <a:rPr lang="cs-CZ" altLang="cs-CZ" sz="1800" b="1" dirty="0">
                <a:solidFill>
                  <a:srgbClr val="C00000"/>
                </a:solidFill>
              </a:rPr>
              <a:t>12 měsíců od podání žádosti </a:t>
            </a:r>
            <a:endParaRPr lang="cs-CZ" altLang="cs-CZ" sz="1800" b="1" dirty="0" smtClean="0">
              <a:solidFill>
                <a:srgbClr val="C0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1800" b="1" dirty="0">
              <a:solidFill>
                <a:srgbClr val="C0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/>
              <a:t>	v</a:t>
            </a:r>
            <a:r>
              <a:rPr lang="cs-CZ" altLang="cs-CZ" sz="1800" dirty="0"/>
              <a:t> případě opakování zkoušky v rámci 12 měsíců od podání žádosti </a:t>
            </a:r>
          </a:p>
          <a:p>
            <a:pPr marL="609600" lvl="1" indent="-609600" eaLnBrk="1" hangingPunct="1">
              <a:lnSpc>
                <a:spcPct val="80000"/>
              </a:lnSpc>
              <a:buNone/>
            </a:pPr>
            <a:r>
              <a:rPr lang="cs-CZ" altLang="cs-CZ" sz="1800" dirty="0"/>
              <a:t>	není žadatel povinen absolvovat části </a:t>
            </a:r>
            <a:r>
              <a:rPr lang="cs-CZ" altLang="cs-CZ" sz="1800" dirty="0" smtClean="0"/>
              <a:t>zkoušky</a:t>
            </a:r>
            <a:r>
              <a:rPr lang="cs-CZ" altLang="cs-CZ" sz="1800" dirty="0"/>
              <a:t>, které byly při minulých pokusech </a:t>
            </a:r>
            <a:r>
              <a:rPr lang="cs-CZ" altLang="cs-CZ" sz="1800" dirty="0" smtClean="0"/>
              <a:t>hodnoceny </a:t>
            </a:r>
            <a:r>
              <a:rPr lang="cs-CZ" altLang="cs-CZ" sz="1800" dirty="0"/>
              <a:t>stupněm „vyhověl“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b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	</a:t>
            </a:r>
            <a:r>
              <a:rPr lang="cs-CZ" altLang="cs-CZ" sz="1800" b="1" dirty="0">
                <a:solidFill>
                  <a:srgbClr val="C00000"/>
                </a:solidFill>
              </a:rPr>
              <a:t>pokud do 12 M a 3 x neuspěje </a:t>
            </a:r>
            <a:endParaRPr lang="cs-CZ" altLang="cs-CZ" sz="1800" b="1" dirty="0" smtClean="0">
              <a:solidFill>
                <a:srgbClr val="C0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cs-CZ" altLang="cs-CZ" sz="1800" b="1" dirty="0" smtClean="0">
                <a:solidFill>
                  <a:srgbClr val="C00000"/>
                </a:solidFill>
              </a:rPr>
              <a:t>	nová </a:t>
            </a:r>
            <a:r>
              <a:rPr lang="cs-CZ" altLang="cs-CZ" sz="1800" b="1" dirty="0">
                <a:solidFill>
                  <a:srgbClr val="C00000"/>
                </a:solidFill>
              </a:rPr>
              <a:t>žádost … správní poplatek …vše opakuje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1800" b="1" dirty="0" smtClean="0">
              <a:solidFill>
                <a:srgbClr val="C0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cs-CZ" altLang="cs-CZ" sz="1800" b="1" dirty="0" smtClean="0">
                <a:solidFill>
                  <a:srgbClr val="C00000"/>
                </a:solidFill>
              </a:rPr>
              <a:t>	dosud pokusy neomezené - dokud </a:t>
            </a:r>
            <a:r>
              <a:rPr lang="cs-CZ" altLang="cs-CZ" sz="1800" b="1" dirty="0">
                <a:solidFill>
                  <a:srgbClr val="C00000"/>
                </a:solidFill>
              </a:rPr>
              <a:t>neuspěl/nevzdal to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b="1" dirty="0">
              <a:solidFill>
                <a:srgbClr val="C0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>
                <a:solidFill>
                  <a:srgbClr val="C00000"/>
                </a:solidFill>
              </a:rPr>
              <a:t>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08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2800" b="1" dirty="0" smtClean="0"/>
              <a:t/>
            </a:r>
            <a:br>
              <a:rPr lang="cs-CZ" altLang="cs-CZ" sz="2800" b="1" dirty="0" smtClean="0"/>
            </a:br>
            <a:r>
              <a:rPr lang="cs-CZ" altLang="cs-CZ" sz="2800" b="1" dirty="0" smtClean="0"/>
              <a:t/>
            </a:r>
            <a:br>
              <a:rPr lang="cs-CZ" altLang="cs-CZ" sz="2800" b="1" dirty="0" smtClean="0"/>
            </a:br>
            <a:r>
              <a:rPr lang="cs-CZ" altLang="cs-CZ" sz="2800" b="1" dirty="0"/>
              <a:t/>
            </a:r>
            <a:br>
              <a:rPr lang="cs-CZ" altLang="cs-CZ" sz="2800" b="1" dirty="0"/>
            </a:br>
            <a:r>
              <a:rPr lang="cs-CZ" altLang="cs-CZ" sz="2400" b="1" dirty="0" smtClean="0"/>
              <a:t>ZOZ nové </a:t>
            </a:r>
            <a:endParaRPr lang="cs-CZ" altLang="cs-CZ" sz="2000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u="sng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altLang="cs-CZ" sz="1200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2000" dirty="0" smtClean="0"/>
              <a:t>	absolvování odborné přípravy (kurz před ZOZ) lze nahradit 	absolvováním studijního programu k získání způsobilosti k 	výkonu povolání radiologického fyzika (RF)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2000" dirty="0" smtClean="0">
                <a:solidFill>
                  <a:srgbClr val="CC3300"/>
                </a:solidFill>
              </a:rPr>
              <a:t>	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2000" dirty="0" smtClean="0">
                <a:solidFill>
                  <a:srgbClr val="CC3300"/>
                </a:solidFill>
              </a:rPr>
              <a:t>	</a:t>
            </a:r>
            <a:r>
              <a:rPr lang="cs-CZ" altLang="cs-CZ" sz="2000" dirty="0" smtClean="0">
                <a:solidFill>
                  <a:srgbClr val="C00000"/>
                </a:solidFill>
              </a:rPr>
              <a:t>nové: RF nemusí na kurz před ZOZ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2000" dirty="0"/>
              <a:t>	platí pro všechny „činnosti“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2000" dirty="0">
                <a:solidFill>
                  <a:srgbClr val="CC3300"/>
                </a:solidFill>
              </a:rPr>
              <a:t>	</a:t>
            </a:r>
            <a:r>
              <a:rPr lang="cs-CZ" altLang="cs-CZ" sz="2000" dirty="0" smtClean="0">
                <a:solidFill>
                  <a:srgbClr val="C00000"/>
                </a:solidFill>
              </a:rPr>
              <a:t>nejen na „soustavně dohledný“, ale na žádný kurz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2000" dirty="0">
                <a:solidFill>
                  <a:srgbClr val="C00000"/>
                </a:solidFill>
              </a:rPr>
              <a:t>	</a:t>
            </a:r>
            <a:r>
              <a:rPr lang="cs-CZ" altLang="cs-CZ" sz="2000" dirty="0" smtClean="0">
                <a:solidFill>
                  <a:srgbClr val="C00000"/>
                </a:solidFill>
              </a:rPr>
              <a:t>(měření radonu, hodnocení vlastností ZIZ,.. ..)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altLang="cs-CZ" sz="2000" dirty="0" smtClean="0">
              <a:solidFill>
                <a:srgbClr val="C00000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2000" dirty="0" smtClean="0">
                <a:solidFill>
                  <a:srgbClr val="C00000"/>
                </a:solidFill>
              </a:rPr>
              <a:t>	musí ale na opakovací kurz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altLang="cs-CZ" sz="2000" dirty="0" smtClean="0">
              <a:solidFill>
                <a:srgbClr val="CC3300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altLang="cs-CZ" sz="2000" dirty="0" smtClean="0">
              <a:solidFill>
                <a:srgbClr val="CC33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cs-CZ" alt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i="1" dirty="0" smtClean="0"/>
              <a:t>	</a:t>
            </a:r>
            <a:endParaRPr lang="cs-CZ" altLang="cs-CZ" sz="1800" i="1" dirty="0" smtClean="0"/>
          </a:p>
        </p:txBody>
      </p:sp>
    </p:spTree>
    <p:extLst>
      <p:ext uri="{BB962C8B-B14F-4D97-AF65-F5344CB8AC3E}">
        <p14:creationId xmlns:p14="http://schemas.microsoft.com/office/powerpoint/2010/main" val="936601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dirty="0" smtClean="0"/>
              <a:t/>
            </a:r>
            <a:br>
              <a:rPr lang="cs-CZ" altLang="cs-CZ" sz="2800" b="1" dirty="0" smtClean="0"/>
            </a:br>
            <a:r>
              <a:rPr lang="cs-CZ" altLang="cs-CZ" sz="2800" b="1" dirty="0" smtClean="0"/>
              <a:t/>
            </a:r>
            <a:br>
              <a:rPr lang="cs-CZ" altLang="cs-CZ" sz="2800" b="1" dirty="0" smtClean="0"/>
            </a:br>
            <a:r>
              <a:rPr lang="cs-CZ" altLang="cs-CZ" sz="2400" b="1" dirty="0" smtClean="0"/>
              <a:t>praxe, odborná příprava, zdravotní </a:t>
            </a:r>
            <a:r>
              <a:rPr lang="cs-CZ" altLang="cs-CZ" sz="2400" b="1" dirty="0" err="1" smtClean="0"/>
              <a:t>zp</a:t>
            </a:r>
            <a:r>
              <a:rPr lang="cs-CZ" altLang="cs-CZ" sz="2400" b="1" dirty="0" smtClean="0"/>
              <a:t>. </a:t>
            </a:r>
          </a:p>
        </p:txBody>
      </p:sp>
      <p:sp>
        <p:nvSpPr>
          <p:cNvPr id="7171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/>
              <a:t>odborná praxe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/>
              <a:t>1rok </a:t>
            </a:r>
            <a:r>
              <a:rPr lang="cs-CZ" altLang="cs-CZ" sz="1000" dirty="0" smtClean="0"/>
              <a:t>u DP, který tuto činnost vykonává </a:t>
            </a:r>
            <a:r>
              <a:rPr lang="cs-CZ" altLang="cs-CZ" sz="1000" dirty="0" smtClean="0">
                <a:solidFill>
                  <a:srgbClr val="C00000"/>
                </a:solidFill>
              </a:rPr>
              <a:t>a</a:t>
            </a:r>
            <a:r>
              <a:rPr lang="cs-CZ" altLang="cs-CZ" sz="1000" dirty="0" smtClean="0"/>
              <a:t> pod dohledem držitele oprávnění dané </a:t>
            </a:r>
            <a:r>
              <a:rPr lang="cs-CZ" altLang="cs-CZ" sz="1000" dirty="0" smtClean="0">
                <a:solidFill>
                  <a:srgbClr val="C00000"/>
                </a:solidFill>
              </a:rPr>
              <a:t>nebo </a:t>
            </a:r>
            <a:r>
              <a:rPr lang="cs-CZ" altLang="cs-CZ" sz="1000" dirty="0" smtClean="0"/>
              <a:t>obdobné činnosti   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endParaRPr lang="cs-CZ" altLang="cs-CZ" sz="1000" dirty="0" smtClean="0"/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/>
              <a:t>0</a:t>
            </a:r>
            <a:r>
              <a:rPr lang="cs-CZ" altLang="cs-CZ" sz="1800" dirty="0" smtClean="0"/>
              <a:t> (měřidla, k povolení dle § 9/2/h/1,5,6 a 7 NAZ= přírodní)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endParaRPr lang="cs-CZ" altLang="cs-CZ" sz="1800" dirty="0" smtClean="0"/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/>
              <a:t>ostatní min </a:t>
            </a:r>
            <a:r>
              <a:rPr lang="cs-CZ" altLang="cs-CZ" sz="1800" b="1" dirty="0" smtClean="0"/>
              <a:t>3M 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endParaRPr lang="cs-CZ" altLang="cs-CZ" sz="1800" dirty="0" smtClean="0"/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endParaRPr lang="cs-CZ" altLang="cs-CZ" sz="1800" dirty="0" smtClean="0"/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/>
              <a:t>odborná příprava (kurz ke zkoušce ZOZ 20 h) 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endParaRPr lang="cs-CZ" altLang="cs-CZ" sz="1800" b="1" dirty="0" smtClean="0">
              <a:solidFill>
                <a:srgbClr val="CC3300"/>
              </a:solidFill>
            </a:endParaRP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>
                <a:solidFill>
                  <a:srgbClr val="C00000"/>
                </a:solidFill>
              </a:rPr>
              <a:t>nové: všichni </a:t>
            </a:r>
            <a:r>
              <a:rPr lang="cs-CZ" altLang="cs-CZ" sz="1800" dirty="0" smtClean="0">
                <a:solidFill>
                  <a:srgbClr val="C00000"/>
                </a:solidFill>
              </a:rPr>
              <a:t>(kromě RF)</a:t>
            </a:r>
            <a:r>
              <a:rPr lang="cs-CZ" altLang="cs-CZ" sz="1800" b="1" dirty="0" smtClean="0">
                <a:solidFill>
                  <a:srgbClr val="C00000"/>
                </a:solidFill>
              </a:rPr>
              <a:t> na kurz</a:t>
            </a:r>
            <a:r>
              <a:rPr lang="cs-CZ" altLang="cs-CZ" sz="1800" dirty="0" smtClean="0">
                <a:solidFill>
                  <a:srgbClr val="C00000"/>
                </a:solidFill>
              </a:rPr>
              <a:t> </a:t>
            </a:r>
            <a:r>
              <a:rPr lang="cs-CZ" altLang="cs-CZ" sz="1800" b="1" dirty="0" smtClean="0">
                <a:solidFill>
                  <a:srgbClr val="C00000"/>
                </a:solidFill>
              </a:rPr>
              <a:t>(i kde není KP)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endParaRPr lang="cs-CZ" altLang="cs-CZ" sz="1800" b="1" dirty="0" smtClean="0">
              <a:solidFill>
                <a:srgbClr val="C00000"/>
              </a:solidFill>
            </a:endParaRP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>
                <a:solidFill>
                  <a:srgbClr val="C00000"/>
                </a:solidFill>
              </a:rPr>
              <a:t>nové: nepožadujeme zdravotní způsobilost ke zkoušce ZOZ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>
                <a:solidFill>
                  <a:srgbClr val="C00000"/>
                </a:solidFill>
              </a:rPr>
              <a:t>ale DO a PEDRO v KP musí být RP A 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1200" i="1" dirty="0" smtClean="0"/>
              <a:t>	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1200" i="1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1200" i="1" dirty="0" smtClean="0"/>
              <a:t>	</a:t>
            </a:r>
            <a:endParaRPr lang="cs-CZ" altLang="cs-CZ" sz="12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>ZOZ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b="1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smtClean="0"/>
              <a:t>vznikne-li podezření, že úroveň ZOZ není zachována,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smtClean="0"/>
              <a:t>Úřad </a:t>
            </a:r>
            <a:r>
              <a:rPr lang="cs-CZ" altLang="cs-CZ" sz="2000" b="1" dirty="0" smtClean="0">
                <a:solidFill>
                  <a:srgbClr val="C00000"/>
                </a:solidFill>
              </a:rPr>
              <a:t>přezkoušet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	Úřad postupuje obdobně jako při udělování oprávnění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b="1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smtClean="0"/>
              <a:t>oprávnění zaniká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smrtí držitele nebo jeho prohlášením za mrtvého,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omezením svéprávnosti,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vzdáním se oprávnění držitelem, 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zrušením 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476672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2800" b="1" smtClean="0"/>
              <a:t/>
            </a:r>
            <a:br>
              <a:rPr lang="cs-CZ" altLang="cs-CZ" sz="2800" b="1" smtClean="0"/>
            </a:br>
            <a:r>
              <a:rPr lang="cs-CZ" altLang="cs-CZ" sz="2800" b="1" smtClean="0"/>
              <a:t/>
            </a:r>
            <a:br>
              <a:rPr lang="cs-CZ" altLang="cs-CZ" sz="2800" b="1" smtClean="0"/>
            </a:br>
            <a:r>
              <a:rPr lang="cs-CZ" altLang="cs-CZ" sz="2400" b="1" smtClean="0"/>
              <a:t>ZOZ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cs-CZ" altLang="cs-CZ" sz="1600" b="1" dirty="0" smtClean="0">
              <a:solidFill>
                <a:srgbClr val="CC33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altLang="cs-CZ" sz="1600" b="1" dirty="0" smtClean="0">
                <a:solidFill>
                  <a:srgbClr val="CC3300"/>
                </a:solidFill>
              </a:rPr>
              <a:t>nové: Úřad zruší oprávnění</a:t>
            </a:r>
            <a:r>
              <a:rPr lang="cs-CZ" altLang="cs-CZ" sz="1600" b="1" dirty="0" smtClean="0"/>
              <a:t>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altLang="cs-CZ" sz="1600" dirty="0" smtClean="0"/>
              <a:t>pokud držitel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cs-CZ" altLang="cs-CZ" sz="1600" dirty="0" smtClean="0"/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cs-CZ" altLang="cs-CZ" sz="1600" b="1" dirty="0" smtClean="0"/>
              <a:t>závažným způsobem nebo opakovaně poruší zákon,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cs-CZ" altLang="cs-CZ" sz="1600" b="1" dirty="0" smtClean="0"/>
              <a:t>poruší zásady mírového využívání JE a </a:t>
            </a:r>
            <a:r>
              <a:rPr lang="cs-CZ" altLang="cs-CZ" sz="1600" b="1" dirty="0" err="1" smtClean="0"/>
              <a:t>i.z</a:t>
            </a:r>
            <a:r>
              <a:rPr lang="cs-CZ" altLang="cs-CZ" sz="1600" b="1" dirty="0" smtClean="0"/>
              <a:t>., 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cs-CZ" altLang="cs-CZ" sz="1600" b="1" dirty="0" smtClean="0"/>
              <a:t>neuspěje u přezkoušení,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cs-CZ" altLang="cs-CZ" sz="1600" b="1" dirty="0" smtClean="0"/>
              <a:t>dojde ke změně podmínek, za kterých bylo oprávnění uděleno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endParaRPr lang="cs-CZ" altLang="cs-CZ" sz="1600" b="1" dirty="0" smtClean="0">
              <a:solidFill>
                <a:srgbClr val="CC3300"/>
              </a:solidFill>
            </a:endParaRP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cs-CZ" altLang="cs-CZ" sz="1600" b="1" dirty="0" smtClean="0">
                <a:solidFill>
                  <a:srgbClr val="C00000"/>
                </a:solidFill>
              </a:rPr>
              <a:t>dlouhodobě nevykonává činnost 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cs-CZ" altLang="cs-CZ" sz="1400" b="1" dirty="0" smtClean="0">
                <a:solidFill>
                  <a:srgbClr val="C00000"/>
                </a:solidFill>
              </a:rPr>
              <a:t>více </a:t>
            </a:r>
            <a:r>
              <a:rPr lang="cs-CZ" altLang="cs-CZ" sz="1400" b="1" dirty="0">
                <a:solidFill>
                  <a:srgbClr val="C00000"/>
                </a:solidFill>
              </a:rPr>
              <a:t>než 5 po sobě jdoucích </a:t>
            </a:r>
            <a:r>
              <a:rPr lang="cs-CZ" altLang="cs-CZ" sz="1400" b="1" dirty="0" smtClean="0">
                <a:solidFill>
                  <a:srgbClr val="C00000"/>
                </a:solidFill>
              </a:rPr>
              <a:t>let </a:t>
            </a:r>
            <a:r>
              <a:rPr lang="cs-CZ" altLang="cs-CZ" sz="1400" dirty="0" smtClean="0"/>
              <a:t>pro hodnocení vlastností ZIZ a řízení služeb významných, 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cs-CZ" altLang="cs-CZ" sz="1400" dirty="0" smtClean="0"/>
              <a:t>pro ostatní 30 let 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endParaRPr lang="cs-CZ" altLang="cs-CZ" sz="1400" dirty="0" smtClean="0">
              <a:solidFill>
                <a:srgbClr val="C00000"/>
              </a:solidFill>
            </a:endParaRP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cs-CZ" altLang="cs-CZ" sz="1400" b="1" dirty="0" smtClean="0">
                <a:solidFill>
                  <a:srgbClr val="C00000"/>
                </a:solidFill>
              </a:rPr>
              <a:t>pozor platí § 33/1 NAZ - povinnost držitele oprávnění se zúčastnit další odborné přípravy 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endParaRPr lang="cs-CZ" altLang="cs-CZ" sz="14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altLang="cs-CZ" sz="1400" dirty="0" smtClean="0"/>
              <a:t>       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altLang="cs-CZ" sz="1600" dirty="0" smtClean="0"/>
              <a:t>       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 dirty="0" smtClean="0"/>
              <a:t/>
            </a:r>
            <a:br>
              <a:rPr lang="cs-CZ" altLang="cs-CZ" sz="3600" b="1" dirty="0" smtClean="0"/>
            </a:br>
            <a:r>
              <a:rPr lang="cs-CZ" altLang="cs-CZ" sz="3600" b="1" dirty="0" smtClean="0"/>
              <a:t/>
            </a:r>
            <a:br>
              <a:rPr lang="cs-CZ" altLang="cs-CZ" sz="3600" b="1" dirty="0" smtClean="0"/>
            </a:br>
            <a:r>
              <a:rPr lang="cs-CZ" altLang="cs-CZ" sz="3600" b="1" dirty="0" smtClean="0"/>
              <a:t/>
            </a:r>
            <a:br>
              <a:rPr lang="cs-CZ" altLang="cs-CZ" sz="3600" b="1" dirty="0" smtClean="0"/>
            </a:br>
            <a:r>
              <a:rPr lang="cs-CZ" altLang="cs-CZ" sz="2400" b="1" dirty="0" smtClean="0"/>
              <a:t>Povolení Úřadu nutné </a:t>
            </a:r>
            <a:r>
              <a:rPr lang="cs-CZ" altLang="cs-CZ" sz="1800" b="1" dirty="0" smtClean="0"/>
              <a:t>k</a:t>
            </a:r>
            <a:endParaRPr lang="cs-CZ" altLang="cs-CZ" sz="1800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marL="990600" lvl="1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3200" dirty="0" smtClean="0"/>
              <a:t>	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3200" dirty="0" smtClean="0"/>
              <a:t>	</a:t>
            </a:r>
            <a:r>
              <a:rPr lang="cs-CZ" altLang="cs-CZ" sz="1800" b="1" dirty="0" smtClean="0">
                <a:solidFill>
                  <a:srgbClr val="C00000"/>
                </a:solidFill>
              </a:rPr>
              <a:t>odborné přípravě a další odborné přípravě</a:t>
            </a:r>
            <a:r>
              <a:rPr lang="cs-CZ" altLang="cs-CZ" sz="1800" dirty="0" smtClean="0"/>
              <a:t> vybraných pracovníků </a:t>
            </a:r>
            <a:r>
              <a:rPr lang="cs-CZ" altLang="cs-CZ" sz="1000" dirty="0" smtClean="0"/>
              <a:t>a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1800" dirty="0" smtClean="0"/>
              <a:t>	</a:t>
            </a:r>
            <a:r>
              <a:rPr lang="cs-CZ" altLang="cs-CZ" sz="1800" b="1" dirty="0" smtClean="0">
                <a:solidFill>
                  <a:srgbClr val="C00000"/>
                </a:solidFill>
              </a:rPr>
              <a:t>přípravě</a:t>
            </a:r>
            <a:r>
              <a:rPr lang="cs-CZ" altLang="cs-CZ" sz="1800" dirty="0" smtClean="0">
                <a:solidFill>
                  <a:srgbClr val="C00000"/>
                </a:solidFill>
              </a:rPr>
              <a:t> </a:t>
            </a:r>
            <a:r>
              <a:rPr lang="cs-CZ" altLang="cs-CZ" sz="1800" dirty="0" smtClean="0"/>
              <a:t>osob odpovědných za RO </a:t>
            </a:r>
            <a:r>
              <a:rPr lang="cs-CZ" altLang="cs-CZ" sz="1800" dirty="0" err="1" smtClean="0"/>
              <a:t>registranta</a:t>
            </a:r>
            <a:r>
              <a:rPr lang="cs-CZ" altLang="cs-CZ" sz="1800" dirty="0" smtClean="0"/>
              <a:t> (OZARO)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dirty="0" smtClean="0">
                <a:solidFill>
                  <a:srgbClr val="CC3300"/>
                </a:solidFill>
              </a:rPr>
              <a:t>	</a:t>
            </a:r>
            <a:r>
              <a:rPr lang="cs-CZ" altLang="cs-CZ" sz="1600" dirty="0" smtClean="0"/>
              <a:t>dokumentace k povolení 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1600"/>
              <a:t>	</a:t>
            </a:r>
            <a:r>
              <a:rPr lang="cs-CZ" altLang="cs-CZ" sz="1000" dirty="0"/>
              <a:t>	</a:t>
            </a:r>
            <a:r>
              <a:rPr lang="cs-CZ" altLang="cs-CZ" sz="1000" b="1" dirty="0" smtClean="0"/>
              <a:t>doklady dokumentující 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1000" b="1" dirty="0" smtClean="0"/>
              <a:t>	</a:t>
            </a:r>
            <a:r>
              <a:rPr lang="cs-CZ" altLang="cs-CZ" sz="1000" b="1" dirty="0"/>
              <a:t>	</a:t>
            </a:r>
            <a:r>
              <a:rPr lang="cs-CZ" altLang="cs-CZ" sz="1000" b="1" dirty="0" smtClean="0"/>
              <a:t>organizační a technickou </a:t>
            </a:r>
            <a:r>
              <a:rPr lang="cs-CZ" altLang="cs-CZ" sz="1000" b="1" dirty="0" err="1" smtClean="0"/>
              <a:t>zp</a:t>
            </a:r>
            <a:r>
              <a:rPr lang="cs-CZ" altLang="cs-CZ" sz="1000" b="1" dirty="0" smtClean="0"/>
              <a:t>. žadatele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1000" b="1" dirty="0" smtClean="0"/>
              <a:t>		</a:t>
            </a:r>
            <a:r>
              <a:rPr lang="cs-CZ" altLang="cs-CZ" sz="1000" b="1" dirty="0" err="1" smtClean="0"/>
              <a:t>odb</a:t>
            </a:r>
            <a:r>
              <a:rPr lang="cs-CZ" altLang="cs-CZ" sz="1000" b="1" dirty="0" smtClean="0"/>
              <a:t>. </a:t>
            </a:r>
            <a:r>
              <a:rPr lang="cs-CZ" altLang="cs-CZ" sz="1000" b="1" dirty="0" err="1" smtClean="0"/>
              <a:t>zp</a:t>
            </a:r>
            <a:r>
              <a:rPr lang="cs-CZ" altLang="cs-CZ" sz="1000" b="1" dirty="0" smtClean="0"/>
              <a:t>. pracovníků žadatele (lektoři)  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1000" b="1" dirty="0" smtClean="0"/>
              <a:t>		způsob přípravy</a:t>
            </a:r>
            <a:r>
              <a:rPr lang="cs-CZ" altLang="cs-CZ" sz="1000" dirty="0" smtClean="0"/>
              <a:t> </a:t>
            </a: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r>
              <a:rPr lang="cs-CZ" altLang="cs-CZ" sz="1000" b="1" dirty="0">
                <a:solidFill>
                  <a:srgbClr val="C00000"/>
                </a:solidFill>
              </a:rPr>
              <a:t>	</a:t>
            </a:r>
            <a:r>
              <a:rPr lang="cs-CZ" altLang="cs-CZ" sz="1000" b="1" dirty="0" smtClean="0">
                <a:solidFill>
                  <a:srgbClr val="C00000"/>
                </a:solidFill>
              </a:rPr>
              <a:t>	nově: nemusí předkládat „systém řízení“, odbornou </a:t>
            </a:r>
            <a:r>
              <a:rPr lang="cs-CZ" altLang="cs-CZ" sz="1000" b="1" dirty="0" err="1" smtClean="0">
                <a:solidFill>
                  <a:srgbClr val="C00000"/>
                </a:solidFill>
              </a:rPr>
              <a:t>zp</a:t>
            </a:r>
            <a:r>
              <a:rPr lang="cs-CZ" altLang="cs-CZ" sz="1000" b="1" dirty="0">
                <a:solidFill>
                  <a:srgbClr val="C00000"/>
                </a:solidFill>
              </a:rPr>
              <a:t>. </a:t>
            </a:r>
            <a:r>
              <a:rPr lang="cs-CZ" altLang="cs-CZ" sz="1000" b="1" dirty="0" smtClean="0">
                <a:solidFill>
                  <a:srgbClr val="C00000"/>
                </a:solidFill>
              </a:rPr>
              <a:t>(žadatel), ani garanta </a:t>
            </a:r>
            <a:endParaRPr lang="cs-CZ" altLang="cs-CZ" sz="1000" b="1" dirty="0">
              <a:solidFill>
                <a:srgbClr val="C00000"/>
              </a:solidFill>
            </a:endParaRP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r>
              <a:rPr lang="cs-CZ" altLang="cs-CZ" sz="1000" b="1" dirty="0" smtClean="0">
                <a:solidFill>
                  <a:srgbClr val="C00000"/>
                </a:solidFill>
              </a:rPr>
              <a:t> 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1800" i="1" dirty="0" smtClean="0"/>
              <a:t>	</a:t>
            </a:r>
            <a:endParaRPr lang="cs-CZ" altLang="cs-CZ" dirty="0" smtClean="0"/>
          </a:p>
          <a:p>
            <a:pPr marL="990600" lvl="1" indent="-533400" eaLnBrk="1" hangingPunct="1">
              <a:lnSpc>
                <a:spcPct val="90000"/>
              </a:lnSpc>
              <a:buFontTx/>
              <a:buNone/>
              <a:defRPr/>
            </a:pPr>
            <a:endParaRPr lang="cs-CZ" alt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/>
              <a:t/>
            </a:r>
            <a:br>
              <a:rPr lang="cs-CZ" altLang="cs-CZ" sz="2400" b="1" dirty="0"/>
            </a:br>
            <a:r>
              <a:rPr lang="cs-CZ" altLang="cs-CZ" sz="2400" b="1" dirty="0" smtClean="0"/>
              <a:t>činnosti zvl. důležité z hlediska RO </a:t>
            </a:r>
            <a:r>
              <a:rPr lang="cs-CZ" altLang="cs-CZ" sz="1000" b="1" dirty="0" smtClean="0"/>
              <a:t> </a:t>
            </a:r>
            <a:r>
              <a:rPr lang="cs-CZ" altLang="cs-CZ" sz="1000" dirty="0" smtClean="0"/>
              <a:t/>
            </a:r>
            <a:br>
              <a:rPr lang="cs-CZ" altLang="cs-CZ" sz="1000" dirty="0" smtClean="0"/>
            </a:br>
            <a:r>
              <a:rPr lang="cs-CZ" altLang="cs-CZ" sz="2400" b="1" dirty="0" smtClean="0"/>
              <a:t>  </a:t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1800" dirty="0" smtClean="0"/>
              <a:t/>
            </a:r>
            <a:br>
              <a:rPr lang="cs-CZ" altLang="cs-CZ" sz="1800" dirty="0" smtClean="0"/>
            </a:br>
            <a:endParaRPr lang="cs-CZ" altLang="cs-CZ" sz="18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000" dirty="0" smtClean="0"/>
              <a:t>	</a:t>
            </a:r>
          </a:p>
          <a:p>
            <a:pPr eaLnBrk="1" hangingPunct="1">
              <a:lnSpc>
                <a:spcPct val="80000"/>
              </a:lnSpc>
              <a:buFont typeface="Arial" charset="0"/>
              <a:buAutoNum type="alphaLcParenR"/>
            </a:pPr>
            <a:endParaRPr lang="cs-CZ" altLang="cs-CZ" sz="1400" b="1" dirty="0" smtClean="0"/>
          </a:p>
          <a:p>
            <a:pPr eaLnBrk="1" hangingPunct="1">
              <a:lnSpc>
                <a:spcPct val="80000"/>
              </a:lnSpc>
              <a:buFont typeface="Arial" charset="0"/>
              <a:buAutoNum type="alphaLcParenR"/>
            </a:pPr>
            <a:endParaRPr lang="cs-CZ" altLang="cs-CZ" sz="1400" b="1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1400" b="1" dirty="0" smtClean="0"/>
              <a:t>může vykonávat jen osoba se zvláštní odbornou způsobilostí (ZOZ)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1400" b="1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1400" b="1" dirty="0" smtClean="0"/>
              <a:t>ZOZ ověřuje zkušební komise Úřadu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1400" b="1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1400" b="1" dirty="0" smtClean="0"/>
              <a:t>držitel oprávnění je vybraný pracovník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1400" b="1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1400" b="1" dirty="0" smtClean="0"/>
              <a:t>oprávnění k vykonávání „činnosti“ </a:t>
            </a:r>
            <a:r>
              <a:rPr lang="cs-CZ" altLang="cs-CZ" sz="1400" b="1" dirty="0" smtClean="0">
                <a:solidFill>
                  <a:srgbClr val="C00000"/>
                </a:solidFill>
              </a:rPr>
              <a:t>nebude</a:t>
            </a:r>
            <a:r>
              <a:rPr lang="cs-CZ" altLang="cs-CZ" sz="1400" b="1" dirty="0" smtClean="0"/>
              <a:t> formou </a:t>
            </a:r>
            <a:r>
              <a:rPr lang="cs-CZ" altLang="cs-CZ" sz="1400" b="1" dirty="0" smtClean="0">
                <a:solidFill>
                  <a:srgbClr val="C00000"/>
                </a:solidFill>
              </a:rPr>
              <a:t>rozhodnutí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1400" b="1" dirty="0"/>
          </a:p>
          <a:p>
            <a:pPr eaLnBrk="1" hangingPunct="1">
              <a:lnSpc>
                <a:spcPct val="80000"/>
              </a:lnSpc>
              <a:buFont typeface="Arial" charset="0"/>
              <a:buAutoNum type="alphaLcParenR"/>
            </a:pPr>
            <a:endParaRPr lang="cs-CZ" altLang="cs-CZ" sz="900" dirty="0" smtClean="0"/>
          </a:p>
          <a:p>
            <a:pPr eaLnBrk="1" hangingPunct="1">
              <a:lnSpc>
                <a:spcPct val="80000"/>
              </a:lnSpc>
              <a:buFont typeface="Arial" charset="0"/>
              <a:buAutoNum type="alphaLcParenR"/>
            </a:pPr>
            <a:endParaRPr lang="cs-CZ" altLang="cs-CZ" sz="9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2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300" b="1" dirty="0" smtClean="0"/>
          </a:p>
        </p:txBody>
      </p:sp>
    </p:spTree>
    <p:extLst>
      <p:ext uri="{BB962C8B-B14F-4D97-AF65-F5344CB8AC3E}">
        <p14:creationId xmlns:p14="http://schemas.microsoft.com/office/powerpoint/2010/main" val="22332770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 b="1" smtClean="0"/>
              <a:t/>
            </a:r>
            <a:br>
              <a:rPr lang="cs-CZ" altLang="cs-CZ" sz="2400" b="1" smtClean="0"/>
            </a:br>
            <a:r>
              <a:rPr lang="cs-CZ" altLang="cs-CZ" sz="2400" b="1" smtClean="0"/>
              <a:t/>
            </a:r>
            <a:br>
              <a:rPr lang="cs-CZ" altLang="cs-CZ" sz="2400" b="1" smtClean="0"/>
            </a:br>
            <a:r>
              <a:rPr lang="cs-CZ" altLang="cs-CZ" sz="2400" b="1" smtClean="0"/>
              <a:t/>
            </a:r>
            <a:br>
              <a:rPr lang="cs-CZ" altLang="cs-CZ" sz="2400" b="1" smtClean="0"/>
            </a:br>
            <a:r>
              <a:rPr lang="cs-CZ" altLang="cs-CZ" sz="2400" b="1" smtClean="0"/>
              <a:t>přechodná ustanovení …</a:t>
            </a:r>
            <a:r>
              <a:rPr lang="cs-CZ" altLang="cs-CZ" sz="1800" smtClean="0"/>
              <a:t> 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cs-CZ" altLang="cs-CZ" sz="1800" dirty="0" smtClean="0"/>
          </a:p>
          <a:p>
            <a:pPr marL="0" indent="0">
              <a:buFontTx/>
              <a:buNone/>
            </a:pPr>
            <a:endParaRPr lang="cs-CZ" altLang="cs-CZ" sz="1800" dirty="0" smtClean="0"/>
          </a:p>
          <a:p>
            <a:pPr marL="0" indent="0">
              <a:buFontTx/>
              <a:buNone/>
            </a:pPr>
            <a:r>
              <a:rPr lang="cs-CZ" altLang="cs-CZ" sz="1800" dirty="0" smtClean="0"/>
              <a:t>nový žadatel, neměl-li ZOZ = novou ZOZ </a:t>
            </a:r>
            <a:r>
              <a:rPr lang="cs-CZ" altLang="cs-CZ" sz="1800" b="1" dirty="0" smtClean="0">
                <a:solidFill>
                  <a:srgbClr val="C00000"/>
                </a:solidFill>
              </a:rPr>
              <a:t>do 1R </a:t>
            </a:r>
          </a:p>
          <a:p>
            <a:pPr marL="0" indent="0">
              <a:buFontTx/>
              <a:buNone/>
            </a:pPr>
            <a:endParaRPr lang="cs-CZ" altLang="cs-CZ" sz="1800" dirty="0" smtClean="0"/>
          </a:p>
          <a:p>
            <a:pPr marL="0" indent="0">
              <a:buFontTx/>
              <a:buNone/>
            </a:pPr>
            <a:r>
              <a:rPr lang="cs-CZ" altLang="cs-CZ" sz="1800" dirty="0" smtClean="0"/>
              <a:t>platnost vydaných oprávnění skončí uplynutím platnosti, </a:t>
            </a:r>
            <a:r>
              <a:rPr lang="cs-CZ" altLang="cs-CZ" sz="1800" dirty="0"/>
              <a:t>pak nový </a:t>
            </a:r>
            <a:r>
              <a:rPr lang="cs-CZ" altLang="cs-CZ" sz="1800" dirty="0" smtClean="0"/>
              <a:t>režim</a:t>
            </a:r>
          </a:p>
          <a:p>
            <a:pPr marL="0" indent="0">
              <a:buNone/>
            </a:pPr>
            <a:r>
              <a:rPr lang="cs-CZ" altLang="cs-CZ" sz="1800" dirty="0" smtClean="0"/>
              <a:t>ale pozor opakovací </a:t>
            </a:r>
            <a:r>
              <a:rPr lang="cs-CZ" altLang="cs-CZ" sz="1800" dirty="0"/>
              <a:t>kurz do 5 let </a:t>
            </a:r>
            <a:r>
              <a:rPr lang="cs-CZ" altLang="cs-CZ" sz="1800" dirty="0" smtClean="0"/>
              <a:t>po nabytí účinnosti zákona </a:t>
            </a:r>
            <a:endParaRPr lang="cs-CZ" altLang="cs-CZ" sz="1800" dirty="0"/>
          </a:p>
          <a:p>
            <a:pPr marL="0" indent="0">
              <a:buFontTx/>
              <a:buNone/>
            </a:pPr>
            <a:r>
              <a:rPr lang="cs-CZ" sz="1800" b="1" dirty="0">
                <a:solidFill>
                  <a:srgbClr val="FF0000"/>
                </a:solidFill>
              </a:rPr>
              <a:t>držitel s platnou ZOZ musí na opakovací </a:t>
            </a:r>
            <a:r>
              <a:rPr lang="cs-CZ" sz="1800" b="1" dirty="0" smtClean="0">
                <a:solidFill>
                  <a:srgbClr val="FF0000"/>
                </a:solidFill>
              </a:rPr>
              <a:t>kurz</a:t>
            </a:r>
          </a:p>
          <a:p>
            <a:pPr marL="0" indent="0">
              <a:buFontTx/>
              <a:buNone/>
            </a:pPr>
            <a:r>
              <a:rPr lang="cs-CZ" sz="1400" dirty="0" smtClean="0"/>
              <a:t>např</a:t>
            </a:r>
            <a:r>
              <a:rPr lang="cs-CZ" sz="1400" dirty="0"/>
              <a:t>. ZOZ do r. 2023, ale v r. </a:t>
            </a:r>
            <a:r>
              <a:rPr lang="cs-CZ" sz="1400" dirty="0" smtClean="0"/>
              <a:t>2021 </a:t>
            </a:r>
            <a:r>
              <a:rPr lang="cs-CZ" sz="1400" dirty="0"/>
              <a:t>musí na </a:t>
            </a:r>
            <a:r>
              <a:rPr lang="cs-CZ" sz="1400" dirty="0" smtClean="0"/>
              <a:t>kurz </a:t>
            </a:r>
            <a:r>
              <a:rPr lang="cs-CZ" sz="1400" i="1" dirty="0" smtClean="0">
                <a:solidFill>
                  <a:srgbClr val="7030A0"/>
                </a:solidFill>
              </a:rPr>
              <a:t>(Zde bylo původně chybně uvedeno, že na opakovací kurz musí takový držitel až v roce 2022. První opakovací kurz tito držitelé musí absolvovat nejpozději do 31.12.2021 – </a:t>
            </a:r>
            <a:r>
              <a:rPr lang="cs-CZ" sz="1400" i="1" dirty="0">
                <a:solidFill>
                  <a:srgbClr val="7030A0"/>
                </a:solidFill>
              </a:rPr>
              <a:t>vizte </a:t>
            </a:r>
            <a:r>
              <a:rPr lang="cs-CZ" sz="1400" i="1" dirty="0" smtClean="0">
                <a:solidFill>
                  <a:srgbClr val="7030A0"/>
                </a:solidFill>
                <a:hlinkClick r:id="rId2"/>
              </a:rPr>
              <a:t>toto stanovisko</a:t>
            </a:r>
            <a:r>
              <a:rPr lang="cs-CZ" sz="1400" i="1" dirty="0" smtClean="0">
                <a:solidFill>
                  <a:srgbClr val="7030A0"/>
                </a:solidFill>
              </a:rPr>
              <a:t>. Údaj opraven 25.10.2021.)</a:t>
            </a:r>
            <a:endParaRPr lang="cs-CZ" altLang="cs-CZ" sz="1400" i="1" dirty="0" smtClean="0">
              <a:solidFill>
                <a:srgbClr val="7030A0"/>
              </a:solidFill>
            </a:endParaRPr>
          </a:p>
          <a:p>
            <a:pPr marL="0" indent="0">
              <a:buFontTx/>
              <a:buNone/>
            </a:pPr>
            <a:endParaRPr lang="cs-CZ" altLang="cs-CZ" sz="1800" dirty="0"/>
          </a:p>
          <a:p>
            <a:pPr marL="0" indent="0">
              <a:buFontTx/>
              <a:buNone/>
            </a:pPr>
            <a:r>
              <a:rPr lang="cs-CZ" altLang="cs-CZ" sz="1800" dirty="0" smtClean="0"/>
              <a:t>nebo zůstávají v platnosti, byla-li vydána na neurčito </a:t>
            </a:r>
            <a:r>
              <a:rPr lang="cs-CZ" altLang="cs-CZ" sz="1000" dirty="0" smtClean="0"/>
              <a:t>(PORO pro  LO)</a:t>
            </a:r>
          </a:p>
          <a:p>
            <a:pPr marL="0" indent="0">
              <a:buFontTx/>
              <a:buNone/>
            </a:pPr>
            <a:r>
              <a:rPr lang="cs-CZ" altLang="cs-CZ" sz="1800" dirty="0" smtClean="0"/>
              <a:t>ale opět opakovací kurz do 5 let </a:t>
            </a:r>
          </a:p>
          <a:p>
            <a:pPr marL="0" indent="0">
              <a:buFontTx/>
              <a:buNone/>
            </a:pPr>
            <a:endParaRPr lang="cs-CZ" altLang="cs-CZ" sz="1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 b="1" smtClean="0"/>
              <a:t/>
            </a:r>
            <a:br>
              <a:rPr lang="cs-CZ" altLang="cs-CZ" sz="2400" b="1" smtClean="0"/>
            </a:br>
            <a:r>
              <a:rPr lang="cs-CZ" altLang="cs-CZ" sz="2400" b="1" smtClean="0"/>
              <a:t/>
            </a:r>
            <a:br>
              <a:rPr lang="cs-CZ" altLang="cs-CZ" sz="2400" b="1" smtClean="0"/>
            </a:br>
            <a:r>
              <a:rPr lang="cs-CZ" altLang="cs-CZ" sz="2400" b="1" smtClean="0"/>
              <a:t/>
            </a:r>
            <a:br>
              <a:rPr lang="cs-CZ" altLang="cs-CZ" sz="2400" b="1" smtClean="0"/>
            </a:br>
            <a:r>
              <a:rPr lang="cs-CZ" altLang="cs-CZ" sz="2400" b="1" smtClean="0"/>
              <a:t/>
            </a:r>
            <a:br>
              <a:rPr lang="cs-CZ" altLang="cs-CZ" sz="2400" b="1" smtClean="0"/>
            </a:br>
            <a:r>
              <a:rPr lang="cs-CZ" altLang="cs-CZ" sz="2400" b="1" smtClean="0"/>
              <a:t/>
            </a:r>
            <a:br>
              <a:rPr lang="cs-CZ" altLang="cs-CZ" sz="2400" b="1" smtClean="0"/>
            </a:br>
            <a:r>
              <a:rPr lang="cs-CZ" altLang="cs-CZ" sz="2400" b="1" smtClean="0"/>
              <a:t>činnosti zvl. důležité z hlediska RO </a:t>
            </a:r>
            <a:r>
              <a:rPr lang="cs-CZ" altLang="cs-CZ" sz="1000" b="1" smtClean="0"/>
              <a:t> </a:t>
            </a:r>
            <a:r>
              <a:rPr lang="cs-CZ" altLang="cs-CZ" sz="1000" smtClean="0"/>
              <a:t/>
            </a:r>
            <a:br>
              <a:rPr lang="cs-CZ" altLang="cs-CZ" sz="1000" smtClean="0"/>
            </a:br>
            <a:r>
              <a:rPr lang="cs-CZ" altLang="cs-CZ" sz="2400" b="1" smtClean="0"/>
              <a:t>  </a:t>
            </a:r>
            <a:br>
              <a:rPr lang="cs-CZ" altLang="cs-CZ" sz="2400" b="1" smtClean="0"/>
            </a:br>
            <a:r>
              <a:rPr lang="cs-CZ" altLang="cs-CZ" sz="2400" b="1" smtClean="0"/>
              <a:t/>
            </a:r>
            <a:br>
              <a:rPr lang="cs-CZ" altLang="cs-CZ" sz="2400" b="1" smtClean="0"/>
            </a:br>
            <a:r>
              <a:rPr lang="cs-CZ" altLang="cs-CZ" sz="1800" smtClean="0"/>
              <a:t/>
            </a:r>
            <a:br>
              <a:rPr lang="cs-CZ" altLang="cs-CZ" sz="1800" smtClean="0"/>
            </a:br>
            <a:endParaRPr lang="cs-CZ" altLang="cs-CZ" sz="18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1400" dirty="0" smtClean="0"/>
              <a:t>§ 3 vyhlášky ZOZ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000" dirty="0" smtClean="0"/>
              <a:t>	</a:t>
            </a:r>
          </a:p>
          <a:p>
            <a:pPr eaLnBrk="1" hangingPunct="1">
              <a:lnSpc>
                <a:spcPct val="80000"/>
              </a:lnSpc>
              <a:buFont typeface="Arial" charset="0"/>
              <a:buAutoNum type="alphaLcParenR"/>
            </a:pPr>
            <a:r>
              <a:rPr lang="cs-CZ" altLang="cs-CZ" sz="1400" b="1" dirty="0" smtClean="0"/>
              <a:t>vykonávání soustavného dohledu</a:t>
            </a:r>
          </a:p>
          <a:p>
            <a:pPr eaLnBrk="1" hangingPunct="1">
              <a:lnSpc>
                <a:spcPct val="80000"/>
              </a:lnSpc>
              <a:buFont typeface="Arial" charset="0"/>
              <a:buAutoNum type="alphaLcParenR"/>
            </a:pPr>
            <a:endParaRPr lang="cs-CZ" altLang="cs-CZ" sz="9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300" b="1" dirty="0" smtClean="0"/>
          </a:p>
          <a:p>
            <a:pPr eaLnBrk="1" hangingPunct="1">
              <a:lnSpc>
                <a:spcPct val="80000"/>
              </a:lnSpc>
              <a:buFont typeface="Arial" charset="0"/>
              <a:buAutoNum type="alphaLcParenR" startAt="2"/>
            </a:pPr>
            <a:endParaRPr lang="cs-CZ" altLang="cs-CZ" sz="1400" dirty="0" smtClean="0"/>
          </a:p>
          <a:p>
            <a:pPr eaLnBrk="1" hangingPunct="1">
              <a:lnSpc>
                <a:spcPct val="80000"/>
              </a:lnSpc>
              <a:buFont typeface="Arial" charset="0"/>
              <a:buAutoNum type="alphaLcParenR" startAt="2"/>
            </a:pPr>
            <a:r>
              <a:rPr lang="cs-CZ" altLang="cs-CZ" sz="1400" dirty="0" smtClean="0"/>
              <a:t>řízení a vykonávání </a:t>
            </a:r>
            <a:r>
              <a:rPr lang="cs-CZ" altLang="cs-CZ" sz="1400" b="1" dirty="0" smtClean="0"/>
              <a:t>hodnocení vlastností ZIZ </a:t>
            </a:r>
            <a:r>
              <a:rPr lang="cs-CZ" altLang="cs-CZ" sz="900" dirty="0" smtClean="0"/>
              <a:t>nebo</a:t>
            </a:r>
          </a:p>
          <a:p>
            <a:pPr eaLnBrk="1" hangingPunct="1">
              <a:lnSpc>
                <a:spcPct val="80000"/>
              </a:lnSpc>
              <a:buFont typeface="Arial" charset="0"/>
              <a:buAutoNum type="alphaLcParenR" startAt="2"/>
            </a:pPr>
            <a:endParaRPr lang="cs-CZ" altLang="cs-CZ" sz="1000" dirty="0" smtClean="0"/>
          </a:p>
          <a:p>
            <a:pPr eaLnBrk="1" hangingPunct="1">
              <a:lnSpc>
                <a:spcPct val="80000"/>
              </a:lnSpc>
              <a:buFont typeface="Arial" charset="0"/>
              <a:buAutoNum type="alphaLcParenR" startAt="2"/>
            </a:pPr>
            <a:r>
              <a:rPr lang="cs-CZ" altLang="cs-CZ" sz="1400" b="1" dirty="0" smtClean="0"/>
              <a:t>řízení vykonávání služeb významných</a:t>
            </a:r>
            <a:r>
              <a:rPr lang="cs-CZ" altLang="cs-CZ" sz="1000" dirty="0" smtClean="0"/>
              <a:t>,  a to: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2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200" dirty="0" smtClean="0"/>
              <a:t>	</a:t>
            </a:r>
            <a:r>
              <a:rPr lang="cs-CZ" altLang="cs-CZ" sz="1000" b="1" dirty="0" smtClean="0"/>
              <a:t>osobní dozimetrie</a:t>
            </a:r>
            <a:r>
              <a:rPr lang="cs-CZ" altLang="cs-CZ" sz="1000" dirty="0" smtClean="0"/>
              <a:t>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000" dirty="0" smtClean="0">
                <a:solidFill>
                  <a:srgbClr val="FF0000"/>
                </a:solidFill>
              </a:rPr>
              <a:t>	</a:t>
            </a:r>
            <a:r>
              <a:rPr lang="cs-CZ" altLang="cs-CZ" sz="1000" b="1" dirty="0" smtClean="0"/>
              <a:t>stanovování osobních dávek na pracovišti s …přírodními ZIZ a radonem </a:t>
            </a:r>
            <a:r>
              <a:rPr lang="cs-CZ" altLang="cs-CZ" sz="1000" dirty="0" smtClean="0"/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000" dirty="0" smtClean="0"/>
              <a:t>	</a:t>
            </a:r>
            <a:r>
              <a:rPr lang="cs-CZ" altLang="cs-CZ" sz="1000" b="1" dirty="0" smtClean="0"/>
              <a:t>monitorování </a:t>
            </a:r>
            <a:r>
              <a:rPr lang="cs-CZ" altLang="cs-CZ" sz="1000" dirty="0" smtClean="0"/>
              <a:t>pracoviště III. nebo IV. kategorie, výpustí z tohoto p., jeho okolí, okolí úložiště, odkaliště, odvalu …pro účely umísťování nebo výstavby JZ,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000" dirty="0" smtClean="0"/>
              <a:t>	</a:t>
            </a:r>
            <a:r>
              <a:rPr lang="cs-CZ" altLang="cs-CZ" sz="1000" b="1" dirty="0" smtClean="0"/>
              <a:t>měření</a:t>
            </a:r>
            <a:r>
              <a:rPr lang="cs-CZ" altLang="cs-CZ" sz="1000" dirty="0" smtClean="0"/>
              <a:t> </a:t>
            </a:r>
            <a:r>
              <a:rPr lang="cs-CZ" altLang="cs-CZ" sz="1000" b="1" dirty="0" smtClean="0"/>
              <a:t>a hodnocení ozáření z přírodního ZZ ve stavbě ….a stanovení RI pozemku, </a:t>
            </a:r>
            <a:endParaRPr lang="cs-CZ" altLang="cs-CZ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000" dirty="0" smtClean="0"/>
              <a:t>	</a:t>
            </a:r>
            <a:r>
              <a:rPr lang="cs-CZ" altLang="cs-CZ" sz="1000" b="1" dirty="0" smtClean="0"/>
              <a:t>měření</a:t>
            </a:r>
            <a:r>
              <a:rPr lang="cs-CZ" altLang="cs-CZ" sz="1000" dirty="0" smtClean="0"/>
              <a:t> </a:t>
            </a:r>
            <a:r>
              <a:rPr lang="cs-CZ" altLang="cs-CZ" sz="1000" b="1" dirty="0" smtClean="0"/>
              <a:t>a hodnocení </a:t>
            </a:r>
            <a:r>
              <a:rPr lang="cs-CZ" altLang="cs-CZ" sz="1000" dirty="0" smtClean="0"/>
              <a:t>obsahu </a:t>
            </a:r>
            <a:r>
              <a:rPr lang="cs-CZ" altLang="cs-CZ" sz="1000" b="1" dirty="0" smtClean="0"/>
              <a:t>přírodních radionuklidů ve stavebních výrobcích, surovinách, ve vodě ….</a:t>
            </a:r>
            <a:r>
              <a:rPr lang="cs-CZ" altLang="cs-CZ" sz="1000" dirty="0" smtClean="0"/>
              <a:t>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200" b="1" dirty="0" smtClean="0">
              <a:solidFill>
                <a:srgbClr val="CC33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dirty="0" smtClean="0"/>
              <a:t> 	</a:t>
            </a:r>
            <a:r>
              <a:rPr lang="cs-CZ" altLang="cs-CZ" sz="1000" b="1" dirty="0" smtClean="0">
                <a:solidFill>
                  <a:srgbClr val="C00000"/>
                </a:solidFill>
              </a:rPr>
              <a:t>měření</a:t>
            </a:r>
            <a:r>
              <a:rPr lang="cs-CZ" altLang="cs-CZ" sz="1000" dirty="0" smtClean="0">
                <a:solidFill>
                  <a:srgbClr val="C00000"/>
                </a:solidFill>
              </a:rPr>
              <a:t> </a:t>
            </a:r>
            <a:r>
              <a:rPr lang="cs-CZ" altLang="cs-CZ" sz="1000" b="1" dirty="0" smtClean="0">
                <a:solidFill>
                  <a:srgbClr val="C00000"/>
                </a:solidFill>
              </a:rPr>
              <a:t>a hodnocení </a:t>
            </a:r>
            <a:r>
              <a:rPr lang="cs-CZ" altLang="cs-CZ" sz="1000" dirty="0" smtClean="0">
                <a:solidFill>
                  <a:srgbClr val="C00000"/>
                </a:solidFill>
              </a:rPr>
              <a:t>obsahu </a:t>
            </a:r>
            <a:r>
              <a:rPr lang="cs-CZ" altLang="cs-CZ" sz="1000" b="1" dirty="0" smtClean="0">
                <a:solidFill>
                  <a:srgbClr val="C00000"/>
                </a:solidFill>
              </a:rPr>
              <a:t>radionuklidů v RL uvolňované z pracoviště s možností zvýšeného ozáření z přírodního ZIZ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000" b="1" dirty="0">
                <a:solidFill>
                  <a:srgbClr val="C00000"/>
                </a:solidFill>
              </a:rPr>
              <a:t>	</a:t>
            </a:r>
            <a:r>
              <a:rPr lang="cs-CZ" altLang="cs-CZ" sz="1000" b="1" dirty="0" smtClean="0">
                <a:solidFill>
                  <a:srgbClr val="C00000"/>
                </a:solidFill>
              </a:rPr>
              <a:t>(k novému povolení § 9/2/h/7)  </a:t>
            </a:r>
            <a:endParaRPr lang="cs-CZ" altLang="cs-CZ" sz="1000" dirty="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000" dirty="0" smtClean="0"/>
              <a:t>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>činnost zvláště důležitá z hlediska RO </a:t>
            </a:r>
            <a:r>
              <a:rPr lang="cs-CZ" altLang="cs-CZ" sz="1000" b="1" dirty="0" smtClean="0"/>
              <a:t> </a:t>
            </a:r>
            <a:r>
              <a:rPr lang="cs-CZ" altLang="cs-CZ" sz="1000" dirty="0" smtClean="0"/>
              <a:t/>
            </a:r>
            <a:br>
              <a:rPr lang="cs-CZ" altLang="cs-CZ" sz="1000" dirty="0" smtClean="0"/>
            </a:br>
            <a:r>
              <a:rPr lang="cs-CZ" altLang="cs-CZ" sz="2400" b="1" dirty="0" smtClean="0"/>
              <a:t>  </a:t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1800" dirty="0" smtClean="0"/>
              <a:t/>
            </a:r>
            <a:br>
              <a:rPr lang="cs-CZ" altLang="cs-CZ" sz="1800" dirty="0" smtClean="0"/>
            </a:br>
            <a:endParaRPr lang="cs-CZ" altLang="cs-CZ" sz="18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000" dirty="0" smtClean="0"/>
              <a:t>	</a:t>
            </a:r>
          </a:p>
          <a:p>
            <a:pPr eaLnBrk="1" hangingPunct="1">
              <a:lnSpc>
                <a:spcPct val="80000"/>
              </a:lnSpc>
              <a:buFont typeface="Arial" charset="0"/>
              <a:buAutoNum type="alphaLcParenR"/>
            </a:pPr>
            <a:endParaRPr lang="cs-CZ" altLang="cs-CZ" sz="1400" b="1" dirty="0" smtClean="0"/>
          </a:p>
          <a:p>
            <a:pPr eaLnBrk="1" hangingPunct="1">
              <a:lnSpc>
                <a:spcPct val="80000"/>
              </a:lnSpc>
              <a:buFont typeface="Arial" charset="0"/>
              <a:buAutoNum type="alphaLcParenR"/>
            </a:pPr>
            <a:endParaRPr lang="cs-CZ" altLang="cs-CZ" sz="1400" b="1" dirty="0"/>
          </a:p>
          <a:p>
            <a:pPr eaLnBrk="1" hangingPunct="1">
              <a:lnSpc>
                <a:spcPct val="80000"/>
              </a:lnSpc>
              <a:buFont typeface="Arial" charset="0"/>
              <a:buAutoNum type="alphaLcParenR"/>
            </a:pPr>
            <a:r>
              <a:rPr lang="cs-CZ" altLang="cs-CZ" sz="1800" b="1" dirty="0" smtClean="0"/>
              <a:t>vykonávání soustavného dohledu </a:t>
            </a:r>
            <a:r>
              <a:rPr lang="cs-CZ" altLang="cs-CZ" sz="1800" dirty="0" smtClean="0"/>
              <a:t>nad dodržováním požadavků RO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dirty="0"/>
              <a:t>	</a:t>
            </a:r>
            <a:r>
              <a:rPr lang="cs-CZ" altLang="cs-CZ" sz="1800" dirty="0" smtClean="0"/>
              <a:t>jako dohlížející osoba nebo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18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1800" dirty="0" smtClean="0"/>
              <a:t>	jako osoba </a:t>
            </a:r>
            <a:r>
              <a:rPr lang="cs-CZ" altLang="cs-CZ" sz="1800" dirty="0" smtClean="0">
                <a:solidFill>
                  <a:srgbClr val="C00000"/>
                </a:solidFill>
              </a:rPr>
              <a:t>s přímým dohledem </a:t>
            </a:r>
            <a:r>
              <a:rPr lang="cs-CZ" altLang="cs-CZ" sz="1800" dirty="0" smtClean="0"/>
              <a:t> </a:t>
            </a:r>
            <a:endParaRPr lang="cs-CZ" altLang="cs-CZ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300" b="1" dirty="0" smtClean="0"/>
          </a:p>
        </p:txBody>
      </p:sp>
    </p:spTree>
    <p:extLst>
      <p:ext uri="{BB962C8B-B14F-4D97-AF65-F5344CB8AC3E}">
        <p14:creationId xmlns:p14="http://schemas.microsoft.com/office/powerpoint/2010/main" val="1846618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>změna pojmenování osoby </a:t>
            </a:r>
            <a:br>
              <a:rPr lang="cs-CZ" altLang="cs-CZ" sz="2400" b="1" dirty="0" smtClean="0"/>
            </a:br>
            <a:r>
              <a:rPr lang="cs-CZ" altLang="cs-CZ" sz="2400" b="1" dirty="0" smtClean="0"/>
              <a:t>(§ 72 NAZ)  </a:t>
            </a:r>
            <a:br>
              <a:rPr lang="cs-CZ" altLang="cs-CZ" sz="2400" b="1" dirty="0" smtClean="0"/>
            </a:br>
            <a:r>
              <a:rPr lang="cs-CZ" altLang="cs-CZ" sz="1800" dirty="0" smtClean="0"/>
              <a:t/>
            </a:r>
            <a:br>
              <a:rPr lang="cs-CZ" altLang="cs-CZ" sz="1800" dirty="0" smtClean="0"/>
            </a:br>
            <a:endParaRPr lang="cs-CZ" altLang="cs-CZ" sz="18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0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400" b="1" dirty="0"/>
              <a:t> </a:t>
            </a:r>
            <a:r>
              <a:rPr lang="cs-CZ" altLang="cs-CZ" sz="1400" b="1" dirty="0" smtClean="0"/>
              <a:t>    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400" b="1" dirty="0" smtClean="0"/>
              <a:t>      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400" b="1" dirty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400" b="1" dirty="0" smtClean="0"/>
              <a:t>       </a:t>
            </a:r>
            <a:r>
              <a:rPr lang="cs-CZ" altLang="cs-CZ" sz="1400" b="1" dirty="0" smtClean="0">
                <a:solidFill>
                  <a:srgbClr val="C00000"/>
                </a:solidFill>
              </a:rPr>
              <a:t>nově </a:t>
            </a:r>
            <a:r>
              <a:rPr lang="cs-CZ" altLang="cs-CZ" sz="1400" b="1" dirty="0" smtClean="0"/>
              <a:t>vykonávání soustavného dohledu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400" b="1" dirty="0">
                <a:solidFill>
                  <a:srgbClr val="C00000"/>
                </a:solidFill>
              </a:rPr>
              <a:t> </a:t>
            </a:r>
            <a:r>
              <a:rPr lang="cs-CZ" altLang="cs-CZ" sz="1400" b="1" dirty="0" smtClean="0">
                <a:solidFill>
                  <a:srgbClr val="C00000"/>
                </a:solidFill>
              </a:rPr>
              <a:t>      jako osoba s přímým dohledem nad RO</a:t>
            </a:r>
            <a:endParaRPr lang="cs-CZ" altLang="cs-CZ" sz="1400" b="1" dirty="0" smtClean="0"/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cs-CZ" altLang="cs-CZ" sz="1400" b="1" dirty="0" smtClean="0">
                <a:solidFill>
                  <a:srgbClr val="C00000"/>
                </a:solidFill>
              </a:rPr>
              <a:t>	ne </a:t>
            </a:r>
            <a:r>
              <a:rPr lang="cs-CZ" altLang="cs-CZ" sz="1400" dirty="0" smtClean="0">
                <a:solidFill>
                  <a:srgbClr val="C00000"/>
                </a:solidFill>
              </a:rPr>
              <a:t>osoba s </a:t>
            </a:r>
            <a:r>
              <a:rPr lang="en-US" altLang="cs-CZ" sz="1400" dirty="0" smtClean="0">
                <a:solidFill>
                  <a:srgbClr val="C00000"/>
                </a:solidFill>
              </a:rPr>
              <a:t>p</a:t>
            </a:r>
            <a:r>
              <a:rPr lang="cs-CZ" altLang="cs-CZ" sz="1400" dirty="0" err="1" smtClean="0">
                <a:solidFill>
                  <a:srgbClr val="C00000"/>
                </a:solidFill>
              </a:rPr>
              <a:t>římou</a:t>
            </a:r>
            <a:r>
              <a:rPr lang="cs-CZ" altLang="cs-CZ" sz="1400" dirty="0" smtClean="0">
                <a:solidFill>
                  <a:srgbClr val="C00000"/>
                </a:solidFill>
              </a:rPr>
              <a:t> </a:t>
            </a:r>
            <a:r>
              <a:rPr lang="cs-CZ" altLang="cs-CZ" sz="1400" b="1" u="sng" dirty="0" smtClean="0">
                <a:solidFill>
                  <a:srgbClr val="C00000"/>
                </a:solidFill>
              </a:rPr>
              <a:t>odpovědností</a:t>
            </a:r>
            <a:endParaRPr lang="cs-CZ" altLang="cs-CZ" sz="1200" b="1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200" b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200" b="1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200" b="1" dirty="0" smtClean="0"/>
              <a:t>	tato osoba vyžadována </a:t>
            </a:r>
            <a:r>
              <a:rPr lang="cs-CZ" altLang="cs-CZ" sz="1200" dirty="0" smtClean="0"/>
              <a:t>na pracovištích od </a:t>
            </a:r>
            <a:r>
              <a:rPr lang="cs-CZ" altLang="cs-CZ" sz="1200" dirty="0" err="1" smtClean="0"/>
              <a:t>II.k</a:t>
            </a:r>
            <a:r>
              <a:rPr lang="cs-CZ" altLang="cs-CZ" sz="1200" dirty="0" smtClean="0"/>
              <a:t>. s povolením k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2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200" dirty="0" smtClean="0"/>
              <a:t>	</a:t>
            </a:r>
            <a:r>
              <a:rPr lang="cs-CZ" altLang="cs-CZ" sz="1200" u="sng" dirty="0" smtClean="0"/>
              <a:t>nakládání se ZIZ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200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200" dirty="0"/>
              <a:t>	</a:t>
            </a:r>
            <a:r>
              <a:rPr lang="cs-CZ" altLang="cs-CZ" sz="1200" dirty="0" smtClean="0"/>
              <a:t>provoz pracoviště III. a IV. k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200" dirty="0" smtClean="0"/>
              <a:t>	nakládání s RAO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200" b="1" dirty="0" smtClean="0">
                <a:solidFill>
                  <a:srgbClr val="C00000"/>
                </a:solidFill>
              </a:rPr>
              <a:t>	nově též pro poskytování služeb v KP provozovateli pracoviště </a:t>
            </a:r>
            <a:r>
              <a:rPr lang="cs-CZ" altLang="cs-CZ" sz="1200" b="1" dirty="0" err="1" smtClean="0">
                <a:solidFill>
                  <a:srgbClr val="C00000"/>
                </a:solidFill>
              </a:rPr>
              <a:t>IV.k</a:t>
            </a:r>
            <a:r>
              <a:rPr lang="cs-CZ" altLang="cs-CZ" sz="1200" b="1" dirty="0" smtClean="0">
                <a:solidFill>
                  <a:srgbClr val="C00000"/>
                </a:solidFill>
              </a:rPr>
              <a:t>.</a:t>
            </a:r>
            <a:endParaRPr lang="cs-CZ" altLang="cs-CZ" sz="12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2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2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200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200" b="1" dirty="0">
                <a:solidFill>
                  <a:srgbClr val="C00000"/>
                </a:solidFill>
              </a:rPr>
              <a:t>	</a:t>
            </a:r>
            <a:endParaRPr lang="cs-CZ" altLang="cs-CZ" sz="12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200" dirty="0" smtClean="0">
                <a:solidFill>
                  <a:srgbClr val="FF0000"/>
                </a:solidFill>
              </a:rPr>
              <a:t>	</a:t>
            </a:r>
            <a:endParaRPr lang="cs-CZ" altLang="cs-CZ" sz="1200" b="1" dirty="0" smtClean="0">
              <a:solidFill>
                <a:srgbClr val="CC33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200" b="1" dirty="0" smtClean="0">
              <a:solidFill>
                <a:srgbClr val="CC33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000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0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64180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>změny u činnosti „soustavný dohled jako DO“ </a:t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1800" dirty="0" smtClean="0"/>
              <a:t/>
            </a:r>
            <a:br>
              <a:rPr lang="cs-CZ" altLang="cs-CZ" sz="1800" dirty="0" smtClean="0"/>
            </a:br>
            <a:endParaRPr lang="cs-CZ" altLang="cs-CZ" sz="18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000" dirty="0" smtClean="0"/>
          </a:p>
          <a:p>
            <a:pPr eaLnBrk="1" hangingPunct="1">
              <a:lnSpc>
                <a:spcPct val="80000"/>
              </a:lnSpc>
              <a:buFont typeface="Arial" charset="0"/>
              <a:buAutoNum type="alphaLcParenR"/>
              <a:defRPr/>
            </a:pPr>
            <a:endParaRPr lang="cs-CZ" altLang="cs-CZ" sz="1400" b="1" dirty="0" smtClean="0"/>
          </a:p>
          <a:p>
            <a:pPr eaLnBrk="1" hangingPunct="1">
              <a:lnSpc>
                <a:spcPct val="80000"/>
              </a:lnSpc>
              <a:buFont typeface="Arial" charset="0"/>
              <a:buAutoNum type="alphaLcParenR"/>
              <a:defRPr/>
            </a:pPr>
            <a:endParaRPr lang="cs-CZ" altLang="cs-CZ" sz="1400" b="1" dirty="0" smtClean="0"/>
          </a:p>
          <a:p>
            <a:pPr eaLnBrk="1" hangingPunct="1">
              <a:lnSpc>
                <a:spcPct val="80000"/>
              </a:lnSpc>
              <a:buFont typeface="Arial" charset="0"/>
              <a:buAutoNum type="alphaLcParenR"/>
              <a:defRPr/>
            </a:pPr>
            <a:endParaRPr lang="cs-CZ" altLang="cs-CZ" sz="1400" b="1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dirty="0"/>
              <a:t> </a:t>
            </a:r>
            <a:r>
              <a:rPr lang="cs-CZ" altLang="cs-CZ" sz="2000" b="1" dirty="0" smtClean="0"/>
              <a:t>      vykonávání soustavného dohledu</a:t>
            </a:r>
            <a:r>
              <a:rPr lang="cs-CZ" altLang="cs-CZ" sz="2000" dirty="0"/>
              <a:t> </a:t>
            </a:r>
            <a:r>
              <a:rPr lang="cs-CZ" altLang="cs-CZ" sz="2000" b="1" dirty="0" smtClean="0">
                <a:solidFill>
                  <a:srgbClr val="C00000"/>
                </a:solidFill>
              </a:rPr>
              <a:t>dohlížející osobou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i="1" dirty="0" smtClean="0">
                <a:solidFill>
                  <a:srgbClr val="C00000"/>
                </a:solidFill>
              </a:rPr>
              <a:t>       </a:t>
            </a:r>
            <a:r>
              <a:rPr lang="cs-CZ" altLang="cs-CZ" sz="2000" dirty="0" smtClean="0"/>
              <a:t>dle § 72 NAZ vyžadováno pro:</a:t>
            </a:r>
            <a:r>
              <a:rPr lang="cs-CZ" altLang="cs-CZ" sz="2000" b="1" dirty="0" smtClean="0"/>
              <a:t>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b="1" dirty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200" dirty="0" smtClean="0"/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cs-CZ" altLang="cs-CZ" sz="1600" dirty="0" smtClean="0"/>
              <a:t>	</a:t>
            </a:r>
            <a:r>
              <a:rPr lang="cs-CZ" altLang="cs-CZ" sz="1600" u="sng" dirty="0" smtClean="0"/>
              <a:t>nakládání </a:t>
            </a:r>
            <a:r>
              <a:rPr lang="cs-CZ" altLang="cs-CZ" sz="1600" u="sng" dirty="0"/>
              <a:t>se ZIZ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600" dirty="0" smtClean="0"/>
              <a:t>	provoz pracoviště III. a IV. kategorie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600" dirty="0" smtClean="0"/>
              <a:t>	nakládání s RAO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600" dirty="0" smtClean="0"/>
              <a:t>	</a:t>
            </a:r>
            <a:r>
              <a:rPr lang="cs-CZ" altLang="cs-CZ" sz="1600" b="1" dirty="0" smtClean="0">
                <a:solidFill>
                  <a:srgbClr val="C00000"/>
                </a:solidFill>
              </a:rPr>
              <a:t>nově pro poskytování služeb v KP provozovateli pracoviště IV. kat.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200" b="1" dirty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200" b="1" dirty="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200" b="1" dirty="0" smtClean="0"/>
              <a:t>	</a:t>
            </a:r>
            <a:r>
              <a:rPr lang="cs-CZ" altLang="cs-CZ" sz="1200" dirty="0" smtClean="0">
                <a:solidFill>
                  <a:srgbClr val="00B050"/>
                </a:solidFill>
              </a:rPr>
              <a:t>	</a:t>
            </a:r>
            <a:endParaRPr lang="cs-CZ" altLang="cs-CZ" sz="12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200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200" dirty="0" smtClean="0">
                <a:solidFill>
                  <a:srgbClr val="FF0000"/>
                </a:solidFill>
              </a:rPr>
              <a:t>	</a:t>
            </a:r>
            <a:endParaRPr lang="cs-CZ" altLang="cs-CZ" sz="1200" b="1" dirty="0" smtClean="0">
              <a:solidFill>
                <a:srgbClr val="CC33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200" b="1" dirty="0" smtClean="0">
              <a:solidFill>
                <a:srgbClr val="CC33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000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000" dirty="0" smtClean="0"/>
              <a:t>	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 smtClean="0"/>
              <a:t/>
            </a:r>
            <a:br>
              <a:rPr lang="cs-CZ" altLang="cs-CZ" sz="3200" b="1" dirty="0" smtClean="0"/>
            </a:br>
            <a:r>
              <a:rPr lang="cs-CZ" altLang="cs-CZ" sz="3200" b="1" dirty="0" smtClean="0"/>
              <a:t/>
            </a:r>
            <a:br>
              <a:rPr lang="cs-CZ" altLang="cs-CZ" sz="3200" b="1" dirty="0" smtClean="0"/>
            </a:br>
            <a:r>
              <a:rPr lang="cs-CZ" altLang="cs-CZ" sz="3200" b="1" dirty="0" smtClean="0"/>
              <a:t>změna délky trvání ZOZ </a:t>
            </a:r>
            <a:endParaRPr lang="cs-CZ" altLang="cs-CZ" sz="2400" b="1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endParaRPr lang="cs-CZ" altLang="cs-CZ" sz="2000" b="1" dirty="0" smtClean="0">
              <a:solidFill>
                <a:srgbClr val="CC3300"/>
              </a:solidFill>
            </a:endParaRPr>
          </a:p>
          <a:p>
            <a:pPr marL="609600" indent="-609600" eaLnBrk="1" hangingPunct="1">
              <a:buFontTx/>
              <a:buNone/>
            </a:pPr>
            <a:r>
              <a:rPr lang="cs-CZ" altLang="cs-CZ" sz="2000" b="1" dirty="0" smtClean="0">
                <a:solidFill>
                  <a:srgbClr val="C00000"/>
                </a:solidFill>
              </a:rPr>
              <a:t>všechna oprávnění se udělují  na dobu neurčitou </a:t>
            </a:r>
            <a:r>
              <a:rPr lang="cs-CZ" altLang="cs-CZ" sz="1600" dirty="0" smtClean="0">
                <a:solidFill>
                  <a:srgbClr val="C00000"/>
                </a:solidFill>
              </a:rPr>
              <a:t>ale </a:t>
            </a:r>
            <a:r>
              <a:rPr lang="cs-CZ" altLang="cs-CZ" sz="2000" dirty="0" smtClean="0">
                <a:solidFill>
                  <a:srgbClr val="C00000"/>
                </a:solidFill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>
              <a:solidFill>
                <a:srgbClr val="C0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držitel oprávnění je povinen účastnit se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smtClean="0">
                <a:solidFill>
                  <a:srgbClr val="C00000"/>
                </a:solidFill>
              </a:rPr>
              <a:t>další odborné přípravy = opakovací kurz (6h/5 let)</a:t>
            </a:r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cs-CZ" altLang="cs-CZ" sz="2000" dirty="0" smtClean="0"/>
              <a:t>náplň kurzu </a:t>
            </a:r>
            <a:r>
              <a:rPr lang="cs-CZ" altLang="cs-CZ" sz="2000" dirty="0"/>
              <a:t>v příloze č. 2 vyhlášky ZOZ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b="1" dirty="0" smtClean="0">
              <a:solidFill>
                <a:srgbClr val="C0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smtClean="0">
                <a:solidFill>
                  <a:srgbClr val="C00000"/>
                </a:solidFill>
              </a:rPr>
              <a:t>ale dle přechodného ustanovení a § 33/1 NAZ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smtClean="0">
                <a:solidFill>
                  <a:srgbClr val="C00000"/>
                </a:solidFill>
              </a:rPr>
              <a:t>držitel s platnou ZOZ musí na opakovací kurz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b="1" dirty="0" smtClean="0">
              <a:solidFill>
                <a:srgbClr val="C0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1600" dirty="0" smtClean="0"/>
              <a:t>např. ZOZ do r. 2023, ale v r. 2022 musí na kurz </a:t>
            </a:r>
            <a:endParaRPr lang="cs-CZ" altLang="cs-CZ" sz="1600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b="1" i="1" dirty="0" smtClean="0">
              <a:solidFill>
                <a:srgbClr val="C0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b="1" dirty="0" smtClean="0">
              <a:solidFill>
                <a:srgbClr val="C00000"/>
              </a:solidFill>
            </a:endParaRPr>
          </a:p>
          <a:p>
            <a:pPr marL="609600" indent="-609600" eaLnBrk="1" hangingPunct="1">
              <a:buFontTx/>
              <a:buNone/>
            </a:pPr>
            <a:r>
              <a:rPr lang="cs-CZ" altLang="cs-CZ" sz="2000" b="1" dirty="0" smtClean="0">
                <a:solidFill>
                  <a:srgbClr val="CC33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2800" b="1" smtClean="0"/>
              <a:t/>
            </a:r>
            <a:br>
              <a:rPr lang="cs-CZ" altLang="cs-CZ" sz="2800" b="1" smtClean="0"/>
            </a:br>
            <a:r>
              <a:rPr lang="cs-CZ" altLang="cs-CZ" sz="2400" b="1" smtClean="0"/>
              <a:t>ZOZ </a:t>
            </a:r>
            <a:br>
              <a:rPr lang="cs-CZ" altLang="cs-CZ" sz="2400" b="1" smtClean="0"/>
            </a:br>
            <a:r>
              <a:rPr lang="cs-CZ" altLang="cs-CZ" sz="2000" smtClean="0"/>
              <a:t>specifika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484784"/>
            <a:ext cx="8229600" cy="45259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u="sng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altLang="cs-CZ" sz="2000" u="sng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altLang="cs-CZ" sz="2000" u="sng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2000" u="sng" dirty="0" smtClean="0"/>
              <a:t>Úřad uzná</a:t>
            </a:r>
            <a:r>
              <a:rPr lang="cs-CZ" altLang="cs-CZ" sz="2000" dirty="0" smtClean="0"/>
              <a:t> odbornou kvalifikaci nabytou v jiném členském státě EU jako </a:t>
            </a:r>
            <a:r>
              <a:rPr lang="cs-CZ" altLang="cs-CZ" sz="2000" u="sng" dirty="0" smtClean="0"/>
              <a:t>ZOZ</a:t>
            </a:r>
            <a:r>
              <a:rPr lang="cs-CZ" altLang="cs-CZ" sz="2000" dirty="0" smtClean="0"/>
              <a:t> pro výkon „činností“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altLang="cs-CZ" sz="2000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2000" dirty="0" smtClean="0"/>
              <a:t>rozhodnutí o </a:t>
            </a:r>
            <a:r>
              <a:rPr lang="cs-CZ" altLang="cs-CZ" sz="2000" u="sng" dirty="0" smtClean="0"/>
              <a:t>uznání nahrazuje úspěšné složení zkoušky</a:t>
            </a:r>
            <a:r>
              <a:rPr lang="cs-CZ" altLang="cs-CZ" sz="2000" dirty="0" smtClean="0"/>
              <a:t> </a:t>
            </a:r>
            <a:r>
              <a:rPr lang="cs-CZ" altLang="cs-CZ" sz="2000" dirty="0" smtClean="0">
                <a:solidFill>
                  <a:srgbClr val="CC3300"/>
                </a:solidFill>
              </a:rPr>
              <a:t>	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altLang="cs-CZ" sz="2000" dirty="0" smtClean="0">
              <a:solidFill>
                <a:srgbClr val="CC3300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2000" dirty="0">
                <a:solidFill>
                  <a:srgbClr val="CC3300"/>
                </a:solidFill>
              </a:rPr>
              <a:t>	</a:t>
            </a:r>
            <a:r>
              <a:rPr lang="cs-CZ" altLang="cs-CZ" sz="2000" dirty="0" smtClean="0">
                <a:solidFill>
                  <a:srgbClr val="CC3300"/>
                </a:solidFill>
              </a:rPr>
              <a:t>cizinec z EU: nemusí na zkoušku ZOZ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1000" dirty="0" smtClean="0"/>
              <a:t>	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1000" dirty="0" smtClean="0"/>
              <a:t>	</a:t>
            </a:r>
            <a:r>
              <a:rPr lang="cs-CZ" altLang="cs-CZ" sz="1400" b="1" dirty="0" smtClean="0"/>
              <a:t>při uznávání postupuje Úřad podle zákona o uznávání odborné kvalifikace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1400" b="1" dirty="0"/>
              <a:t>	</a:t>
            </a:r>
            <a:r>
              <a:rPr lang="cs-CZ" altLang="cs-CZ" sz="1400" b="1" dirty="0" smtClean="0"/>
              <a:t>znalost </a:t>
            </a:r>
            <a:r>
              <a:rPr lang="cs-CZ" altLang="cs-CZ" sz="1400" b="1" dirty="0" err="1" smtClean="0"/>
              <a:t>čj</a:t>
            </a:r>
            <a:r>
              <a:rPr lang="cs-CZ" altLang="cs-CZ" sz="1400" b="1" dirty="0" smtClean="0"/>
              <a:t> se vyžaduje pouze v rozsahu nezbytně nutném k výkonu činnosti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1400" b="1" dirty="0" smtClean="0"/>
              <a:t>	Uznávací orgán prováděcím </a:t>
            </a:r>
            <a:r>
              <a:rPr lang="cs-CZ" altLang="cs-CZ" sz="1400" b="1" dirty="0" err="1" smtClean="0"/>
              <a:t>p.p</a:t>
            </a:r>
            <a:r>
              <a:rPr lang="cs-CZ" altLang="cs-CZ" sz="1400" b="1" dirty="0" smtClean="0"/>
              <a:t>. stanoví úroveň požadované znalosti </a:t>
            </a:r>
            <a:r>
              <a:rPr lang="cs-CZ" altLang="cs-CZ" sz="1400" b="1" dirty="0" err="1" smtClean="0"/>
              <a:t>čj</a:t>
            </a:r>
            <a:endParaRPr lang="cs-CZ" altLang="cs-CZ" sz="1400" b="1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altLang="cs-CZ" sz="1400" b="1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1400" b="1" dirty="0" smtClean="0"/>
              <a:t>	ruší se vyhláška č. 193/2005 Sb. – nahrazují ji přílohy V ZOZ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altLang="cs-CZ" sz="1200" dirty="0" smtClean="0"/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cs-CZ" alt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i="1" dirty="0" smtClean="0"/>
              <a:t>	</a:t>
            </a:r>
            <a:endParaRPr lang="cs-CZ" altLang="cs-CZ" sz="1800" i="1" dirty="0" smtClean="0"/>
          </a:p>
        </p:txBody>
      </p:sp>
    </p:spTree>
    <p:extLst>
      <p:ext uri="{BB962C8B-B14F-4D97-AF65-F5344CB8AC3E}">
        <p14:creationId xmlns:p14="http://schemas.microsoft.com/office/powerpoint/2010/main" val="3102763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>změny požadavků na vzdělání  </a:t>
            </a:r>
            <a:br>
              <a:rPr lang="cs-CZ" altLang="cs-CZ" sz="2400" b="1" dirty="0" smtClean="0"/>
            </a:br>
            <a:r>
              <a:rPr lang="cs-CZ" altLang="cs-CZ" sz="1800" dirty="0" smtClean="0"/>
              <a:t/>
            </a:r>
            <a:br>
              <a:rPr lang="cs-CZ" altLang="cs-CZ" sz="1800" dirty="0" smtClean="0"/>
            </a:br>
            <a:endParaRPr lang="cs-CZ" altLang="cs-CZ" sz="18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solidFill>
                  <a:srgbClr val="C00000"/>
                </a:solidFill>
              </a:rPr>
              <a:t>hodnocení vlastností ZIZ </a:t>
            </a:r>
            <a:r>
              <a:rPr lang="cs-CZ" altLang="cs-CZ" sz="2000" u="sng" dirty="0" smtClean="0">
                <a:solidFill>
                  <a:srgbClr val="C00000"/>
                </a:solidFill>
              </a:rPr>
              <a:t>používaných v radioterapii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solidFill>
                  <a:srgbClr val="C00000"/>
                </a:solidFill>
              </a:rPr>
              <a:t>způsobem řízení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solidFill>
                  <a:srgbClr val="FF0000"/>
                </a:solidFill>
              </a:rPr>
              <a:t>	  	</a:t>
            </a:r>
            <a:r>
              <a:rPr lang="cs-CZ" altLang="cs-CZ" sz="2000" dirty="0" err="1" smtClean="0"/>
              <a:t>vš</a:t>
            </a:r>
            <a:r>
              <a:rPr lang="cs-CZ" altLang="cs-CZ" sz="2000" dirty="0" smtClean="0"/>
              <a:t> ve studijním programu radiologického fyzika (RF) nebo </a:t>
            </a:r>
            <a:r>
              <a:rPr lang="cs-CZ" altLang="cs-CZ" sz="2000" dirty="0" err="1" smtClean="0"/>
              <a:t>zp</a:t>
            </a:r>
            <a:r>
              <a:rPr lang="cs-CZ" altLang="cs-CZ" sz="2000" dirty="0" smtClean="0"/>
              <a:t>.   	k výkonu povolání RF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>
                <a:solidFill>
                  <a:srgbClr val="C00000"/>
                </a:solidFill>
              </a:rPr>
              <a:t> 	 hodnocení vlastností způsobem vykonávání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/>
              <a:t>	„jakékoliv“ střední vzdělání s maturitní zkouškou </a:t>
            </a: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	DO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      </a:t>
            </a:r>
            <a:r>
              <a:rPr lang="cs-CZ" altLang="cs-CZ" sz="2000" dirty="0" err="1" smtClean="0"/>
              <a:t>vš</a:t>
            </a:r>
            <a:r>
              <a:rPr lang="cs-CZ" altLang="cs-CZ" sz="2000" dirty="0" smtClean="0"/>
              <a:t> „jakákoliv“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solidFill>
                  <a:srgbClr val="C00000"/>
                </a:solidFill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	PEDRO </a:t>
            </a:r>
            <a:r>
              <a:rPr lang="cs-CZ" altLang="cs-CZ" sz="2000" dirty="0"/>
              <a:t>na RT: 	</a:t>
            </a: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2000" dirty="0" smtClean="0"/>
              <a:t>	„</a:t>
            </a:r>
            <a:r>
              <a:rPr lang="cs-CZ" altLang="cs-CZ" sz="2000" dirty="0"/>
              <a:t>jakékoliv“ střední vzdělání s maturitní zkouškou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2000" dirty="0" smtClean="0">
                <a:solidFill>
                  <a:srgbClr val="C00000"/>
                </a:solidFill>
              </a:rPr>
              <a:t>	není </a:t>
            </a:r>
            <a:r>
              <a:rPr lang="cs-CZ" altLang="cs-CZ" sz="2000" dirty="0">
                <a:solidFill>
                  <a:srgbClr val="C00000"/>
                </a:solidFill>
              </a:rPr>
              <a:t>vyžadována </a:t>
            </a:r>
            <a:r>
              <a:rPr lang="cs-CZ" altLang="cs-CZ" sz="2000" dirty="0" err="1" smtClean="0">
                <a:solidFill>
                  <a:srgbClr val="C00000"/>
                </a:solidFill>
              </a:rPr>
              <a:t>zp</a:t>
            </a:r>
            <a:r>
              <a:rPr lang="cs-CZ" altLang="cs-CZ" sz="2000" dirty="0">
                <a:solidFill>
                  <a:srgbClr val="C00000"/>
                </a:solidFill>
              </a:rPr>
              <a:t>. k výkonu zdravotnického povolání </a:t>
            </a:r>
            <a:endParaRPr lang="cs-CZ" altLang="cs-CZ" sz="2000" dirty="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cs-CZ" altLang="cs-CZ" sz="2000" dirty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2000" dirty="0" smtClean="0"/>
              <a:t>	</a:t>
            </a:r>
            <a:endParaRPr lang="cs-CZ" altLang="cs-CZ" sz="2000" dirty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rgbClr val="C00000"/>
                </a:solidFill>
              </a:rPr>
              <a:t>	</a:t>
            </a:r>
            <a:endParaRPr lang="cs-CZ" altLang="cs-CZ" sz="1400" dirty="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altLang="cs-CZ" sz="1400" dirty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dirty="0" smtClean="0">
                <a:solidFill>
                  <a:srgbClr val="C00000"/>
                </a:solidFill>
              </a:rPr>
              <a:t>	  </a:t>
            </a:r>
            <a:r>
              <a:rPr lang="cs-CZ" altLang="cs-CZ" sz="1800" b="1" dirty="0" smtClean="0">
                <a:solidFill>
                  <a:srgbClr val="C00000"/>
                </a:solidFill>
              </a:rPr>
              <a:t>	</a:t>
            </a:r>
            <a:r>
              <a:rPr lang="cs-CZ" altLang="cs-CZ" sz="1600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dirty="0" smtClean="0"/>
              <a:t>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dirty="0" smtClean="0"/>
              <a:t>	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1824</TotalTime>
  <Words>1541</Words>
  <Application>Microsoft Office PowerPoint</Application>
  <PresentationFormat>Předvádění na obrazovce (4:3)</PresentationFormat>
  <Paragraphs>325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3" baseType="lpstr">
      <vt:lpstr>Arial</vt:lpstr>
      <vt:lpstr>Times New Roman</vt:lpstr>
      <vt:lpstr>Výchozí návrh</vt:lpstr>
      <vt:lpstr>změny zkoušky zvláštní odborné způsobilosti (ZOZ) </vt:lpstr>
      <vt:lpstr>       činnosti zvl. důležité z hlediska RO        </vt:lpstr>
      <vt:lpstr>     činnosti zvl. důležité z hlediska RO        </vt:lpstr>
      <vt:lpstr>      činnost zvláště důležitá z hlediska RO        </vt:lpstr>
      <vt:lpstr>     změna pojmenování osoby  (§ 72 NAZ)    </vt:lpstr>
      <vt:lpstr>      změny u činnosti „soustavný dohled jako DO“    </vt:lpstr>
      <vt:lpstr>  změna délky trvání ZOZ </vt:lpstr>
      <vt:lpstr> ZOZ  specifika</vt:lpstr>
      <vt:lpstr>   změny požadavků na vzdělání    </vt:lpstr>
      <vt:lpstr>   změny požadavků na vzdělání    </vt:lpstr>
      <vt:lpstr>  zkouška ZOZ</vt:lpstr>
      <vt:lpstr> zkouška – písemná část </vt:lpstr>
      <vt:lpstr> zkouška - ústní část </vt:lpstr>
      <vt:lpstr>zkouška ZOZ</vt:lpstr>
      <vt:lpstr>   ZOZ nové </vt:lpstr>
      <vt:lpstr>  praxe, odborná příprava, zdravotní zp. </vt:lpstr>
      <vt:lpstr> ZOZ</vt:lpstr>
      <vt:lpstr>  ZOZ</vt:lpstr>
      <vt:lpstr>   Povolení Úřadu nutné k</vt:lpstr>
      <vt:lpstr>   přechodná ustanovení … </vt:lpstr>
    </vt:vector>
  </TitlesOfParts>
  <Company>SUJB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Hana Podškubková</dc:creator>
  <cp:lastModifiedBy>Papírník Petr</cp:lastModifiedBy>
  <cp:revision>200</cp:revision>
  <cp:lastPrinted>2016-11-29T16:09:51Z</cp:lastPrinted>
  <dcterms:created xsi:type="dcterms:W3CDTF">2012-10-10T14:30:12Z</dcterms:created>
  <dcterms:modified xsi:type="dcterms:W3CDTF">2021-10-25T11:23:41Z</dcterms:modified>
</cp:coreProperties>
</file>